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54AA-C268-4FA4-89BE-CD0B99060D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BC3860-005F-4D64-A10F-2FE560E61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BB7AD1-04D7-4786-8FA3-79DD0535B1D1}"/>
              </a:ext>
            </a:extLst>
          </p:cNvPr>
          <p:cNvSpPr>
            <a:spLocks noGrp="1"/>
          </p:cNvSpPr>
          <p:nvPr>
            <p:ph type="dt" sz="half" idx="10"/>
          </p:nvPr>
        </p:nvSpPr>
        <p:spPr/>
        <p:txBody>
          <a:bodyPr/>
          <a:lstStyle/>
          <a:p>
            <a:fld id="{445BA6CA-53EC-4A05-A8CC-31F4061E6F3D}" type="datetimeFigureOut">
              <a:rPr lang="en-IN" smtClean="0"/>
              <a:t>06-09-2022</a:t>
            </a:fld>
            <a:endParaRPr lang="en-IN"/>
          </a:p>
        </p:txBody>
      </p:sp>
      <p:sp>
        <p:nvSpPr>
          <p:cNvPr id="5" name="Footer Placeholder 4">
            <a:extLst>
              <a:ext uri="{FF2B5EF4-FFF2-40B4-BE49-F238E27FC236}">
                <a16:creationId xmlns:a16="http://schemas.microsoft.com/office/drawing/2014/main" id="{CC7676AE-F9C3-4AE2-B1D8-A1BAA5DEC0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D48500-9ED3-43D5-913E-DE2FB5ABA30E}"/>
              </a:ext>
            </a:extLst>
          </p:cNvPr>
          <p:cNvSpPr>
            <a:spLocks noGrp="1"/>
          </p:cNvSpPr>
          <p:nvPr>
            <p:ph type="sldNum" sz="quarter" idx="12"/>
          </p:nvPr>
        </p:nvSpPr>
        <p:spPr/>
        <p:txBody>
          <a:bodyPr/>
          <a:lstStyle/>
          <a:p>
            <a:fld id="{AB1092B0-FADB-4611-8914-02CDE8EC0C0A}" type="slidenum">
              <a:rPr lang="en-IN" smtClean="0"/>
              <a:t>‹#›</a:t>
            </a:fld>
            <a:endParaRPr lang="en-IN"/>
          </a:p>
        </p:txBody>
      </p:sp>
    </p:spTree>
    <p:extLst>
      <p:ext uri="{BB962C8B-B14F-4D97-AF65-F5344CB8AC3E}">
        <p14:creationId xmlns:p14="http://schemas.microsoft.com/office/powerpoint/2010/main" val="276120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CE68-BFA3-4FB9-88F1-8317D2DAB7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6D35EE-C201-4B00-A9CE-94FD6A7B2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7B5055-483C-4E10-A0AA-4BD21163AE1C}"/>
              </a:ext>
            </a:extLst>
          </p:cNvPr>
          <p:cNvSpPr>
            <a:spLocks noGrp="1"/>
          </p:cNvSpPr>
          <p:nvPr>
            <p:ph type="dt" sz="half" idx="10"/>
          </p:nvPr>
        </p:nvSpPr>
        <p:spPr/>
        <p:txBody>
          <a:bodyPr/>
          <a:lstStyle/>
          <a:p>
            <a:fld id="{445BA6CA-53EC-4A05-A8CC-31F4061E6F3D}" type="datetimeFigureOut">
              <a:rPr lang="en-IN" smtClean="0"/>
              <a:t>06-09-2022</a:t>
            </a:fld>
            <a:endParaRPr lang="en-IN"/>
          </a:p>
        </p:txBody>
      </p:sp>
      <p:sp>
        <p:nvSpPr>
          <p:cNvPr id="5" name="Footer Placeholder 4">
            <a:extLst>
              <a:ext uri="{FF2B5EF4-FFF2-40B4-BE49-F238E27FC236}">
                <a16:creationId xmlns:a16="http://schemas.microsoft.com/office/drawing/2014/main" id="{3F47EDC1-527A-4A90-87F5-C9AE92A0B1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20B8B-2728-4677-BD1A-9F142EA143AF}"/>
              </a:ext>
            </a:extLst>
          </p:cNvPr>
          <p:cNvSpPr>
            <a:spLocks noGrp="1"/>
          </p:cNvSpPr>
          <p:nvPr>
            <p:ph type="sldNum" sz="quarter" idx="12"/>
          </p:nvPr>
        </p:nvSpPr>
        <p:spPr/>
        <p:txBody>
          <a:bodyPr/>
          <a:lstStyle/>
          <a:p>
            <a:fld id="{AB1092B0-FADB-4611-8914-02CDE8EC0C0A}" type="slidenum">
              <a:rPr lang="en-IN" smtClean="0"/>
              <a:t>‹#›</a:t>
            </a:fld>
            <a:endParaRPr lang="en-IN"/>
          </a:p>
        </p:txBody>
      </p:sp>
    </p:spTree>
    <p:extLst>
      <p:ext uri="{BB962C8B-B14F-4D97-AF65-F5344CB8AC3E}">
        <p14:creationId xmlns:p14="http://schemas.microsoft.com/office/powerpoint/2010/main" val="3413634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4D45A-2058-43BC-BF08-441B954F7A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B61B83-3EFC-4802-81E4-D5B4F3D6F0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A0218-E087-44EC-89A6-E463997E4BED}"/>
              </a:ext>
            </a:extLst>
          </p:cNvPr>
          <p:cNvSpPr>
            <a:spLocks noGrp="1"/>
          </p:cNvSpPr>
          <p:nvPr>
            <p:ph type="dt" sz="half" idx="10"/>
          </p:nvPr>
        </p:nvSpPr>
        <p:spPr/>
        <p:txBody>
          <a:bodyPr/>
          <a:lstStyle/>
          <a:p>
            <a:fld id="{445BA6CA-53EC-4A05-A8CC-31F4061E6F3D}" type="datetimeFigureOut">
              <a:rPr lang="en-IN" smtClean="0"/>
              <a:t>06-09-2022</a:t>
            </a:fld>
            <a:endParaRPr lang="en-IN"/>
          </a:p>
        </p:txBody>
      </p:sp>
      <p:sp>
        <p:nvSpPr>
          <p:cNvPr id="5" name="Footer Placeholder 4">
            <a:extLst>
              <a:ext uri="{FF2B5EF4-FFF2-40B4-BE49-F238E27FC236}">
                <a16:creationId xmlns:a16="http://schemas.microsoft.com/office/drawing/2014/main" id="{02A1F125-CAB9-4446-A6E6-38401E6EB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9B8C0-AEF7-418A-B973-A5E7E990C7D3}"/>
              </a:ext>
            </a:extLst>
          </p:cNvPr>
          <p:cNvSpPr>
            <a:spLocks noGrp="1"/>
          </p:cNvSpPr>
          <p:nvPr>
            <p:ph type="sldNum" sz="quarter" idx="12"/>
          </p:nvPr>
        </p:nvSpPr>
        <p:spPr/>
        <p:txBody>
          <a:bodyPr/>
          <a:lstStyle/>
          <a:p>
            <a:fld id="{AB1092B0-FADB-4611-8914-02CDE8EC0C0A}" type="slidenum">
              <a:rPr lang="en-IN" smtClean="0"/>
              <a:t>‹#›</a:t>
            </a:fld>
            <a:endParaRPr lang="en-IN"/>
          </a:p>
        </p:txBody>
      </p:sp>
    </p:spTree>
    <p:extLst>
      <p:ext uri="{BB962C8B-B14F-4D97-AF65-F5344CB8AC3E}">
        <p14:creationId xmlns:p14="http://schemas.microsoft.com/office/powerpoint/2010/main" val="55947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21CE-CF2F-4086-9661-1D3F1CAE7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BE6D5C-78C3-48F6-9D9B-B4EEDF6A0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9AA96-D71C-4806-9FDF-6605F1AED54F}"/>
              </a:ext>
            </a:extLst>
          </p:cNvPr>
          <p:cNvSpPr>
            <a:spLocks noGrp="1"/>
          </p:cNvSpPr>
          <p:nvPr>
            <p:ph type="dt" sz="half" idx="10"/>
          </p:nvPr>
        </p:nvSpPr>
        <p:spPr/>
        <p:txBody>
          <a:bodyPr/>
          <a:lstStyle/>
          <a:p>
            <a:fld id="{445BA6CA-53EC-4A05-A8CC-31F4061E6F3D}" type="datetimeFigureOut">
              <a:rPr lang="en-IN" smtClean="0"/>
              <a:t>06-09-2022</a:t>
            </a:fld>
            <a:endParaRPr lang="en-IN"/>
          </a:p>
        </p:txBody>
      </p:sp>
      <p:sp>
        <p:nvSpPr>
          <p:cNvPr id="5" name="Footer Placeholder 4">
            <a:extLst>
              <a:ext uri="{FF2B5EF4-FFF2-40B4-BE49-F238E27FC236}">
                <a16:creationId xmlns:a16="http://schemas.microsoft.com/office/drawing/2014/main" id="{A925FC08-017F-4A86-9CD9-0C775B70A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A269E-606E-4ACE-A19F-5386959344C9}"/>
              </a:ext>
            </a:extLst>
          </p:cNvPr>
          <p:cNvSpPr>
            <a:spLocks noGrp="1"/>
          </p:cNvSpPr>
          <p:nvPr>
            <p:ph type="sldNum" sz="quarter" idx="12"/>
          </p:nvPr>
        </p:nvSpPr>
        <p:spPr/>
        <p:txBody>
          <a:bodyPr/>
          <a:lstStyle/>
          <a:p>
            <a:fld id="{AB1092B0-FADB-4611-8914-02CDE8EC0C0A}" type="slidenum">
              <a:rPr lang="en-IN" smtClean="0"/>
              <a:t>‹#›</a:t>
            </a:fld>
            <a:endParaRPr lang="en-IN"/>
          </a:p>
        </p:txBody>
      </p:sp>
    </p:spTree>
    <p:extLst>
      <p:ext uri="{BB962C8B-B14F-4D97-AF65-F5344CB8AC3E}">
        <p14:creationId xmlns:p14="http://schemas.microsoft.com/office/powerpoint/2010/main" val="4125805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8EFE-9F68-43F9-A7E6-113463A19D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1078F8-E34C-4ECD-8DF3-9A01A1DC9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3AAA80-D2A5-41BC-8B65-E90F0AF957F2}"/>
              </a:ext>
            </a:extLst>
          </p:cNvPr>
          <p:cNvSpPr>
            <a:spLocks noGrp="1"/>
          </p:cNvSpPr>
          <p:nvPr>
            <p:ph type="dt" sz="half" idx="10"/>
          </p:nvPr>
        </p:nvSpPr>
        <p:spPr/>
        <p:txBody>
          <a:bodyPr/>
          <a:lstStyle/>
          <a:p>
            <a:fld id="{445BA6CA-53EC-4A05-A8CC-31F4061E6F3D}" type="datetimeFigureOut">
              <a:rPr lang="en-IN" smtClean="0"/>
              <a:t>06-09-2022</a:t>
            </a:fld>
            <a:endParaRPr lang="en-IN"/>
          </a:p>
        </p:txBody>
      </p:sp>
      <p:sp>
        <p:nvSpPr>
          <p:cNvPr id="5" name="Footer Placeholder 4">
            <a:extLst>
              <a:ext uri="{FF2B5EF4-FFF2-40B4-BE49-F238E27FC236}">
                <a16:creationId xmlns:a16="http://schemas.microsoft.com/office/drawing/2014/main" id="{06716C0B-66F2-4289-B5EC-7B92156DA3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93B0AA-DFCC-4F11-B9DB-115CA16B2B0A}"/>
              </a:ext>
            </a:extLst>
          </p:cNvPr>
          <p:cNvSpPr>
            <a:spLocks noGrp="1"/>
          </p:cNvSpPr>
          <p:nvPr>
            <p:ph type="sldNum" sz="quarter" idx="12"/>
          </p:nvPr>
        </p:nvSpPr>
        <p:spPr/>
        <p:txBody>
          <a:bodyPr/>
          <a:lstStyle/>
          <a:p>
            <a:fld id="{AB1092B0-FADB-4611-8914-02CDE8EC0C0A}" type="slidenum">
              <a:rPr lang="en-IN" smtClean="0"/>
              <a:t>‹#›</a:t>
            </a:fld>
            <a:endParaRPr lang="en-IN"/>
          </a:p>
        </p:txBody>
      </p:sp>
    </p:spTree>
    <p:extLst>
      <p:ext uri="{BB962C8B-B14F-4D97-AF65-F5344CB8AC3E}">
        <p14:creationId xmlns:p14="http://schemas.microsoft.com/office/powerpoint/2010/main" val="119140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EE80-64B6-40E9-861B-8809FA3E81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739B5-A696-4BB4-B63F-D4FAA8A179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AAB97A-8491-4340-9A66-0B9DBDED5D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18185E-F04A-408E-961F-078C70721012}"/>
              </a:ext>
            </a:extLst>
          </p:cNvPr>
          <p:cNvSpPr>
            <a:spLocks noGrp="1"/>
          </p:cNvSpPr>
          <p:nvPr>
            <p:ph type="dt" sz="half" idx="10"/>
          </p:nvPr>
        </p:nvSpPr>
        <p:spPr/>
        <p:txBody>
          <a:bodyPr/>
          <a:lstStyle/>
          <a:p>
            <a:fld id="{445BA6CA-53EC-4A05-A8CC-31F4061E6F3D}" type="datetimeFigureOut">
              <a:rPr lang="en-IN" smtClean="0"/>
              <a:t>06-09-2022</a:t>
            </a:fld>
            <a:endParaRPr lang="en-IN"/>
          </a:p>
        </p:txBody>
      </p:sp>
      <p:sp>
        <p:nvSpPr>
          <p:cNvPr id="6" name="Footer Placeholder 5">
            <a:extLst>
              <a:ext uri="{FF2B5EF4-FFF2-40B4-BE49-F238E27FC236}">
                <a16:creationId xmlns:a16="http://schemas.microsoft.com/office/drawing/2014/main" id="{28701A64-212D-455F-A67D-B56E5F53F1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D017BC-ECBD-41B7-9E1F-68E2B185E2E7}"/>
              </a:ext>
            </a:extLst>
          </p:cNvPr>
          <p:cNvSpPr>
            <a:spLocks noGrp="1"/>
          </p:cNvSpPr>
          <p:nvPr>
            <p:ph type="sldNum" sz="quarter" idx="12"/>
          </p:nvPr>
        </p:nvSpPr>
        <p:spPr/>
        <p:txBody>
          <a:bodyPr/>
          <a:lstStyle/>
          <a:p>
            <a:fld id="{AB1092B0-FADB-4611-8914-02CDE8EC0C0A}" type="slidenum">
              <a:rPr lang="en-IN" smtClean="0"/>
              <a:t>‹#›</a:t>
            </a:fld>
            <a:endParaRPr lang="en-IN"/>
          </a:p>
        </p:txBody>
      </p:sp>
    </p:spTree>
    <p:extLst>
      <p:ext uri="{BB962C8B-B14F-4D97-AF65-F5344CB8AC3E}">
        <p14:creationId xmlns:p14="http://schemas.microsoft.com/office/powerpoint/2010/main" val="148372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0002-B323-4C9E-99F9-BAA20A0B11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EB4FF3-0F37-4A2B-8005-2371DA730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472AA-0E38-423C-A168-7A2147FC3F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75FFB3-4499-4A86-A158-65ED9B933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9F3629-F6D3-40D2-9F41-D8FF125A05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7EC83A-01E9-4605-8619-A8E23E57EDEB}"/>
              </a:ext>
            </a:extLst>
          </p:cNvPr>
          <p:cNvSpPr>
            <a:spLocks noGrp="1"/>
          </p:cNvSpPr>
          <p:nvPr>
            <p:ph type="dt" sz="half" idx="10"/>
          </p:nvPr>
        </p:nvSpPr>
        <p:spPr/>
        <p:txBody>
          <a:bodyPr/>
          <a:lstStyle/>
          <a:p>
            <a:fld id="{445BA6CA-53EC-4A05-A8CC-31F4061E6F3D}" type="datetimeFigureOut">
              <a:rPr lang="en-IN" smtClean="0"/>
              <a:t>06-09-2022</a:t>
            </a:fld>
            <a:endParaRPr lang="en-IN"/>
          </a:p>
        </p:txBody>
      </p:sp>
      <p:sp>
        <p:nvSpPr>
          <p:cNvPr id="8" name="Footer Placeholder 7">
            <a:extLst>
              <a:ext uri="{FF2B5EF4-FFF2-40B4-BE49-F238E27FC236}">
                <a16:creationId xmlns:a16="http://schemas.microsoft.com/office/drawing/2014/main" id="{83CEE37A-ABC4-433B-93FD-EB7053F229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0F1B61-0A09-4175-AE5E-564CD695CD4D}"/>
              </a:ext>
            </a:extLst>
          </p:cNvPr>
          <p:cNvSpPr>
            <a:spLocks noGrp="1"/>
          </p:cNvSpPr>
          <p:nvPr>
            <p:ph type="sldNum" sz="quarter" idx="12"/>
          </p:nvPr>
        </p:nvSpPr>
        <p:spPr/>
        <p:txBody>
          <a:bodyPr/>
          <a:lstStyle/>
          <a:p>
            <a:fld id="{AB1092B0-FADB-4611-8914-02CDE8EC0C0A}" type="slidenum">
              <a:rPr lang="en-IN" smtClean="0"/>
              <a:t>‹#›</a:t>
            </a:fld>
            <a:endParaRPr lang="en-IN"/>
          </a:p>
        </p:txBody>
      </p:sp>
    </p:spTree>
    <p:extLst>
      <p:ext uri="{BB962C8B-B14F-4D97-AF65-F5344CB8AC3E}">
        <p14:creationId xmlns:p14="http://schemas.microsoft.com/office/powerpoint/2010/main" val="176479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026A-BDF1-4361-B963-2790DEA9FA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72096E-5B11-4B56-90A6-998659A5BDAB}"/>
              </a:ext>
            </a:extLst>
          </p:cNvPr>
          <p:cNvSpPr>
            <a:spLocks noGrp="1"/>
          </p:cNvSpPr>
          <p:nvPr>
            <p:ph type="dt" sz="half" idx="10"/>
          </p:nvPr>
        </p:nvSpPr>
        <p:spPr/>
        <p:txBody>
          <a:bodyPr/>
          <a:lstStyle/>
          <a:p>
            <a:fld id="{445BA6CA-53EC-4A05-A8CC-31F4061E6F3D}" type="datetimeFigureOut">
              <a:rPr lang="en-IN" smtClean="0"/>
              <a:t>06-09-2022</a:t>
            </a:fld>
            <a:endParaRPr lang="en-IN"/>
          </a:p>
        </p:txBody>
      </p:sp>
      <p:sp>
        <p:nvSpPr>
          <p:cNvPr id="4" name="Footer Placeholder 3">
            <a:extLst>
              <a:ext uri="{FF2B5EF4-FFF2-40B4-BE49-F238E27FC236}">
                <a16:creationId xmlns:a16="http://schemas.microsoft.com/office/drawing/2014/main" id="{9CC05723-D7EB-452E-B29A-9718CB1A50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5582A4-9D3D-4924-885F-86E6328D3813}"/>
              </a:ext>
            </a:extLst>
          </p:cNvPr>
          <p:cNvSpPr>
            <a:spLocks noGrp="1"/>
          </p:cNvSpPr>
          <p:nvPr>
            <p:ph type="sldNum" sz="quarter" idx="12"/>
          </p:nvPr>
        </p:nvSpPr>
        <p:spPr/>
        <p:txBody>
          <a:bodyPr/>
          <a:lstStyle/>
          <a:p>
            <a:fld id="{AB1092B0-FADB-4611-8914-02CDE8EC0C0A}" type="slidenum">
              <a:rPr lang="en-IN" smtClean="0"/>
              <a:t>‹#›</a:t>
            </a:fld>
            <a:endParaRPr lang="en-IN"/>
          </a:p>
        </p:txBody>
      </p:sp>
    </p:spTree>
    <p:extLst>
      <p:ext uri="{BB962C8B-B14F-4D97-AF65-F5344CB8AC3E}">
        <p14:creationId xmlns:p14="http://schemas.microsoft.com/office/powerpoint/2010/main" val="285854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35086-D950-4D04-B123-2F38B3C1FCA2}"/>
              </a:ext>
            </a:extLst>
          </p:cNvPr>
          <p:cNvSpPr>
            <a:spLocks noGrp="1"/>
          </p:cNvSpPr>
          <p:nvPr>
            <p:ph type="dt" sz="half" idx="10"/>
          </p:nvPr>
        </p:nvSpPr>
        <p:spPr/>
        <p:txBody>
          <a:bodyPr/>
          <a:lstStyle/>
          <a:p>
            <a:fld id="{445BA6CA-53EC-4A05-A8CC-31F4061E6F3D}" type="datetimeFigureOut">
              <a:rPr lang="en-IN" smtClean="0"/>
              <a:t>06-09-2022</a:t>
            </a:fld>
            <a:endParaRPr lang="en-IN"/>
          </a:p>
        </p:txBody>
      </p:sp>
      <p:sp>
        <p:nvSpPr>
          <p:cNvPr id="3" name="Footer Placeholder 2">
            <a:extLst>
              <a:ext uri="{FF2B5EF4-FFF2-40B4-BE49-F238E27FC236}">
                <a16:creationId xmlns:a16="http://schemas.microsoft.com/office/drawing/2014/main" id="{5064E1E8-88C2-41A4-AA39-837B1D41F7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47FFC1-F87C-42BA-8734-910FF01C863D}"/>
              </a:ext>
            </a:extLst>
          </p:cNvPr>
          <p:cNvSpPr>
            <a:spLocks noGrp="1"/>
          </p:cNvSpPr>
          <p:nvPr>
            <p:ph type="sldNum" sz="quarter" idx="12"/>
          </p:nvPr>
        </p:nvSpPr>
        <p:spPr/>
        <p:txBody>
          <a:bodyPr/>
          <a:lstStyle/>
          <a:p>
            <a:fld id="{AB1092B0-FADB-4611-8914-02CDE8EC0C0A}" type="slidenum">
              <a:rPr lang="en-IN" smtClean="0"/>
              <a:t>‹#›</a:t>
            </a:fld>
            <a:endParaRPr lang="en-IN"/>
          </a:p>
        </p:txBody>
      </p:sp>
    </p:spTree>
    <p:extLst>
      <p:ext uri="{BB962C8B-B14F-4D97-AF65-F5344CB8AC3E}">
        <p14:creationId xmlns:p14="http://schemas.microsoft.com/office/powerpoint/2010/main" val="402751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F1CD-A938-4025-B88B-23CEEB425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DFB36-B708-4570-9F3D-D276F0646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17E910-E77A-41C8-A287-34A18161A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9DB53-0740-46C7-B2FC-028126BD6452}"/>
              </a:ext>
            </a:extLst>
          </p:cNvPr>
          <p:cNvSpPr>
            <a:spLocks noGrp="1"/>
          </p:cNvSpPr>
          <p:nvPr>
            <p:ph type="dt" sz="half" idx="10"/>
          </p:nvPr>
        </p:nvSpPr>
        <p:spPr/>
        <p:txBody>
          <a:bodyPr/>
          <a:lstStyle/>
          <a:p>
            <a:fld id="{445BA6CA-53EC-4A05-A8CC-31F4061E6F3D}" type="datetimeFigureOut">
              <a:rPr lang="en-IN" smtClean="0"/>
              <a:t>06-09-2022</a:t>
            </a:fld>
            <a:endParaRPr lang="en-IN"/>
          </a:p>
        </p:txBody>
      </p:sp>
      <p:sp>
        <p:nvSpPr>
          <p:cNvPr id="6" name="Footer Placeholder 5">
            <a:extLst>
              <a:ext uri="{FF2B5EF4-FFF2-40B4-BE49-F238E27FC236}">
                <a16:creationId xmlns:a16="http://schemas.microsoft.com/office/drawing/2014/main" id="{D49A8AE1-F9E5-4BD0-8092-68198E2A1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76CBE3-2A4D-4AFF-9F77-CF059E6E7554}"/>
              </a:ext>
            </a:extLst>
          </p:cNvPr>
          <p:cNvSpPr>
            <a:spLocks noGrp="1"/>
          </p:cNvSpPr>
          <p:nvPr>
            <p:ph type="sldNum" sz="quarter" idx="12"/>
          </p:nvPr>
        </p:nvSpPr>
        <p:spPr/>
        <p:txBody>
          <a:bodyPr/>
          <a:lstStyle/>
          <a:p>
            <a:fld id="{AB1092B0-FADB-4611-8914-02CDE8EC0C0A}" type="slidenum">
              <a:rPr lang="en-IN" smtClean="0"/>
              <a:t>‹#›</a:t>
            </a:fld>
            <a:endParaRPr lang="en-IN"/>
          </a:p>
        </p:txBody>
      </p:sp>
    </p:spTree>
    <p:extLst>
      <p:ext uri="{BB962C8B-B14F-4D97-AF65-F5344CB8AC3E}">
        <p14:creationId xmlns:p14="http://schemas.microsoft.com/office/powerpoint/2010/main" val="381753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AE31-6B11-4FBF-B226-07057EC50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5BA3BC-BA5C-4851-97CE-1DFB8F407F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6BAEE2-79E1-4572-B873-8CB5D9209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1E822F-D2EA-457C-BF85-E014774431F6}"/>
              </a:ext>
            </a:extLst>
          </p:cNvPr>
          <p:cNvSpPr>
            <a:spLocks noGrp="1"/>
          </p:cNvSpPr>
          <p:nvPr>
            <p:ph type="dt" sz="half" idx="10"/>
          </p:nvPr>
        </p:nvSpPr>
        <p:spPr/>
        <p:txBody>
          <a:bodyPr/>
          <a:lstStyle/>
          <a:p>
            <a:fld id="{445BA6CA-53EC-4A05-A8CC-31F4061E6F3D}" type="datetimeFigureOut">
              <a:rPr lang="en-IN" smtClean="0"/>
              <a:t>06-09-2022</a:t>
            </a:fld>
            <a:endParaRPr lang="en-IN"/>
          </a:p>
        </p:txBody>
      </p:sp>
      <p:sp>
        <p:nvSpPr>
          <p:cNvPr id="6" name="Footer Placeholder 5">
            <a:extLst>
              <a:ext uri="{FF2B5EF4-FFF2-40B4-BE49-F238E27FC236}">
                <a16:creationId xmlns:a16="http://schemas.microsoft.com/office/drawing/2014/main" id="{867BDF44-FEED-4BA8-93C1-D34DF102D5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715693-7F56-4334-92D4-D14599D88E67}"/>
              </a:ext>
            </a:extLst>
          </p:cNvPr>
          <p:cNvSpPr>
            <a:spLocks noGrp="1"/>
          </p:cNvSpPr>
          <p:nvPr>
            <p:ph type="sldNum" sz="quarter" idx="12"/>
          </p:nvPr>
        </p:nvSpPr>
        <p:spPr/>
        <p:txBody>
          <a:bodyPr/>
          <a:lstStyle/>
          <a:p>
            <a:fld id="{AB1092B0-FADB-4611-8914-02CDE8EC0C0A}" type="slidenum">
              <a:rPr lang="en-IN" smtClean="0"/>
              <a:t>‹#›</a:t>
            </a:fld>
            <a:endParaRPr lang="en-IN"/>
          </a:p>
        </p:txBody>
      </p:sp>
    </p:spTree>
    <p:extLst>
      <p:ext uri="{BB962C8B-B14F-4D97-AF65-F5344CB8AC3E}">
        <p14:creationId xmlns:p14="http://schemas.microsoft.com/office/powerpoint/2010/main" val="15088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6B276C-4539-4D98-836B-4E6FED55C5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C97D30-3231-4D19-A075-4A745A4BB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9FABEF-2B85-4E13-AD6F-02D44E7C33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BA6CA-53EC-4A05-A8CC-31F4061E6F3D}" type="datetimeFigureOut">
              <a:rPr lang="en-IN" smtClean="0"/>
              <a:t>06-09-2022</a:t>
            </a:fld>
            <a:endParaRPr lang="en-IN"/>
          </a:p>
        </p:txBody>
      </p:sp>
      <p:sp>
        <p:nvSpPr>
          <p:cNvPr id="5" name="Footer Placeholder 4">
            <a:extLst>
              <a:ext uri="{FF2B5EF4-FFF2-40B4-BE49-F238E27FC236}">
                <a16:creationId xmlns:a16="http://schemas.microsoft.com/office/drawing/2014/main" id="{60047D17-E96D-4CA1-AF96-2C01ECD74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EA925B-7E37-41D4-A866-F7F6362B2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092B0-FADB-4611-8914-02CDE8EC0C0A}" type="slidenum">
              <a:rPr lang="en-IN" smtClean="0"/>
              <a:t>‹#›</a:t>
            </a:fld>
            <a:endParaRPr lang="en-IN"/>
          </a:p>
        </p:txBody>
      </p:sp>
    </p:spTree>
    <p:extLst>
      <p:ext uri="{BB962C8B-B14F-4D97-AF65-F5344CB8AC3E}">
        <p14:creationId xmlns:p14="http://schemas.microsoft.com/office/powerpoint/2010/main" val="288395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3D6D0-6BEE-4A9D-990B-DE30DE7FEB9C}"/>
              </a:ext>
            </a:extLst>
          </p:cNvPr>
          <p:cNvSpPr>
            <a:spLocks noGrp="1"/>
          </p:cNvSpPr>
          <p:nvPr>
            <p:ph type="ctrTitle"/>
          </p:nvPr>
        </p:nvSpPr>
        <p:spPr>
          <a:xfrm>
            <a:off x="1524000" y="2235200"/>
            <a:ext cx="9144000" cy="2387600"/>
          </a:xfrm>
        </p:spPr>
        <p:txBody>
          <a:bodyPr/>
          <a:lstStyle/>
          <a:p>
            <a:r>
              <a:rPr lang="en-IN" dirty="0" err="1"/>
              <a:t>StackOverflow</a:t>
            </a:r>
            <a:r>
              <a:rPr lang="en-IN" dirty="0"/>
              <a:t> API Knowledge Base</a:t>
            </a:r>
          </a:p>
        </p:txBody>
      </p:sp>
    </p:spTree>
    <p:extLst>
      <p:ext uri="{BB962C8B-B14F-4D97-AF65-F5344CB8AC3E}">
        <p14:creationId xmlns:p14="http://schemas.microsoft.com/office/powerpoint/2010/main" val="337733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265E-8067-49B2-8831-A03B700D79AA}"/>
              </a:ext>
            </a:extLst>
          </p:cNvPr>
          <p:cNvSpPr>
            <a:spLocks noGrp="1"/>
          </p:cNvSpPr>
          <p:nvPr>
            <p:ph type="ctrTitle"/>
          </p:nvPr>
        </p:nvSpPr>
        <p:spPr>
          <a:xfrm>
            <a:off x="1524000" y="2235200"/>
            <a:ext cx="9144000" cy="2387600"/>
          </a:xfrm>
        </p:spPr>
        <p:txBody>
          <a:bodyPr anchor="ctr"/>
          <a:lstStyle/>
          <a:p>
            <a:r>
              <a:rPr lang="en-IN" dirty="0"/>
              <a:t>DAG Run Test</a:t>
            </a:r>
          </a:p>
        </p:txBody>
      </p:sp>
    </p:spTree>
    <p:extLst>
      <p:ext uri="{BB962C8B-B14F-4D97-AF65-F5344CB8AC3E}">
        <p14:creationId xmlns:p14="http://schemas.microsoft.com/office/powerpoint/2010/main" val="338581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D820-E830-49D8-8C54-78B6729F719C}"/>
              </a:ext>
            </a:extLst>
          </p:cNvPr>
          <p:cNvSpPr>
            <a:spLocks noGrp="1"/>
          </p:cNvSpPr>
          <p:nvPr>
            <p:ph type="title"/>
          </p:nvPr>
        </p:nvSpPr>
        <p:spPr>
          <a:xfrm>
            <a:off x="0" y="0"/>
            <a:ext cx="12192000" cy="742315"/>
          </a:xfrm>
          <a:solidFill>
            <a:schemeClr val="accent5">
              <a:lumMod val="20000"/>
              <a:lumOff val="80000"/>
            </a:schemeClr>
          </a:solidFill>
        </p:spPr>
        <p:txBody>
          <a:bodyPr/>
          <a:lstStyle/>
          <a:p>
            <a:pPr algn="ctr"/>
            <a:r>
              <a:rPr lang="en-IN" b="1" dirty="0"/>
              <a:t>Screen Shot for Live Run</a:t>
            </a:r>
          </a:p>
        </p:txBody>
      </p:sp>
      <p:pic>
        <p:nvPicPr>
          <p:cNvPr id="4" name="Picture 3" descr="Graphical user interface, text&#10;&#10;Description automatically generated">
            <a:extLst>
              <a:ext uri="{FF2B5EF4-FFF2-40B4-BE49-F238E27FC236}">
                <a16:creationId xmlns:a16="http://schemas.microsoft.com/office/drawing/2014/main" id="{BFDD9673-ECF8-45CB-BF6E-B7225032A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5344"/>
            <a:ext cx="12192000" cy="5850096"/>
          </a:xfrm>
          <a:prstGeom prst="rect">
            <a:avLst/>
          </a:prstGeom>
        </p:spPr>
      </p:pic>
    </p:spTree>
    <p:extLst>
      <p:ext uri="{BB962C8B-B14F-4D97-AF65-F5344CB8AC3E}">
        <p14:creationId xmlns:p14="http://schemas.microsoft.com/office/powerpoint/2010/main" val="212079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A409-B440-4C90-ADDB-68DF1AEED5E0}"/>
              </a:ext>
            </a:extLst>
          </p:cNvPr>
          <p:cNvSpPr>
            <a:spLocks noGrp="1"/>
          </p:cNvSpPr>
          <p:nvPr>
            <p:ph type="title"/>
          </p:nvPr>
        </p:nvSpPr>
        <p:spPr>
          <a:xfrm>
            <a:off x="0" y="1"/>
            <a:ext cx="12192000" cy="1158239"/>
          </a:xfrm>
          <a:solidFill>
            <a:schemeClr val="accent5">
              <a:lumMod val="20000"/>
              <a:lumOff val="80000"/>
            </a:schemeClr>
          </a:solidFill>
        </p:spPr>
        <p:txBody>
          <a:bodyPr/>
          <a:lstStyle/>
          <a:p>
            <a:pPr algn="ctr"/>
            <a:r>
              <a:rPr lang="en-IN" b="1" dirty="0"/>
              <a:t>Conclusion</a:t>
            </a:r>
          </a:p>
        </p:txBody>
      </p:sp>
      <p:sp>
        <p:nvSpPr>
          <p:cNvPr id="3" name="Rectangle 2">
            <a:extLst>
              <a:ext uri="{FF2B5EF4-FFF2-40B4-BE49-F238E27FC236}">
                <a16:creationId xmlns:a16="http://schemas.microsoft.com/office/drawing/2014/main" id="{4405358E-59F1-4A96-9830-A3C66B8C7E66}"/>
              </a:ext>
            </a:extLst>
          </p:cNvPr>
          <p:cNvSpPr/>
          <p:nvPr/>
        </p:nvSpPr>
        <p:spPr>
          <a:xfrm>
            <a:off x="838200" y="1513840"/>
            <a:ext cx="10515600" cy="4897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en-IN" sz="2000" dirty="0">
                <a:solidFill>
                  <a:schemeClr val="tx1"/>
                </a:solidFill>
              </a:rPr>
              <a:t>DAG is fully operational and Snapshot Tables can be used for EDA.</a:t>
            </a:r>
          </a:p>
          <a:p>
            <a:pPr marL="342900" indent="-342900">
              <a:buAutoNum type="arabicPeriod"/>
            </a:pPr>
            <a:r>
              <a:rPr lang="en-IN" sz="2000" dirty="0">
                <a:solidFill>
                  <a:schemeClr val="tx1"/>
                </a:solidFill>
              </a:rPr>
              <a:t>Since </a:t>
            </a:r>
            <a:r>
              <a:rPr lang="en-IN" sz="2000" dirty="0" err="1">
                <a:solidFill>
                  <a:schemeClr val="tx1"/>
                </a:solidFill>
              </a:rPr>
              <a:t>BigQuery</a:t>
            </a:r>
            <a:r>
              <a:rPr lang="en-IN" sz="2000" dirty="0">
                <a:solidFill>
                  <a:schemeClr val="tx1"/>
                </a:solidFill>
              </a:rPr>
              <a:t> is used a cloud data platform, it support integration with many of BI tools.</a:t>
            </a:r>
          </a:p>
          <a:p>
            <a:pPr marL="342900" indent="-342900">
              <a:buAutoNum type="arabicPeriod"/>
            </a:pPr>
            <a:r>
              <a:rPr lang="en-IN" sz="2000" dirty="0">
                <a:solidFill>
                  <a:schemeClr val="tx1"/>
                </a:solidFill>
              </a:rPr>
              <a:t>At the moment, only Questions and Answers being pulled from API, but it is possible to pull other data as well like Users etc.</a:t>
            </a:r>
          </a:p>
          <a:p>
            <a:pPr marL="342900" indent="-342900">
              <a:buAutoNum type="arabicPeriod"/>
            </a:pPr>
            <a:r>
              <a:rPr lang="en-IN" sz="2000" dirty="0">
                <a:solidFill>
                  <a:schemeClr val="tx1"/>
                </a:solidFill>
              </a:rPr>
              <a:t>Each of the tables are kept separate so that dimensions can be as granular as possible. For higher insights, these tables can be joined using common attributes but granularity will change accordingly.</a:t>
            </a:r>
          </a:p>
          <a:p>
            <a:pPr marL="342900" indent="-342900">
              <a:buAutoNum type="arabicPeriod"/>
            </a:pPr>
            <a:r>
              <a:rPr lang="en-IN" sz="2000" dirty="0">
                <a:solidFill>
                  <a:schemeClr val="tx1"/>
                </a:solidFill>
              </a:rPr>
              <a:t>Data Lineage can be tracked via Apache Airflow </a:t>
            </a:r>
            <a:r>
              <a:rPr lang="en-IN" sz="2000" dirty="0" err="1">
                <a:solidFill>
                  <a:schemeClr val="tx1"/>
                </a:solidFill>
              </a:rPr>
              <a:t>WebUI</a:t>
            </a:r>
            <a:r>
              <a:rPr lang="en-IN" sz="2000" dirty="0">
                <a:solidFill>
                  <a:schemeClr val="tx1"/>
                </a:solidFill>
              </a:rPr>
              <a:t> where each task is granular and defines a single action over the data in question.</a:t>
            </a:r>
          </a:p>
        </p:txBody>
      </p:sp>
    </p:spTree>
    <p:extLst>
      <p:ext uri="{BB962C8B-B14F-4D97-AF65-F5344CB8AC3E}">
        <p14:creationId xmlns:p14="http://schemas.microsoft.com/office/powerpoint/2010/main" val="10453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8CB5-CBC2-4D72-9583-77FD6CF9DBDE}"/>
              </a:ext>
            </a:extLst>
          </p:cNvPr>
          <p:cNvSpPr>
            <a:spLocks noGrp="1"/>
          </p:cNvSpPr>
          <p:nvPr>
            <p:ph type="title"/>
          </p:nvPr>
        </p:nvSpPr>
        <p:spPr>
          <a:xfrm>
            <a:off x="0" y="1"/>
            <a:ext cx="12192000" cy="965199"/>
          </a:xfrm>
          <a:solidFill>
            <a:schemeClr val="accent5">
              <a:lumMod val="20000"/>
              <a:lumOff val="80000"/>
            </a:schemeClr>
          </a:solidFill>
        </p:spPr>
        <p:txBody>
          <a:bodyPr/>
          <a:lstStyle/>
          <a:p>
            <a:pPr algn="ctr"/>
            <a:r>
              <a:rPr lang="en-IN" b="1" dirty="0"/>
              <a:t>Introduction</a:t>
            </a:r>
          </a:p>
        </p:txBody>
      </p:sp>
      <p:sp>
        <p:nvSpPr>
          <p:cNvPr id="3" name="Content Placeholder 2">
            <a:extLst>
              <a:ext uri="{FF2B5EF4-FFF2-40B4-BE49-F238E27FC236}">
                <a16:creationId xmlns:a16="http://schemas.microsoft.com/office/drawing/2014/main" id="{903B3CFE-2343-4FAE-A601-C0F46055C513}"/>
              </a:ext>
            </a:extLst>
          </p:cNvPr>
          <p:cNvSpPr>
            <a:spLocks noGrp="1"/>
          </p:cNvSpPr>
          <p:nvPr>
            <p:ph idx="1"/>
          </p:nvPr>
        </p:nvSpPr>
        <p:spPr/>
        <p:txBody>
          <a:bodyPr>
            <a:normAutofit fontScale="92500" lnSpcReduction="20000"/>
          </a:bodyPr>
          <a:lstStyle/>
          <a:p>
            <a:pPr marL="0" indent="0">
              <a:buNone/>
            </a:pPr>
            <a:r>
              <a:rPr lang="en-IN" sz="2600" b="1" dirty="0"/>
              <a:t>Problem Statement:</a:t>
            </a:r>
          </a:p>
          <a:p>
            <a:r>
              <a:rPr lang="en-IN" sz="2200" b="1" dirty="0"/>
              <a:t>Design a data pipeline architecture to ingest data from </a:t>
            </a:r>
            <a:r>
              <a:rPr lang="en-IN" sz="2200" b="1" dirty="0" err="1"/>
              <a:t>StackOverflow</a:t>
            </a:r>
            <a:r>
              <a:rPr lang="en-IN" sz="2200" b="1" dirty="0"/>
              <a:t> API which can serve as a seamless knowledge source to answer business queries.</a:t>
            </a:r>
          </a:p>
          <a:p>
            <a:pPr marL="0" indent="0">
              <a:buNone/>
            </a:pPr>
            <a:endParaRPr lang="en-IN" dirty="0"/>
          </a:p>
          <a:p>
            <a:pPr marL="0" indent="0">
              <a:buNone/>
            </a:pPr>
            <a:r>
              <a:rPr lang="en-IN" sz="2600" b="1" dirty="0"/>
              <a:t>Proposed Solution Summary:</a:t>
            </a:r>
          </a:p>
          <a:p>
            <a:r>
              <a:rPr lang="en-IN" sz="2200" dirty="0"/>
              <a:t>End-to-End data driven solution for </a:t>
            </a:r>
            <a:r>
              <a:rPr lang="en-IN" sz="2200" dirty="0" err="1"/>
              <a:t>StackOverflow</a:t>
            </a:r>
            <a:r>
              <a:rPr lang="en-IN" sz="2200" dirty="0"/>
              <a:t> data Analytics using GCP bigdata products.</a:t>
            </a:r>
          </a:p>
          <a:p>
            <a:r>
              <a:rPr lang="en-IN" sz="2200" dirty="0"/>
              <a:t>The final data is collected as a Knowledge base to </a:t>
            </a:r>
            <a:r>
              <a:rPr lang="en-IN" sz="2200" dirty="0" err="1"/>
              <a:t>BigQuery</a:t>
            </a:r>
            <a:r>
              <a:rPr lang="en-IN" sz="2200" dirty="0"/>
              <a:t> which can be queried for any insight based on the business requirements by BI Tools.</a:t>
            </a:r>
          </a:p>
          <a:p>
            <a:r>
              <a:rPr lang="en-IN" sz="2200" dirty="0"/>
              <a:t>Two main data sources: </a:t>
            </a:r>
            <a:r>
              <a:rPr lang="en-IN" sz="2200" b="1" dirty="0"/>
              <a:t>Questions</a:t>
            </a:r>
            <a:r>
              <a:rPr lang="en-IN" sz="2200" dirty="0"/>
              <a:t> and </a:t>
            </a:r>
            <a:r>
              <a:rPr lang="en-IN" sz="2200" b="1" dirty="0"/>
              <a:t>Answers</a:t>
            </a:r>
            <a:r>
              <a:rPr lang="en-IN" sz="2200" dirty="0"/>
              <a:t> endpoints.</a:t>
            </a:r>
          </a:p>
          <a:p>
            <a:r>
              <a:rPr lang="en-IN" sz="2200" dirty="0"/>
              <a:t>Questions: Mostly contains questions posted by users for a particular date range.</a:t>
            </a:r>
          </a:p>
          <a:p>
            <a:r>
              <a:rPr lang="en-IN" sz="2200" dirty="0"/>
              <a:t>Answers: Knowledge base for answers supplied by users to posted questions on the platform.</a:t>
            </a:r>
          </a:p>
          <a:p>
            <a:r>
              <a:rPr lang="en-IN" sz="2200" dirty="0"/>
              <a:t>Few applications of knowledge base are User Analytics, Summary Dashboards and Forecasting for Audience Targeting Campaigns, Product/Post uplifting etc.</a:t>
            </a:r>
          </a:p>
        </p:txBody>
      </p:sp>
    </p:spTree>
    <p:extLst>
      <p:ext uri="{BB962C8B-B14F-4D97-AF65-F5344CB8AC3E}">
        <p14:creationId xmlns:p14="http://schemas.microsoft.com/office/powerpoint/2010/main" val="180405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D966-12E1-492D-B509-8D8FFECFDFC2}"/>
              </a:ext>
            </a:extLst>
          </p:cNvPr>
          <p:cNvSpPr>
            <a:spLocks noGrp="1"/>
          </p:cNvSpPr>
          <p:nvPr>
            <p:ph type="title"/>
          </p:nvPr>
        </p:nvSpPr>
        <p:spPr>
          <a:xfrm>
            <a:off x="-71120" y="-20319"/>
            <a:ext cx="12263120" cy="914399"/>
          </a:xfrm>
          <a:solidFill>
            <a:schemeClr val="accent5">
              <a:lumMod val="20000"/>
              <a:lumOff val="80000"/>
            </a:schemeClr>
          </a:solidFill>
        </p:spPr>
        <p:txBody>
          <a:bodyPr>
            <a:normAutofit/>
          </a:bodyPr>
          <a:lstStyle/>
          <a:p>
            <a:pPr algn="ctr"/>
            <a:r>
              <a:rPr lang="en-IN" b="1" dirty="0"/>
              <a:t>Data Source</a:t>
            </a:r>
          </a:p>
        </p:txBody>
      </p:sp>
      <p:sp>
        <p:nvSpPr>
          <p:cNvPr id="3" name="Content Placeholder 2">
            <a:extLst>
              <a:ext uri="{FF2B5EF4-FFF2-40B4-BE49-F238E27FC236}">
                <a16:creationId xmlns:a16="http://schemas.microsoft.com/office/drawing/2014/main" id="{9868C9FC-49B9-406C-91CE-5BEFEEFE2F26}"/>
              </a:ext>
            </a:extLst>
          </p:cNvPr>
          <p:cNvSpPr>
            <a:spLocks noGrp="1"/>
          </p:cNvSpPr>
          <p:nvPr>
            <p:ph idx="1"/>
          </p:nvPr>
        </p:nvSpPr>
        <p:spPr/>
        <p:txBody>
          <a:bodyPr>
            <a:normAutofit/>
          </a:bodyPr>
          <a:lstStyle/>
          <a:p>
            <a:pPr marL="0" indent="0">
              <a:buNone/>
            </a:pPr>
            <a:r>
              <a:rPr lang="en-IN" sz="2000" b="1" dirty="0"/>
              <a:t>Why </a:t>
            </a:r>
            <a:r>
              <a:rPr lang="en-IN" sz="2000" b="1" dirty="0" err="1"/>
              <a:t>StackAPI</a:t>
            </a:r>
            <a:r>
              <a:rPr lang="en-IN" sz="2000" b="1" dirty="0"/>
              <a:t>? Why not </a:t>
            </a:r>
            <a:r>
              <a:rPr lang="en-IN" sz="2000" b="1" dirty="0" err="1"/>
              <a:t>StackExchange</a:t>
            </a:r>
            <a:r>
              <a:rPr lang="en-IN" sz="2000" b="1" dirty="0"/>
              <a:t> API?</a:t>
            </a:r>
          </a:p>
          <a:p>
            <a:r>
              <a:rPr lang="en-IN" sz="1800" dirty="0" err="1"/>
              <a:t>StackAPI</a:t>
            </a:r>
            <a:r>
              <a:rPr lang="en-IN" sz="1800" dirty="0"/>
              <a:t> is a better Python Wrapper around the existing </a:t>
            </a:r>
            <a:r>
              <a:rPr lang="en-IN" sz="1800" dirty="0" err="1"/>
              <a:t>StackExchange</a:t>
            </a:r>
            <a:r>
              <a:rPr lang="en-IN" sz="1800" dirty="0"/>
              <a:t> API to deal with technical nuances.</a:t>
            </a:r>
          </a:p>
          <a:p>
            <a:r>
              <a:rPr lang="en-IN" sz="1800" dirty="0"/>
              <a:t>API serves seamlessly in few lines of code.</a:t>
            </a:r>
          </a:p>
          <a:p>
            <a:r>
              <a:rPr lang="en-IN" sz="1800" dirty="0"/>
              <a:t>There are request quota limitations which can hinder the data ingestion process.</a:t>
            </a:r>
          </a:p>
          <a:p>
            <a:r>
              <a:rPr lang="en-IN" sz="1800" dirty="0"/>
              <a:t>To avoid hitting request quota, it is suggested to query and store on incremental basis rather than full data crawling. </a:t>
            </a:r>
          </a:p>
          <a:p>
            <a:r>
              <a:rPr lang="en-IN" sz="1800" dirty="0"/>
              <a:t>To maintain history of data load, Snapshot tables are maintained and used as final knowledge base.</a:t>
            </a:r>
          </a:p>
        </p:txBody>
      </p:sp>
    </p:spTree>
    <p:extLst>
      <p:ext uri="{BB962C8B-B14F-4D97-AF65-F5344CB8AC3E}">
        <p14:creationId xmlns:p14="http://schemas.microsoft.com/office/powerpoint/2010/main" val="11103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E61C-6E81-4C47-B443-C5D1AC8EDB22}"/>
              </a:ext>
            </a:extLst>
          </p:cNvPr>
          <p:cNvSpPr>
            <a:spLocks noGrp="1"/>
          </p:cNvSpPr>
          <p:nvPr>
            <p:ph type="title"/>
          </p:nvPr>
        </p:nvSpPr>
        <p:spPr>
          <a:xfrm>
            <a:off x="0" y="18255"/>
            <a:ext cx="12192000" cy="967265"/>
          </a:xfrm>
          <a:solidFill>
            <a:schemeClr val="accent5">
              <a:lumMod val="20000"/>
              <a:lumOff val="80000"/>
            </a:schemeClr>
          </a:solidFill>
        </p:spPr>
        <p:txBody>
          <a:bodyPr/>
          <a:lstStyle/>
          <a:p>
            <a:pPr algn="ctr"/>
            <a:r>
              <a:rPr lang="en-IN" b="1" dirty="0"/>
              <a:t>Data Pipeline Architectural Design Choices</a:t>
            </a:r>
          </a:p>
        </p:txBody>
      </p:sp>
      <p:sp>
        <p:nvSpPr>
          <p:cNvPr id="3" name="Content Placeholder 2">
            <a:extLst>
              <a:ext uri="{FF2B5EF4-FFF2-40B4-BE49-F238E27FC236}">
                <a16:creationId xmlns:a16="http://schemas.microsoft.com/office/drawing/2014/main" id="{1FA5C7AE-397C-468D-AE37-B25C046E558D}"/>
              </a:ext>
            </a:extLst>
          </p:cNvPr>
          <p:cNvSpPr>
            <a:spLocks noGrp="1"/>
          </p:cNvSpPr>
          <p:nvPr>
            <p:ph idx="1"/>
          </p:nvPr>
        </p:nvSpPr>
        <p:spPr>
          <a:xfrm>
            <a:off x="121920" y="1087120"/>
            <a:ext cx="11958320" cy="5659120"/>
          </a:xfrm>
        </p:spPr>
        <p:txBody>
          <a:bodyPr>
            <a:normAutofit fontScale="47500" lnSpcReduction="20000"/>
          </a:bodyPr>
          <a:lstStyle/>
          <a:p>
            <a:pPr marL="0" indent="0">
              <a:buNone/>
            </a:pPr>
            <a:r>
              <a:rPr lang="en-IN" sz="3200" b="1" dirty="0"/>
              <a:t>Main Components</a:t>
            </a:r>
          </a:p>
          <a:p>
            <a:r>
              <a:rPr lang="en-IN" dirty="0"/>
              <a:t>Cloud Data Platform: </a:t>
            </a:r>
            <a:r>
              <a:rPr lang="en-IN" dirty="0" err="1"/>
              <a:t>BigQuery</a:t>
            </a:r>
            <a:endParaRPr lang="en-IN" dirty="0"/>
          </a:p>
          <a:p>
            <a:r>
              <a:rPr lang="en-IN" dirty="0"/>
              <a:t>Data Ingestion Application Platform: Apache Airflow(Cloud Composer for GCP)</a:t>
            </a:r>
          </a:p>
          <a:p>
            <a:pPr marL="0" indent="0">
              <a:buNone/>
            </a:pPr>
            <a:endParaRPr lang="en-IN" dirty="0"/>
          </a:p>
          <a:p>
            <a:pPr marL="0" indent="0">
              <a:buNone/>
            </a:pPr>
            <a:r>
              <a:rPr lang="en-IN" sz="3200" b="1" dirty="0"/>
              <a:t>Why </a:t>
            </a:r>
            <a:r>
              <a:rPr lang="en-IN" sz="3200" b="1" dirty="0" err="1"/>
              <a:t>BigQuery</a:t>
            </a:r>
            <a:r>
              <a:rPr lang="en-IN" sz="3200" b="1" dirty="0"/>
              <a:t>? </a:t>
            </a:r>
          </a:p>
          <a:p>
            <a:r>
              <a:rPr lang="en-IN" dirty="0"/>
              <a:t>Petabyte-Scale Data warehouse without any maintenance of clusters to run the queries. </a:t>
            </a:r>
          </a:p>
          <a:p>
            <a:r>
              <a:rPr lang="en-IN" dirty="0" err="1"/>
              <a:t>BigQuery</a:t>
            </a:r>
            <a:r>
              <a:rPr lang="en-IN" dirty="0"/>
              <a:t> can be integrated with several BI tools like ThoughtSpot, </a:t>
            </a:r>
            <a:r>
              <a:rPr lang="en-IN" dirty="0" err="1"/>
              <a:t>PowerBI</a:t>
            </a:r>
            <a:r>
              <a:rPr lang="en-IN" dirty="0"/>
              <a:t>, Looker, native Google Data Studio 360 etc.</a:t>
            </a:r>
          </a:p>
          <a:p>
            <a:pPr marL="0" indent="0">
              <a:buNone/>
            </a:pPr>
            <a:endParaRPr lang="en-IN" dirty="0"/>
          </a:p>
          <a:p>
            <a:pPr marL="0" indent="0">
              <a:buNone/>
            </a:pPr>
            <a:r>
              <a:rPr lang="en-IN" sz="3200" b="1" dirty="0"/>
              <a:t>Why Apache Airflow?</a:t>
            </a:r>
          </a:p>
          <a:p>
            <a:r>
              <a:rPr lang="en-IN" dirty="0"/>
              <a:t> Better for scheduled data ingestion, analytics and orchestration. Apache Airflow leverages Celery as its main executor for better task queue handling and parallel processing.</a:t>
            </a:r>
          </a:p>
          <a:p>
            <a:r>
              <a:rPr lang="en-IN" dirty="0"/>
              <a:t>No Docker management required.</a:t>
            </a:r>
          </a:p>
          <a:p>
            <a:r>
              <a:rPr lang="en-IN" b="1" dirty="0"/>
              <a:t>Cloud Composer </a:t>
            </a:r>
            <a:r>
              <a:rPr lang="en-IN" dirty="0"/>
              <a:t>is a managed service provided for Apache Airflow which allows autoscaling.</a:t>
            </a:r>
          </a:p>
          <a:p>
            <a:r>
              <a:rPr lang="en-IN" dirty="0"/>
              <a:t>It comes with better </a:t>
            </a:r>
            <a:r>
              <a:rPr lang="en-IN" dirty="0" err="1"/>
              <a:t>WebUI</a:t>
            </a:r>
            <a:r>
              <a:rPr lang="en-IN" dirty="0"/>
              <a:t> for tracking data lineage and data transformation stages.</a:t>
            </a:r>
          </a:p>
          <a:p>
            <a:pPr marL="0" indent="0">
              <a:buNone/>
            </a:pPr>
            <a:endParaRPr lang="en-IN" dirty="0"/>
          </a:p>
          <a:p>
            <a:pPr marL="0" indent="0">
              <a:buNone/>
            </a:pPr>
            <a:r>
              <a:rPr lang="en-IN" sz="3200" b="1" dirty="0"/>
              <a:t>Why not </a:t>
            </a:r>
            <a:r>
              <a:rPr lang="en-IN" sz="3200" b="1" dirty="0" err="1"/>
              <a:t>AppEngine</a:t>
            </a:r>
            <a:r>
              <a:rPr lang="en-IN" sz="3200" b="1" dirty="0"/>
              <a:t>, Cloud Functions, Cloud Run?</a:t>
            </a:r>
          </a:p>
          <a:p>
            <a:r>
              <a:rPr lang="en-IN" dirty="0"/>
              <a:t> </a:t>
            </a:r>
            <a:r>
              <a:rPr lang="en-IN" b="1" dirty="0" err="1"/>
              <a:t>AppEngine</a:t>
            </a:r>
            <a:r>
              <a:rPr lang="en-IN" dirty="0"/>
              <a:t>: Requires setup of custom containerised application from scratch. Application needs to have attached persistent disk for storage and data base for data lineage tracking graph and finally custom CRON scheduler. Good for seamless multiprocessing.</a:t>
            </a:r>
          </a:p>
          <a:p>
            <a:r>
              <a:rPr lang="en-IN" dirty="0"/>
              <a:t> </a:t>
            </a:r>
            <a:r>
              <a:rPr lang="en-IN" b="1" dirty="0"/>
              <a:t>Cloud Functions</a:t>
            </a:r>
            <a:r>
              <a:rPr lang="en-IN" dirty="0"/>
              <a:t>: Suffers from execution timeout of 9 minutes and multiprocessing logic can’t be achieved. Lacks scheduling capability. </a:t>
            </a:r>
          </a:p>
          <a:p>
            <a:r>
              <a:rPr lang="en-IN" b="1" dirty="0"/>
              <a:t>Cloud Run</a:t>
            </a:r>
            <a:r>
              <a:rPr lang="en-IN" dirty="0"/>
              <a:t>: Application needs to be built on Flask in case of Python and exposed as endpoint service for trigger and it suffers from execution timeout of 60 minutes. Lacks scheduling capability. </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1986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220DFF-9463-4FB9-B447-4B76F3D8025B}"/>
              </a:ext>
            </a:extLst>
          </p:cNvPr>
          <p:cNvSpPr/>
          <p:nvPr/>
        </p:nvSpPr>
        <p:spPr>
          <a:xfrm>
            <a:off x="0" y="1061721"/>
            <a:ext cx="12192000" cy="581659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EEE398-FA22-422B-B7B2-2E32DB1F5FD0}"/>
              </a:ext>
            </a:extLst>
          </p:cNvPr>
          <p:cNvSpPr/>
          <p:nvPr/>
        </p:nvSpPr>
        <p:spPr>
          <a:xfrm>
            <a:off x="284480" y="1330960"/>
            <a:ext cx="1158240" cy="53238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err="1">
                <a:solidFill>
                  <a:schemeClr val="tx1"/>
                </a:solidFill>
              </a:rPr>
              <a:t>StackAPI</a:t>
            </a:r>
            <a:endParaRPr lang="en-IN" dirty="0">
              <a:solidFill>
                <a:schemeClr val="tx1"/>
              </a:solidFill>
            </a:endParaRPr>
          </a:p>
          <a:p>
            <a:pPr algn="ctr"/>
            <a:r>
              <a:rPr lang="en-IN" dirty="0">
                <a:solidFill>
                  <a:schemeClr val="tx1"/>
                </a:solidFill>
              </a:rPr>
              <a:t>(Source)</a:t>
            </a:r>
            <a:r>
              <a:rPr lang="en-IN" dirty="0"/>
              <a:t> </a:t>
            </a:r>
          </a:p>
        </p:txBody>
      </p:sp>
      <p:sp>
        <p:nvSpPr>
          <p:cNvPr id="2" name="Title 1">
            <a:extLst>
              <a:ext uri="{FF2B5EF4-FFF2-40B4-BE49-F238E27FC236}">
                <a16:creationId xmlns:a16="http://schemas.microsoft.com/office/drawing/2014/main" id="{E9BFC230-635E-4869-BE84-7AD70A604251}"/>
              </a:ext>
            </a:extLst>
          </p:cNvPr>
          <p:cNvSpPr>
            <a:spLocks noGrp="1"/>
          </p:cNvSpPr>
          <p:nvPr>
            <p:ph type="title"/>
          </p:nvPr>
        </p:nvSpPr>
        <p:spPr>
          <a:xfrm>
            <a:off x="0" y="-66039"/>
            <a:ext cx="12192000" cy="1127760"/>
          </a:xfrm>
          <a:solidFill>
            <a:schemeClr val="accent5">
              <a:lumMod val="20000"/>
              <a:lumOff val="80000"/>
            </a:schemeClr>
          </a:solidFill>
        </p:spPr>
        <p:txBody>
          <a:bodyPr>
            <a:normAutofit/>
          </a:bodyPr>
          <a:lstStyle/>
          <a:p>
            <a:pPr algn="ctr"/>
            <a:r>
              <a:rPr lang="en-IN" sz="3600" b="1" dirty="0"/>
              <a:t>Data Ingestion Pipeline Summary Architecture</a:t>
            </a:r>
          </a:p>
        </p:txBody>
      </p:sp>
      <p:sp>
        <p:nvSpPr>
          <p:cNvPr id="4" name="Cylinder 3">
            <a:extLst>
              <a:ext uri="{FF2B5EF4-FFF2-40B4-BE49-F238E27FC236}">
                <a16:creationId xmlns:a16="http://schemas.microsoft.com/office/drawing/2014/main" id="{64C7199E-FB6E-4B4A-B58C-21EB2375EE22}"/>
              </a:ext>
            </a:extLst>
          </p:cNvPr>
          <p:cNvSpPr/>
          <p:nvPr/>
        </p:nvSpPr>
        <p:spPr>
          <a:xfrm>
            <a:off x="416560" y="2453640"/>
            <a:ext cx="894080" cy="9753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Questions Endpoint</a:t>
            </a:r>
          </a:p>
        </p:txBody>
      </p:sp>
      <p:sp>
        <p:nvSpPr>
          <p:cNvPr id="5" name="Cylinder 4">
            <a:extLst>
              <a:ext uri="{FF2B5EF4-FFF2-40B4-BE49-F238E27FC236}">
                <a16:creationId xmlns:a16="http://schemas.microsoft.com/office/drawing/2014/main" id="{2DC2829D-AA0B-46BD-B9B7-18B659EC53D8}"/>
              </a:ext>
            </a:extLst>
          </p:cNvPr>
          <p:cNvSpPr/>
          <p:nvPr/>
        </p:nvSpPr>
        <p:spPr>
          <a:xfrm>
            <a:off x="391160" y="4592320"/>
            <a:ext cx="894080" cy="9753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Answers Endpoint</a:t>
            </a:r>
          </a:p>
        </p:txBody>
      </p:sp>
      <p:sp>
        <p:nvSpPr>
          <p:cNvPr id="7" name="Rectangle 6">
            <a:extLst>
              <a:ext uri="{FF2B5EF4-FFF2-40B4-BE49-F238E27FC236}">
                <a16:creationId xmlns:a16="http://schemas.microsoft.com/office/drawing/2014/main" id="{C8DA8D4D-F7E4-45EB-B5E9-A1D14BAEE2E3}"/>
              </a:ext>
            </a:extLst>
          </p:cNvPr>
          <p:cNvSpPr/>
          <p:nvPr/>
        </p:nvSpPr>
        <p:spPr>
          <a:xfrm>
            <a:off x="1595120" y="1330960"/>
            <a:ext cx="6096000" cy="53238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tx1"/>
                </a:solidFill>
              </a:rPr>
              <a:t>Cloud Composer for Apache Airflow</a:t>
            </a:r>
          </a:p>
        </p:txBody>
      </p:sp>
      <p:sp>
        <p:nvSpPr>
          <p:cNvPr id="8" name="Rectangle 7">
            <a:extLst>
              <a:ext uri="{FF2B5EF4-FFF2-40B4-BE49-F238E27FC236}">
                <a16:creationId xmlns:a16="http://schemas.microsoft.com/office/drawing/2014/main" id="{FAE42343-9B07-43A9-B1FA-840F73937C19}"/>
              </a:ext>
            </a:extLst>
          </p:cNvPr>
          <p:cNvSpPr/>
          <p:nvPr/>
        </p:nvSpPr>
        <p:spPr>
          <a:xfrm>
            <a:off x="2240280" y="2016760"/>
            <a:ext cx="4805680" cy="40944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8A727DE-FF99-4F36-8FC9-033C54EB3F67}"/>
              </a:ext>
            </a:extLst>
          </p:cNvPr>
          <p:cNvSpPr/>
          <p:nvPr/>
        </p:nvSpPr>
        <p:spPr>
          <a:xfrm>
            <a:off x="3489960" y="3088640"/>
            <a:ext cx="2306320" cy="169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DAG Application</a:t>
            </a:r>
          </a:p>
        </p:txBody>
      </p:sp>
      <p:cxnSp>
        <p:nvCxnSpPr>
          <p:cNvPr id="13" name="Connector: Elbow 12">
            <a:extLst>
              <a:ext uri="{FF2B5EF4-FFF2-40B4-BE49-F238E27FC236}">
                <a16:creationId xmlns:a16="http://schemas.microsoft.com/office/drawing/2014/main" id="{A5898A59-23A9-4DDF-BB17-12D93786565B}"/>
              </a:ext>
            </a:extLst>
          </p:cNvPr>
          <p:cNvCxnSpPr>
            <a:stCxn id="4" idx="4"/>
            <a:endCxn id="9" idx="1"/>
          </p:cNvCxnSpPr>
          <p:nvPr/>
        </p:nvCxnSpPr>
        <p:spPr>
          <a:xfrm>
            <a:off x="1310640" y="2941320"/>
            <a:ext cx="2179320" cy="9956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AFCD5C95-4A15-4DB8-BE6D-59CFB63B758A}"/>
              </a:ext>
            </a:extLst>
          </p:cNvPr>
          <p:cNvCxnSpPr>
            <a:stCxn id="5" idx="4"/>
          </p:cNvCxnSpPr>
          <p:nvPr/>
        </p:nvCxnSpPr>
        <p:spPr>
          <a:xfrm flipV="1">
            <a:off x="1285240" y="3931920"/>
            <a:ext cx="2204720" cy="1148080"/>
          </a:xfrm>
          <a:prstGeom prst="bentConnector3">
            <a:avLst>
              <a:gd name="adj1" fmla="val 5046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CC03732-F00E-4611-B77D-5D47D66097BF}"/>
              </a:ext>
            </a:extLst>
          </p:cNvPr>
          <p:cNvSpPr/>
          <p:nvPr/>
        </p:nvSpPr>
        <p:spPr>
          <a:xfrm>
            <a:off x="7863840" y="1330960"/>
            <a:ext cx="1849120" cy="53238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tx1"/>
                </a:solidFill>
              </a:rPr>
              <a:t>Staged </a:t>
            </a:r>
            <a:r>
              <a:rPr lang="en-IN" dirty="0" err="1">
                <a:solidFill>
                  <a:schemeClr val="tx1"/>
                </a:solidFill>
              </a:rPr>
              <a:t>BigQuery</a:t>
            </a:r>
            <a:r>
              <a:rPr lang="en-IN" dirty="0">
                <a:solidFill>
                  <a:schemeClr val="tx1"/>
                </a:solidFill>
              </a:rPr>
              <a:t> Tables</a:t>
            </a:r>
          </a:p>
        </p:txBody>
      </p:sp>
      <p:sp>
        <p:nvSpPr>
          <p:cNvPr id="19" name="Cylinder 18">
            <a:extLst>
              <a:ext uri="{FF2B5EF4-FFF2-40B4-BE49-F238E27FC236}">
                <a16:creationId xmlns:a16="http://schemas.microsoft.com/office/drawing/2014/main" id="{1D6F2CAD-60D6-4BA9-A748-FA97EDF1BD5D}"/>
              </a:ext>
            </a:extLst>
          </p:cNvPr>
          <p:cNvSpPr/>
          <p:nvPr/>
        </p:nvSpPr>
        <p:spPr>
          <a:xfrm>
            <a:off x="8336280" y="2453640"/>
            <a:ext cx="894080" cy="9753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Stage Questions</a:t>
            </a:r>
          </a:p>
        </p:txBody>
      </p:sp>
      <p:sp>
        <p:nvSpPr>
          <p:cNvPr id="20" name="Cylinder 19">
            <a:extLst>
              <a:ext uri="{FF2B5EF4-FFF2-40B4-BE49-F238E27FC236}">
                <a16:creationId xmlns:a16="http://schemas.microsoft.com/office/drawing/2014/main" id="{A669BDEC-F575-4730-9535-D7885D24FBA3}"/>
              </a:ext>
            </a:extLst>
          </p:cNvPr>
          <p:cNvSpPr/>
          <p:nvPr/>
        </p:nvSpPr>
        <p:spPr>
          <a:xfrm>
            <a:off x="8341360" y="4592320"/>
            <a:ext cx="894080" cy="9753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Stage Answers</a:t>
            </a:r>
          </a:p>
        </p:txBody>
      </p:sp>
      <p:sp>
        <p:nvSpPr>
          <p:cNvPr id="21" name="Rectangle 20">
            <a:extLst>
              <a:ext uri="{FF2B5EF4-FFF2-40B4-BE49-F238E27FC236}">
                <a16:creationId xmlns:a16="http://schemas.microsoft.com/office/drawing/2014/main" id="{83680F29-EF8F-40C3-8F41-A5A33F009DE6}"/>
              </a:ext>
            </a:extLst>
          </p:cNvPr>
          <p:cNvSpPr/>
          <p:nvPr/>
        </p:nvSpPr>
        <p:spPr>
          <a:xfrm>
            <a:off x="9926320" y="1330960"/>
            <a:ext cx="1849120" cy="53238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tx1"/>
                </a:solidFill>
              </a:rPr>
              <a:t>Fact </a:t>
            </a:r>
            <a:r>
              <a:rPr lang="en-IN" dirty="0" err="1">
                <a:solidFill>
                  <a:schemeClr val="tx1"/>
                </a:solidFill>
              </a:rPr>
              <a:t>BigQuery</a:t>
            </a:r>
            <a:r>
              <a:rPr lang="en-IN" dirty="0">
                <a:solidFill>
                  <a:schemeClr val="tx1"/>
                </a:solidFill>
              </a:rPr>
              <a:t> Tables</a:t>
            </a:r>
          </a:p>
        </p:txBody>
      </p:sp>
      <p:sp>
        <p:nvSpPr>
          <p:cNvPr id="22" name="Cylinder 21">
            <a:extLst>
              <a:ext uri="{FF2B5EF4-FFF2-40B4-BE49-F238E27FC236}">
                <a16:creationId xmlns:a16="http://schemas.microsoft.com/office/drawing/2014/main" id="{A7228E46-31E7-441B-ADBD-1E6FE7848F52}"/>
              </a:ext>
            </a:extLst>
          </p:cNvPr>
          <p:cNvSpPr/>
          <p:nvPr/>
        </p:nvSpPr>
        <p:spPr>
          <a:xfrm>
            <a:off x="10403840" y="2448560"/>
            <a:ext cx="894080" cy="9753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Fact Questions</a:t>
            </a:r>
          </a:p>
        </p:txBody>
      </p:sp>
      <p:sp>
        <p:nvSpPr>
          <p:cNvPr id="23" name="Cylinder 22">
            <a:extLst>
              <a:ext uri="{FF2B5EF4-FFF2-40B4-BE49-F238E27FC236}">
                <a16:creationId xmlns:a16="http://schemas.microsoft.com/office/drawing/2014/main" id="{9DD78560-EE7F-42BA-8480-13C4AAA2E6AD}"/>
              </a:ext>
            </a:extLst>
          </p:cNvPr>
          <p:cNvSpPr/>
          <p:nvPr/>
        </p:nvSpPr>
        <p:spPr>
          <a:xfrm>
            <a:off x="10403840" y="4592320"/>
            <a:ext cx="894080" cy="9753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Fact Answers</a:t>
            </a:r>
          </a:p>
        </p:txBody>
      </p:sp>
      <p:cxnSp>
        <p:nvCxnSpPr>
          <p:cNvPr id="25" name="Connector: Elbow 24">
            <a:extLst>
              <a:ext uri="{FF2B5EF4-FFF2-40B4-BE49-F238E27FC236}">
                <a16:creationId xmlns:a16="http://schemas.microsoft.com/office/drawing/2014/main" id="{ABEC13C2-2EA6-4531-9AA8-DA4CB53E0781}"/>
              </a:ext>
            </a:extLst>
          </p:cNvPr>
          <p:cNvCxnSpPr>
            <a:stCxn id="9" idx="3"/>
            <a:endCxn id="19" idx="2"/>
          </p:cNvCxnSpPr>
          <p:nvPr/>
        </p:nvCxnSpPr>
        <p:spPr>
          <a:xfrm flipV="1">
            <a:off x="5796280" y="2941320"/>
            <a:ext cx="2540000" cy="995680"/>
          </a:xfrm>
          <a:prstGeom prst="bentConnector3">
            <a:avLst>
              <a:gd name="adj1" fmla="val 56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2086684-31B4-4150-8523-5CF825E3AD51}"/>
              </a:ext>
            </a:extLst>
          </p:cNvPr>
          <p:cNvCxnSpPr>
            <a:stCxn id="9" idx="3"/>
            <a:endCxn id="20" idx="2"/>
          </p:cNvCxnSpPr>
          <p:nvPr/>
        </p:nvCxnSpPr>
        <p:spPr>
          <a:xfrm>
            <a:off x="5796280" y="3937000"/>
            <a:ext cx="2545080" cy="1143000"/>
          </a:xfrm>
          <a:prstGeom prst="bentConnector3">
            <a:avLst>
              <a:gd name="adj1" fmla="val 559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41B3506-2090-4658-B8EB-0E80DF72482D}"/>
              </a:ext>
            </a:extLst>
          </p:cNvPr>
          <p:cNvCxnSpPr>
            <a:stCxn id="19" idx="4"/>
            <a:endCxn id="22" idx="2"/>
          </p:cNvCxnSpPr>
          <p:nvPr/>
        </p:nvCxnSpPr>
        <p:spPr>
          <a:xfrm flipV="1">
            <a:off x="9230360" y="2936240"/>
            <a:ext cx="1173480" cy="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F6ED9E-4927-40FD-8145-515D93BBA319}"/>
              </a:ext>
            </a:extLst>
          </p:cNvPr>
          <p:cNvCxnSpPr>
            <a:stCxn id="20" idx="4"/>
            <a:endCxn id="23" idx="2"/>
          </p:cNvCxnSpPr>
          <p:nvPr/>
        </p:nvCxnSpPr>
        <p:spPr>
          <a:xfrm>
            <a:off x="9235440" y="5080000"/>
            <a:ext cx="116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descr="Logo&#10;&#10;Description automatically generated with low confidence">
            <a:extLst>
              <a:ext uri="{FF2B5EF4-FFF2-40B4-BE49-F238E27FC236}">
                <a16:creationId xmlns:a16="http://schemas.microsoft.com/office/drawing/2014/main" id="{746C478A-FABA-4022-80A0-EBEBC480F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798" y="2139335"/>
            <a:ext cx="1682644" cy="618449"/>
          </a:xfrm>
          <a:prstGeom prst="rect">
            <a:avLst/>
          </a:prstGeom>
        </p:spPr>
      </p:pic>
      <p:pic>
        <p:nvPicPr>
          <p:cNvPr id="41" name="Picture 40" descr="Logo, company name&#10;&#10;Description automatically generated">
            <a:extLst>
              <a:ext uri="{FF2B5EF4-FFF2-40B4-BE49-F238E27FC236}">
                <a16:creationId xmlns:a16="http://schemas.microsoft.com/office/drawing/2014/main" id="{2D29F197-9525-4080-A2E2-25ABD30AD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700" y="5928359"/>
            <a:ext cx="1285240" cy="586739"/>
          </a:xfrm>
          <a:prstGeom prst="rect">
            <a:avLst/>
          </a:prstGeom>
        </p:spPr>
      </p:pic>
      <p:pic>
        <p:nvPicPr>
          <p:cNvPr id="42" name="Picture 41" descr="Logo, company name&#10;&#10;Description automatically generated">
            <a:extLst>
              <a:ext uri="{FF2B5EF4-FFF2-40B4-BE49-F238E27FC236}">
                <a16:creationId xmlns:a16="http://schemas.microsoft.com/office/drawing/2014/main" id="{D30B7DB5-F7D3-4144-827F-B148168A5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8260" y="5928359"/>
            <a:ext cx="1285240" cy="586739"/>
          </a:xfrm>
          <a:prstGeom prst="rect">
            <a:avLst/>
          </a:prstGeom>
        </p:spPr>
      </p:pic>
      <p:pic>
        <p:nvPicPr>
          <p:cNvPr id="47" name="Picture 46" descr="Logo&#10;&#10;Description automatically generated with medium confidence">
            <a:extLst>
              <a:ext uri="{FF2B5EF4-FFF2-40B4-BE49-F238E27FC236}">
                <a16:creationId xmlns:a16="http://schemas.microsoft.com/office/drawing/2014/main" id="{669AC22D-2A01-4333-AB72-D503BE7A3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663801"/>
            <a:ext cx="1824237" cy="234839"/>
          </a:xfrm>
          <a:prstGeom prst="rect">
            <a:avLst/>
          </a:prstGeom>
        </p:spPr>
      </p:pic>
    </p:spTree>
    <p:extLst>
      <p:ext uri="{BB962C8B-B14F-4D97-AF65-F5344CB8AC3E}">
        <p14:creationId xmlns:p14="http://schemas.microsoft.com/office/powerpoint/2010/main" val="261307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9780369-6445-4335-AEEB-B8BBE2B15731}"/>
              </a:ext>
            </a:extLst>
          </p:cNvPr>
          <p:cNvSpPr/>
          <p:nvPr/>
        </p:nvSpPr>
        <p:spPr>
          <a:xfrm>
            <a:off x="8689338" y="1198878"/>
            <a:ext cx="3502662" cy="565912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dirty="0">
                <a:solidFill>
                  <a:schemeClr val="tx1"/>
                </a:solidFill>
              </a:rPr>
              <a:t>Snapshot Tables for BI</a:t>
            </a:r>
          </a:p>
        </p:txBody>
      </p:sp>
      <p:sp>
        <p:nvSpPr>
          <p:cNvPr id="106" name="Rectangle 105">
            <a:extLst>
              <a:ext uri="{FF2B5EF4-FFF2-40B4-BE49-F238E27FC236}">
                <a16:creationId xmlns:a16="http://schemas.microsoft.com/office/drawing/2014/main" id="{D9FE1B7B-5017-4CA4-BC36-8BF7DF9892BB}"/>
              </a:ext>
            </a:extLst>
          </p:cNvPr>
          <p:cNvSpPr/>
          <p:nvPr/>
        </p:nvSpPr>
        <p:spPr>
          <a:xfrm>
            <a:off x="8689338" y="4757093"/>
            <a:ext cx="3502662" cy="15014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tx1"/>
                </a:solidFill>
              </a:rPr>
              <a:t>BI Tools</a:t>
            </a:r>
          </a:p>
        </p:txBody>
      </p:sp>
      <p:sp>
        <p:nvSpPr>
          <p:cNvPr id="58" name="Rectangle 57">
            <a:extLst>
              <a:ext uri="{FF2B5EF4-FFF2-40B4-BE49-F238E27FC236}">
                <a16:creationId xmlns:a16="http://schemas.microsoft.com/office/drawing/2014/main" id="{976A6FCE-EC91-456E-B480-072AA7333883}"/>
              </a:ext>
            </a:extLst>
          </p:cNvPr>
          <p:cNvSpPr/>
          <p:nvPr/>
        </p:nvSpPr>
        <p:spPr>
          <a:xfrm>
            <a:off x="5755639" y="1198879"/>
            <a:ext cx="2867660" cy="565912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dirty="0">
                <a:solidFill>
                  <a:schemeClr val="tx1"/>
                </a:solidFill>
              </a:rPr>
              <a:t>Data Staging and Transformations for Incremental Load</a:t>
            </a:r>
          </a:p>
        </p:txBody>
      </p:sp>
      <p:sp>
        <p:nvSpPr>
          <p:cNvPr id="38" name="Rectangle 37">
            <a:extLst>
              <a:ext uri="{FF2B5EF4-FFF2-40B4-BE49-F238E27FC236}">
                <a16:creationId xmlns:a16="http://schemas.microsoft.com/office/drawing/2014/main" id="{985F61EB-83F4-4F03-9186-49D123020375}"/>
              </a:ext>
            </a:extLst>
          </p:cNvPr>
          <p:cNvSpPr/>
          <p:nvPr/>
        </p:nvSpPr>
        <p:spPr>
          <a:xfrm>
            <a:off x="0" y="1198879"/>
            <a:ext cx="5689600" cy="565912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dirty="0">
                <a:solidFill>
                  <a:schemeClr val="tx1"/>
                </a:solidFill>
              </a:rPr>
              <a:t>Data Ingestion and Data Lake formation</a:t>
            </a:r>
          </a:p>
        </p:txBody>
      </p:sp>
      <p:sp>
        <p:nvSpPr>
          <p:cNvPr id="2" name="Title 1">
            <a:extLst>
              <a:ext uri="{FF2B5EF4-FFF2-40B4-BE49-F238E27FC236}">
                <a16:creationId xmlns:a16="http://schemas.microsoft.com/office/drawing/2014/main" id="{949BAEE4-5A76-439E-8717-C3901E878C89}"/>
              </a:ext>
            </a:extLst>
          </p:cNvPr>
          <p:cNvSpPr>
            <a:spLocks noGrp="1"/>
          </p:cNvSpPr>
          <p:nvPr>
            <p:ph type="title"/>
          </p:nvPr>
        </p:nvSpPr>
        <p:spPr>
          <a:xfrm>
            <a:off x="0" y="1"/>
            <a:ext cx="12192000" cy="1097279"/>
          </a:xfrm>
          <a:solidFill>
            <a:schemeClr val="accent5">
              <a:lumMod val="20000"/>
              <a:lumOff val="80000"/>
            </a:schemeClr>
          </a:solidFill>
        </p:spPr>
        <p:txBody>
          <a:bodyPr>
            <a:normAutofit/>
          </a:bodyPr>
          <a:lstStyle/>
          <a:p>
            <a:pPr algn="ctr"/>
            <a:r>
              <a:rPr lang="en-IN" sz="3600" b="1" dirty="0"/>
              <a:t>Data Pipeline Magnified Architecture</a:t>
            </a:r>
          </a:p>
        </p:txBody>
      </p:sp>
      <p:sp>
        <p:nvSpPr>
          <p:cNvPr id="4" name="TextBox 3">
            <a:extLst>
              <a:ext uri="{FF2B5EF4-FFF2-40B4-BE49-F238E27FC236}">
                <a16:creationId xmlns:a16="http://schemas.microsoft.com/office/drawing/2014/main" id="{DFFD4145-1138-41BC-9657-B0389A87D353}"/>
              </a:ext>
            </a:extLst>
          </p:cNvPr>
          <p:cNvSpPr txBox="1"/>
          <p:nvPr/>
        </p:nvSpPr>
        <p:spPr>
          <a:xfrm>
            <a:off x="304800" y="1324728"/>
            <a:ext cx="4328160" cy="246221"/>
          </a:xfrm>
          <a:prstGeom prst="rect">
            <a:avLst/>
          </a:prstGeom>
          <a:solidFill>
            <a:schemeClr val="accent5">
              <a:lumMod val="20000"/>
              <a:lumOff val="80000"/>
            </a:schemeClr>
          </a:solidFill>
          <a:ln>
            <a:solidFill>
              <a:schemeClr val="tx1"/>
            </a:solidFill>
          </a:ln>
        </p:spPr>
        <p:txBody>
          <a:bodyPr wrap="square">
            <a:spAutoFit/>
          </a:bodyPr>
          <a:lstStyle/>
          <a:p>
            <a:r>
              <a:rPr lang="en-IN" sz="1000" b="1" dirty="0">
                <a:effectLst/>
                <a:latin typeface="Consolas" panose="020B0609020204030204" pitchFamily="49" charset="0"/>
              </a:rPr>
              <a:t>SITE = </a:t>
            </a:r>
            <a:r>
              <a:rPr lang="en-IN" sz="1000" b="1" dirty="0" err="1">
                <a:effectLst/>
                <a:latin typeface="Consolas" panose="020B0609020204030204" pitchFamily="49" charset="0"/>
              </a:rPr>
              <a:t>StackAPI</a:t>
            </a:r>
            <a:r>
              <a:rPr lang="en-IN" sz="1000" b="1" dirty="0">
                <a:effectLst/>
                <a:latin typeface="Consolas" panose="020B0609020204030204" pitchFamily="49" charset="0"/>
              </a:rPr>
              <a:t>('</a:t>
            </a:r>
            <a:r>
              <a:rPr lang="en-IN" sz="1000" b="1" dirty="0" err="1">
                <a:effectLst/>
                <a:latin typeface="Consolas" panose="020B0609020204030204" pitchFamily="49" charset="0"/>
              </a:rPr>
              <a:t>stackoverflow</a:t>
            </a:r>
            <a:r>
              <a:rPr lang="en-IN" sz="1000" b="1" dirty="0">
                <a:effectLst/>
                <a:latin typeface="Consolas" panose="020B0609020204030204" pitchFamily="49" charset="0"/>
              </a:rPr>
              <a:t>',</a:t>
            </a:r>
            <a:r>
              <a:rPr lang="en-IN" sz="1000" b="1" dirty="0" err="1">
                <a:effectLst/>
                <a:latin typeface="Consolas" panose="020B0609020204030204" pitchFamily="49" charset="0"/>
              </a:rPr>
              <a:t>max_pages</a:t>
            </a:r>
            <a:r>
              <a:rPr lang="en-IN" sz="1000" b="1" dirty="0">
                <a:effectLst/>
                <a:latin typeface="Consolas" panose="020B0609020204030204" pitchFamily="49" charset="0"/>
              </a:rPr>
              <a:t>=</a:t>
            </a:r>
            <a:r>
              <a:rPr lang="en-IN" sz="1000" b="1" dirty="0">
                <a:latin typeface="Consolas" panose="020B0609020204030204" pitchFamily="49" charset="0"/>
              </a:rPr>
              <a:t>20</a:t>
            </a:r>
            <a:r>
              <a:rPr lang="en-IN" sz="1000" b="1" dirty="0">
                <a:effectLst/>
                <a:latin typeface="Consolas" panose="020B0609020204030204" pitchFamily="49" charset="0"/>
              </a:rPr>
              <a:t>,page_size=</a:t>
            </a:r>
            <a:r>
              <a:rPr lang="en-IN" sz="1000" b="1" dirty="0">
                <a:latin typeface="Consolas" panose="020B0609020204030204" pitchFamily="49" charset="0"/>
              </a:rPr>
              <a:t>100</a:t>
            </a:r>
            <a:r>
              <a:rPr lang="en-IN" sz="1000" b="1" dirty="0">
                <a:effectLst/>
                <a:latin typeface="Consolas" panose="020B0609020204030204" pitchFamily="49" charset="0"/>
              </a:rPr>
              <a:t>)</a:t>
            </a:r>
          </a:p>
        </p:txBody>
      </p:sp>
      <p:sp>
        <p:nvSpPr>
          <p:cNvPr id="7" name="TextBox 6">
            <a:extLst>
              <a:ext uri="{FF2B5EF4-FFF2-40B4-BE49-F238E27FC236}">
                <a16:creationId xmlns:a16="http://schemas.microsoft.com/office/drawing/2014/main" id="{19A79C1C-6367-4459-A8EA-190261145BC5}"/>
              </a:ext>
            </a:extLst>
          </p:cNvPr>
          <p:cNvSpPr txBox="1"/>
          <p:nvPr/>
        </p:nvSpPr>
        <p:spPr>
          <a:xfrm>
            <a:off x="304800" y="1804609"/>
            <a:ext cx="3616960" cy="400110"/>
          </a:xfrm>
          <a:prstGeom prst="rect">
            <a:avLst/>
          </a:prstGeom>
          <a:solidFill>
            <a:schemeClr val="accent5">
              <a:lumMod val="20000"/>
              <a:lumOff val="80000"/>
            </a:schemeClr>
          </a:solidFill>
          <a:ln>
            <a:solidFill>
              <a:schemeClr val="tx1"/>
            </a:solidFill>
          </a:ln>
        </p:spPr>
        <p:txBody>
          <a:bodyPr wrap="square">
            <a:spAutoFit/>
          </a:bodyPr>
          <a:lstStyle/>
          <a:p>
            <a:r>
              <a:rPr lang="en-IN" sz="1000" b="0" dirty="0" err="1">
                <a:effectLst/>
                <a:latin typeface="Consolas" panose="020B0609020204030204" pitchFamily="49" charset="0"/>
              </a:rPr>
              <a:t>SITE.fetch</a:t>
            </a:r>
            <a:r>
              <a:rPr lang="en-IN" sz="1000" b="0" dirty="0">
                <a:effectLst/>
                <a:latin typeface="Consolas" panose="020B0609020204030204" pitchFamily="49" charset="0"/>
              </a:rPr>
              <a:t>(</a:t>
            </a:r>
            <a:r>
              <a:rPr lang="en-IN" sz="1000" dirty="0">
                <a:latin typeface="Consolas" panose="020B0609020204030204" pitchFamily="49" charset="0"/>
              </a:rPr>
              <a:t>‘questions’</a:t>
            </a:r>
            <a:r>
              <a:rPr lang="en-IN" sz="1000" b="0" dirty="0">
                <a:effectLst/>
                <a:latin typeface="Consolas" panose="020B0609020204030204" pitchFamily="49" charset="0"/>
              </a:rPr>
              <a:t>, </a:t>
            </a:r>
            <a:r>
              <a:rPr lang="en-IN" sz="1000" b="0" dirty="0" err="1">
                <a:effectLst/>
                <a:latin typeface="Consolas" panose="020B0609020204030204" pitchFamily="49" charset="0"/>
              </a:rPr>
              <a:t>fromdate</a:t>
            </a:r>
            <a:r>
              <a:rPr lang="en-IN" sz="1000" b="0" dirty="0">
                <a:effectLst/>
                <a:latin typeface="Consolas" panose="020B0609020204030204" pitchFamily="49" charset="0"/>
              </a:rPr>
              <a:t>=day-1, </a:t>
            </a:r>
            <a:r>
              <a:rPr lang="en-IN" sz="1000" b="0" dirty="0" err="1">
                <a:effectLst/>
                <a:latin typeface="Consolas" panose="020B0609020204030204" pitchFamily="49" charset="0"/>
              </a:rPr>
              <a:t>todate</a:t>
            </a:r>
            <a:r>
              <a:rPr lang="en-IN" sz="1000" b="0" dirty="0">
                <a:effectLst/>
                <a:latin typeface="Consolas" panose="020B0609020204030204" pitchFamily="49" charset="0"/>
              </a:rPr>
              <a:t>=</a:t>
            </a:r>
            <a:r>
              <a:rPr lang="en-IN" sz="1000" dirty="0">
                <a:latin typeface="Consolas" panose="020B0609020204030204" pitchFamily="49" charset="0"/>
              </a:rPr>
              <a:t>day</a:t>
            </a:r>
            <a:r>
              <a:rPr lang="en-IN" sz="1000" b="0" dirty="0">
                <a:effectLst/>
                <a:latin typeface="Consolas" panose="020B0609020204030204" pitchFamily="49" charset="0"/>
              </a:rPr>
              <a:t>)</a:t>
            </a:r>
          </a:p>
        </p:txBody>
      </p:sp>
      <p:sp>
        <p:nvSpPr>
          <p:cNvPr id="8" name="TextBox 7">
            <a:extLst>
              <a:ext uri="{FF2B5EF4-FFF2-40B4-BE49-F238E27FC236}">
                <a16:creationId xmlns:a16="http://schemas.microsoft.com/office/drawing/2014/main" id="{4C8C1D49-25C8-4FFB-BB6F-9AA399EEDC36}"/>
              </a:ext>
            </a:extLst>
          </p:cNvPr>
          <p:cNvSpPr txBox="1"/>
          <p:nvPr/>
        </p:nvSpPr>
        <p:spPr>
          <a:xfrm>
            <a:off x="304800" y="2281384"/>
            <a:ext cx="3616960" cy="246221"/>
          </a:xfrm>
          <a:prstGeom prst="rect">
            <a:avLst/>
          </a:prstGeom>
          <a:solidFill>
            <a:schemeClr val="accent5">
              <a:lumMod val="20000"/>
              <a:lumOff val="80000"/>
            </a:schemeClr>
          </a:solidFill>
          <a:ln>
            <a:solidFill>
              <a:schemeClr val="tx1"/>
            </a:solidFill>
          </a:ln>
        </p:spPr>
        <p:txBody>
          <a:bodyPr wrap="square">
            <a:spAutoFit/>
          </a:bodyPr>
          <a:lstStyle/>
          <a:p>
            <a:r>
              <a:rPr lang="en-IN" sz="1000" b="0" dirty="0" err="1">
                <a:effectLst/>
                <a:latin typeface="Consolas" panose="020B0609020204030204" pitchFamily="49" charset="0"/>
              </a:rPr>
              <a:t>SITE.fetch</a:t>
            </a:r>
            <a:r>
              <a:rPr lang="en-IN" sz="1000" b="0" dirty="0">
                <a:effectLst/>
                <a:latin typeface="Consolas" panose="020B0609020204030204" pitchFamily="49" charset="0"/>
              </a:rPr>
              <a:t>(</a:t>
            </a:r>
            <a:r>
              <a:rPr lang="en-IN" sz="1000" dirty="0">
                <a:latin typeface="Consolas" panose="020B0609020204030204" pitchFamily="49" charset="0"/>
              </a:rPr>
              <a:t>‘answers’</a:t>
            </a:r>
            <a:r>
              <a:rPr lang="en-IN" sz="1000" b="0" dirty="0">
                <a:effectLst/>
                <a:latin typeface="Consolas" panose="020B0609020204030204" pitchFamily="49" charset="0"/>
              </a:rPr>
              <a:t>, </a:t>
            </a:r>
            <a:r>
              <a:rPr lang="en-IN" sz="1000" b="0" dirty="0" err="1">
                <a:effectLst/>
                <a:latin typeface="Consolas" panose="020B0609020204030204" pitchFamily="49" charset="0"/>
              </a:rPr>
              <a:t>fromdate</a:t>
            </a:r>
            <a:r>
              <a:rPr lang="en-IN" sz="1000" b="0" dirty="0">
                <a:effectLst/>
                <a:latin typeface="Consolas" panose="020B0609020204030204" pitchFamily="49" charset="0"/>
              </a:rPr>
              <a:t>=day-1, </a:t>
            </a:r>
            <a:r>
              <a:rPr lang="en-IN" sz="1000" b="0" dirty="0" err="1">
                <a:effectLst/>
                <a:latin typeface="Consolas" panose="020B0609020204030204" pitchFamily="49" charset="0"/>
              </a:rPr>
              <a:t>todate</a:t>
            </a:r>
            <a:r>
              <a:rPr lang="en-IN" sz="1000" b="0" dirty="0">
                <a:effectLst/>
                <a:latin typeface="Consolas" panose="020B0609020204030204" pitchFamily="49" charset="0"/>
              </a:rPr>
              <a:t>=day)</a:t>
            </a:r>
          </a:p>
        </p:txBody>
      </p:sp>
      <p:cxnSp>
        <p:nvCxnSpPr>
          <p:cNvPr id="12" name="Connector: Elbow 11">
            <a:extLst>
              <a:ext uri="{FF2B5EF4-FFF2-40B4-BE49-F238E27FC236}">
                <a16:creationId xmlns:a16="http://schemas.microsoft.com/office/drawing/2014/main" id="{804DE389-E111-40EB-894A-0675EB8C220A}"/>
              </a:ext>
            </a:extLst>
          </p:cNvPr>
          <p:cNvCxnSpPr>
            <a:stCxn id="4" idx="2"/>
            <a:endCxn id="7" idx="1"/>
          </p:cNvCxnSpPr>
          <p:nvPr/>
        </p:nvCxnSpPr>
        <p:spPr>
          <a:xfrm rot="5400000">
            <a:off x="1169983" y="705766"/>
            <a:ext cx="433715" cy="2164080"/>
          </a:xfrm>
          <a:prstGeom prst="bentConnector4">
            <a:avLst>
              <a:gd name="adj1" fmla="val 26937"/>
              <a:gd name="adj2" fmla="val 1105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4894B6DF-1D0B-4A8C-912F-9EAC90D32F6D}"/>
              </a:ext>
            </a:extLst>
          </p:cNvPr>
          <p:cNvCxnSpPr>
            <a:cxnSpLocks/>
            <a:stCxn id="4" idx="2"/>
            <a:endCxn id="8" idx="1"/>
          </p:cNvCxnSpPr>
          <p:nvPr/>
        </p:nvCxnSpPr>
        <p:spPr>
          <a:xfrm rot="5400000">
            <a:off x="970067" y="905682"/>
            <a:ext cx="833546" cy="2164080"/>
          </a:xfrm>
          <a:prstGeom prst="bentConnector4">
            <a:avLst>
              <a:gd name="adj1" fmla="val 13362"/>
              <a:gd name="adj2" fmla="val 11056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B8EE14-17E1-4BBC-AD09-48E99080AC4D}"/>
              </a:ext>
            </a:extLst>
          </p:cNvPr>
          <p:cNvSpPr/>
          <p:nvPr/>
        </p:nvSpPr>
        <p:spPr>
          <a:xfrm>
            <a:off x="4185920" y="1804609"/>
            <a:ext cx="1137920" cy="40011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JSON Response</a:t>
            </a:r>
          </a:p>
        </p:txBody>
      </p:sp>
      <p:sp>
        <p:nvSpPr>
          <p:cNvPr id="19" name="Rectangle 18">
            <a:extLst>
              <a:ext uri="{FF2B5EF4-FFF2-40B4-BE49-F238E27FC236}">
                <a16:creationId xmlns:a16="http://schemas.microsoft.com/office/drawing/2014/main" id="{61346C36-D9D5-4896-BFC1-9328F7B8FB0D}"/>
              </a:ext>
            </a:extLst>
          </p:cNvPr>
          <p:cNvSpPr/>
          <p:nvPr/>
        </p:nvSpPr>
        <p:spPr>
          <a:xfrm>
            <a:off x="4185920" y="2281384"/>
            <a:ext cx="1137920" cy="40011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JSON Response</a:t>
            </a:r>
          </a:p>
        </p:txBody>
      </p:sp>
      <p:cxnSp>
        <p:nvCxnSpPr>
          <p:cNvPr id="23" name="Straight Arrow Connector 22">
            <a:extLst>
              <a:ext uri="{FF2B5EF4-FFF2-40B4-BE49-F238E27FC236}">
                <a16:creationId xmlns:a16="http://schemas.microsoft.com/office/drawing/2014/main" id="{CEE178A6-552F-4781-9AD0-04A845A5416D}"/>
              </a:ext>
            </a:extLst>
          </p:cNvPr>
          <p:cNvCxnSpPr>
            <a:stCxn id="7" idx="3"/>
            <a:endCxn id="18" idx="1"/>
          </p:cNvCxnSpPr>
          <p:nvPr/>
        </p:nvCxnSpPr>
        <p:spPr>
          <a:xfrm>
            <a:off x="3921760" y="2004664"/>
            <a:ext cx="264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CAD88C-89A9-4406-87DE-5E7BF97BD0F2}"/>
              </a:ext>
            </a:extLst>
          </p:cNvPr>
          <p:cNvCxnSpPr>
            <a:cxnSpLocks/>
            <a:stCxn id="8" idx="3"/>
          </p:cNvCxnSpPr>
          <p:nvPr/>
        </p:nvCxnSpPr>
        <p:spPr>
          <a:xfrm>
            <a:off x="3921760" y="2404495"/>
            <a:ext cx="264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90E70B9-1C5A-4CC2-B83A-75E94BA171FC}"/>
              </a:ext>
            </a:extLst>
          </p:cNvPr>
          <p:cNvSpPr/>
          <p:nvPr/>
        </p:nvSpPr>
        <p:spPr>
          <a:xfrm>
            <a:off x="721360" y="3243438"/>
            <a:ext cx="2722880" cy="228672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dirty="0">
                <a:solidFill>
                  <a:schemeClr val="tx1"/>
                </a:solidFill>
              </a:rPr>
              <a:t>GCS Bucket (gs://stackapi-data)</a:t>
            </a:r>
          </a:p>
          <a:p>
            <a:pPr algn="ctr"/>
            <a:r>
              <a:rPr lang="en-IN" sz="1400" dirty="0">
                <a:solidFill>
                  <a:schemeClr val="tx1"/>
                </a:solidFill>
              </a:rPr>
              <a:t>Format-CSV</a:t>
            </a:r>
          </a:p>
        </p:txBody>
      </p:sp>
      <p:sp>
        <p:nvSpPr>
          <p:cNvPr id="29" name="Rectangle 28">
            <a:extLst>
              <a:ext uri="{FF2B5EF4-FFF2-40B4-BE49-F238E27FC236}">
                <a16:creationId xmlns:a16="http://schemas.microsoft.com/office/drawing/2014/main" id="{FE0D2524-3318-402E-AC5D-1B6679EB9B13}"/>
              </a:ext>
            </a:extLst>
          </p:cNvPr>
          <p:cNvSpPr/>
          <p:nvPr/>
        </p:nvSpPr>
        <p:spPr>
          <a:xfrm>
            <a:off x="828040" y="3850640"/>
            <a:ext cx="812800" cy="690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QUESTIONS</a:t>
            </a:r>
          </a:p>
        </p:txBody>
      </p:sp>
      <p:sp>
        <p:nvSpPr>
          <p:cNvPr id="30" name="Rectangle 29">
            <a:extLst>
              <a:ext uri="{FF2B5EF4-FFF2-40B4-BE49-F238E27FC236}">
                <a16:creationId xmlns:a16="http://schemas.microsoft.com/office/drawing/2014/main" id="{24851817-BEA0-4ED6-B476-5219FBFCCD53}"/>
              </a:ext>
            </a:extLst>
          </p:cNvPr>
          <p:cNvSpPr/>
          <p:nvPr/>
        </p:nvSpPr>
        <p:spPr>
          <a:xfrm>
            <a:off x="2529840" y="3850640"/>
            <a:ext cx="812800" cy="690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ANSWERS</a:t>
            </a:r>
          </a:p>
        </p:txBody>
      </p:sp>
      <p:cxnSp>
        <p:nvCxnSpPr>
          <p:cNvPr id="32" name="Connector: Elbow 31">
            <a:extLst>
              <a:ext uri="{FF2B5EF4-FFF2-40B4-BE49-F238E27FC236}">
                <a16:creationId xmlns:a16="http://schemas.microsoft.com/office/drawing/2014/main" id="{12C9D071-B64D-4D1B-9D2A-021F602635F6}"/>
              </a:ext>
            </a:extLst>
          </p:cNvPr>
          <p:cNvCxnSpPr>
            <a:stCxn id="18" idx="3"/>
            <a:endCxn id="29" idx="1"/>
          </p:cNvCxnSpPr>
          <p:nvPr/>
        </p:nvCxnSpPr>
        <p:spPr>
          <a:xfrm flipH="1">
            <a:off x="828040" y="2004664"/>
            <a:ext cx="4495800" cy="2191416"/>
          </a:xfrm>
          <a:prstGeom prst="bentConnector5">
            <a:avLst>
              <a:gd name="adj1" fmla="val -5085"/>
              <a:gd name="adj2" fmla="val 46683"/>
              <a:gd name="adj3" fmla="val 1050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72093DB9-8AEB-4315-9362-E260A4A6A410}"/>
              </a:ext>
            </a:extLst>
          </p:cNvPr>
          <p:cNvCxnSpPr>
            <a:stCxn id="19" idx="3"/>
            <a:endCxn id="30" idx="3"/>
          </p:cNvCxnSpPr>
          <p:nvPr/>
        </p:nvCxnSpPr>
        <p:spPr>
          <a:xfrm flipH="1">
            <a:off x="3342640" y="2481439"/>
            <a:ext cx="1981200" cy="1714641"/>
          </a:xfrm>
          <a:prstGeom prst="bentConnector3">
            <a:avLst>
              <a:gd name="adj1" fmla="val -11538"/>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0" descr="Icon&#10;&#10;Description automatically generated">
            <a:extLst>
              <a:ext uri="{FF2B5EF4-FFF2-40B4-BE49-F238E27FC236}">
                <a16:creationId xmlns:a16="http://schemas.microsoft.com/office/drawing/2014/main" id="{4AB97908-EACE-4C71-A496-CF46593B4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20" y="4622799"/>
            <a:ext cx="1239520" cy="810402"/>
          </a:xfrm>
          <a:prstGeom prst="rect">
            <a:avLst/>
          </a:prstGeom>
          <a:ln>
            <a:solidFill>
              <a:schemeClr val="tx1"/>
            </a:solidFill>
          </a:ln>
        </p:spPr>
      </p:pic>
      <p:sp>
        <p:nvSpPr>
          <p:cNvPr id="47" name="Rectangle: Single Corner Snipped 46">
            <a:extLst>
              <a:ext uri="{FF2B5EF4-FFF2-40B4-BE49-F238E27FC236}">
                <a16:creationId xmlns:a16="http://schemas.microsoft.com/office/drawing/2014/main" id="{795779CC-94AB-4490-8A23-627095F20D55}"/>
              </a:ext>
            </a:extLst>
          </p:cNvPr>
          <p:cNvSpPr/>
          <p:nvPr/>
        </p:nvSpPr>
        <p:spPr>
          <a:xfrm>
            <a:off x="5979159" y="1447838"/>
            <a:ext cx="1010921" cy="103360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STG_ANSWERS</a:t>
            </a:r>
          </a:p>
        </p:txBody>
      </p:sp>
      <p:sp>
        <p:nvSpPr>
          <p:cNvPr id="48" name="Rectangle: Single Corner Snipped 47">
            <a:extLst>
              <a:ext uri="{FF2B5EF4-FFF2-40B4-BE49-F238E27FC236}">
                <a16:creationId xmlns:a16="http://schemas.microsoft.com/office/drawing/2014/main" id="{A5F0BD75-580B-43E1-B0BF-D900BCD125F1}"/>
              </a:ext>
            </a:extLst>
          </p:cNvPr>
          <p:cNvSpPr/>
          <p:nvPr/>
        </p:nvSpPr>
        <p:spPr>
          <a:xfrm>
            <a:off x="7279639" y="1443967"/>
            <a:ext cx="1000760" cy="103360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STG_QUESTIONS</a:t>
            </a:r>
          </a:p>
        </p:txBody>
      </p:sp>
      <p:cxnSp>
        <p:nvCxnSpPr>
          <p:cNvPr id="50" name="Connector: Elbow 49">
            <a:extLst>
              <a:ext uri="{FF2B5EF4-FFF2-40B4-BE49-F238E27FC236}">
                <a16:creationId xmlns:a16="http://schemas.microsoft.com/office/drawing/2014/main" id="{B2AC6D09-AA64-4CCB-B235-6CE3DFF066EE}"/>
              </a:ext>
            </a:extLst>
          </p:cNvPr>
          <p:cNvCxnSpPr>
            <a:stCxn id="41" idx="3"/>
            <a:endCxn id="47" idx="2"/>
          </p:cNvCxnSpPr>
          <p:nvPr/>
        </p:nvCxnSpPr>
        <p:spPr>
          <a:xfrm flipV="1">
            <a:off x="2733040" y="1964639"/>
            <a:ext cx="3246119" cy="3063361"/>
          </a:xfrm>
          <a:prstGeom prst="bentConnector3">
            <a:avLst>
              <a:gd name="adj1" fmla="val 963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D0D2A03-F8F3-48F9-A641-7416395C7320}"/>
              </a:ext>
            </a:extLst>
          </p:cNvPr>
          <p:cNvCxnSpPr>
            <a:stCxn id="41" idx="3"/>
            <a:endCxn id="48" idx="3"/>
          </p:cNvCxnSpPr>
          <p:nvPr/>
        </p:nvCxnSpPr>
        <p:spPr>
          <a:xfrm flipV="1">
            <a:off x="2733040" y="1443967"/>
            <a:ext cx="5046979" cy="3584033"/>
          </a:xfrm>
          <a:prstGeom prst="bentConnector4">
            <a:avLst>
              <a:gd name="adj1" fmla="val 61952"/>
              <a:gd name="adj2" fmla="val 10326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Single Corner Snipped 60">
            <a:extLst>
              <a:ext uri="{FF2B5EF4-FFF2-40B4-BE49-F238E27FC236}">
                <a16:creationId xmlns:a16="http://schemas.microsoft.com/office/drawing/2014/main" id="{86B173DA-47DF-425D-A053-F9988BD5E3D7}"/>
              </a:ext>
            </a:extLst>
          </p:cNvPr>
          <p:cNvSpPr/>
          <p:nvPr/>
        </p:nvSpPr>
        <p:spPr>
          <a:xfrm>
            <a:off x="5979159" y="3100372"/>
            <a:ext cx="1010921" cy="103360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FCT_ANSWERS</a:t>
            </a:r>
          </a:p>
        </p:txBody>
      </p:sp>
      <p:sp>
        <p:nvSpPr>
          <p:cNvPr id="63" name="Rectangle: Single Corner Snipped 62">
            <a:extLst>
              <a:ext uri="{FF2B5EF4-FFF2-40B4-BE49-F238E27FC236}">
                <a16:creationId xmlns:a16="http://schemas.microsoft.com/office/drawing/2014/main" id="{A39D7E45-ED15-43B0-9654-80735E375B7F}"/>
              </a:ext>
            </a:extLst>
          </p:cNvPr>
          <p:cNvSpPr/>
          <p:nvPr/>
        </p:nvSpPr>
        <p:spPr>
          <a:xfrm>
            <a:off x="7279639" y="3100371"/>
            <a:ext cx="1000760" cy="103360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FCT_QUESTIONS</a:t>
            </a:r>
          </a:p>
        </p:txBody>
      </p:sp>
      <p:cxnSp>
        <p:nvCxnSpPr>
          <p:cNvPr id="65" name="Straight Arrow Connector 64">
            <a:extLst>
              <a:ext uri="{FF2B5EF4-FFF2-40B4-BE49-F238E27FC236}">
                <a16:creationId xmlns:a16="http://schemas.microsoft.com/office/drawing/2014/main" id="{4C816C62-1B11-41A4-9A3F-A76BE6332447}"/>
              </a:ext>
            </a:extLst>
          </p:cNvPr>
          <p:cNvCxnSpPr>
            <a:stCxn id="47" idx="1"/>
            <a:endCxn id="61" idx="3"/>
          </p:cNvCxnSpPr>
          <p:nvPr/>
        </p:nvCxnSpPr>
        <p:spPr>
          <a:xfrm>
            <a:off x="6484620" y="2481439"/>
            <a:ext cx="0" cy="618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AAA2B0-38F5-410C-A646-F15F0A51AE91}"/>
              </a:ext>
            </a:extLst>
          </p:cNvPr>
          <p:cNvCxnSpPr>
            <a:stCxn id="48" idx="1"/>
          </p:cNvCxnSpPr>
          <p:nvPr/>
        </p:nvCxnSpPr>
        <p:spPr>
          <a:xfrm>
            <a:off x="7780019" y="2477568"/>
            <a:ext cx="0" cy="62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494765E8-3E87-44FB-943B-170C6AE4D68B}"/>
              </a:ext>
            </a:extLst>
          </p:cNvPr>
          <p:cNvSpPr/>
          <p:nvPr/>
        </p:nvSpPr>
        <p:spPr>
          <a:xfrm>
            <a:off x="6619238" y="2620956"/>
            <a:ext cx="1059181" cy="336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Data Type Transformations</a:t>
            </a:r>
          </a:p>
        </p:txBody>
      </p:sp>
      <p:pic>
        <p:nvPicPr>
          <p:cNvPr id="72" name="Picture 71" descr="Logo, company name&#10;&#10;Description automatically generated">
            <a:extLst>
              <a:ext uri="{FF2B5EF4-FFF2-40B4-BE49-F238E27FC236}">
                <a16:creationId xmlns:a16="http://schemas.microsoft.com/office/drawing/2014/main" id="{8E84B19D-BA3C-4776-9F52-892B46D02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970" y="5049994"/>
            <a:ext cx="1904997" cy="912303"/>
          </a:xfrm>
          <a:prstGeom prst="rect">
            <a:avLst/>
          </a:prstGeom>
        </p:spPr>
      </p:pic>
      <p:sp>
        <p:nvSpPr>
          <p:cNvPr id="75" name="Rectangle: Single Corner Snipped 74">
            <a:extLst>
              <a:ext uri="{FF2B5EF4-FFF2-40B4-BE49-F238E27FC236}">
                <a16:creationId xmlns:a16="http://schemas.microsoft.com/office/drawing/2014/main" id="{C0BCBFFB-9F96-48D4-848B-D1A5C1E1CEC0}"/>
              </a:ext>
            </a:extLst>
          </p:cNvPr>
          <p:cNvSpPr/>
          <p:nvPr/>
        </p:nvSpPr>
        <p:spPr>
          <a:xfrm>
            <a:off x="8978897" y="1443647"/>
            <a:ext cx="1320806" cy="103360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SNAP_FCT_ANSWERS</a:t>
            </a:r>
          </a:p>
        </p:txBody>
      </p:sp>
      <p:sp>
        <p:nvSpPr>
          <p:cNvPr id="76" name="Rectangle: Single Corner Snipped 75">
            <a:extLst>
              <a:ext uri="{FF2B5EF4-FFF2-40B4-BE49-F238E27FC236}">
                <a16:creationId xmlns:a16="http://schemas.microsoft.com/office/drawing/2014/main" id="{673153E8-4C6A-43B8-B49A-0B6EC883D2A9}"/>
              </a:ext>
            </a:extLst>
          </p:cNvPr>
          <p:cNvSpPr/>
          <p:nvPr/>
        </p:nvSpPr>
        <p:spPr>
          <a:xfrm>
            <a:off x="10619742" y="1443647"/>
            <a:ext cx="1269992" cy="103360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SNAP_FCT_QUESTIONS</a:t>
            </a:r>
          </a:p>
        </p:txBody>
      </p:sp>
      <p:cxnSp>
        <p:nvCxnSpPr>
          <p:cNvPr id="80" name="Connector: Elbow 79">
            <a:extLst>
              <a:ext uri="{FF2B5EF4-FFF2-40B4-BE49-F238E27FC236}">
                <a16:creationId xmlns:a16="http://schemas.microsoft.com/office/drawing/2014/main" id="{1931617C-0145-4BB2-A6BE-AE78C33EBABD}"/>
              </a:ext>
            </a:extLst>
          </p:cNvPr>
          <p:cNvCxnSpPr>
            <a:cxnSpLocks/>
            <a:stCxn id="61" idx="1"/>
            <a:endCxn id="75" idx="2"/>
          </p:cNvCxnSpPr>
          <p:nvPr/>
        </p:nvCxnSpPr>
        <p:spPr>
          <a:xfrm rot="5400000" flipH="1" flipV="1">
            <a:off x="6644995" y="1800072"/>
            <a:ext cx="2173525" cy="2494277"/>
          </a:xfrm>
          <a:prstGeom prst="bentConnector4">
            <a:avLst>
              <a:gd name="adj1" fmla="val -10517"/>
              <a:gd name="adj2" fmla="val 927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3DD7E26C-DD12-4306-8143-8A357628F29B}"/>
              </a:ext>
            </a:extLst>
          </p:cNvPr>
          <p:cNvCxnSpPr>
            <a:cxnSpLocks/>
          </p:cNvCxnSpPr>
          <p:nvPr/>
        </p:nvCxnSpPr>
        <p:spPr>
          <a:xfrm rot="5400000" flipH="1" flipV="1">
            <a:off x="8226827" y="996838"/>
            <a:ext cx="2690326" cy="3583941"/>
          </a:xfrm>
          <a:prstGeom prst="bentConnector5">
            <a:avLst>
              <a:gd name="adj1" fmla="val -8497"/>
              <a:gd name="adj2" fmla="val 28171"/>
              <a:gd name="adj3" fmla="val 104720"/>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Cylinder 91">
            <a:extLst>
              <a:ext uri="{FF2B5EF4-FFF2-40B4-BE49-F238E27FC236}">
                <a16:creationId xmlns:a16="http://schemas.microsoft.com/office/drawing/2014/main" id="{4394173B-A44A-46BC-BEC6-85A3695FEC9E}"/>
              </a:ext>
            </a:extLst>
          </p:cNvPr>
          <p:cNvSpPr/>
          <p:nvPr/>
        </p:nvSpPr>
        <p:spPr>
          <a:xfrm>
            <a:off x="9880600" y="2921729"/>
            <a:ext cx="1120137" cy="139088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Knowledge Base</a:t>
            </a:r>
          </a:p>
        </p:txBody>
      </p:sp>
      <p:cxnSp>
        <p:nvCxnSpPr>
          <p:cNvPr id="94" name="Connector: Elbow 93">
            <a:extLst>
              <a:ext uri="{FF2B5EF4-FFF2-40B4-BE49-F238E27FC236}">
                <a16:creationId xmlns:a16="http://schemas.microsoft.com/office/drawing/2014/main" id="{01A5870D-FE8A-416C-A564-D2FCF4C3DC62}"/>
              </a:ext>
            </a:extLst>
          </p:cNvPr>
          <p:cNvCxnSpPr>
            <a:stCxn id="75" idx="1"/>
            <a:endCxn id="92" idx="1"/>
          </p:cNvCxnSpPr>
          <p:nvPr/>
        </p:nvCxnSpPr>
        <p:spPr>
          <a:xfrm rot="16200000" flipH="1">
            <a:off x="9817744" y="2298803"/>
            <a:ext cx="444481" cy="801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E4842CCE-13B3-403F-BA92-69B508ECD5C1}"/>
              </a:ext>
            </a:extLst>
          </p:cNvPr>
          <p:cNvCxnSpPr>
            <a:stCxn id="76" idx="1"/>
            <a:endCxn id="92" idx="1"/>
          </p:cNvCxnSpPr>
          <p:nvPr/>
        </p:nvCxnSpPr>
        <p:spPr>
          <a:xfrm rot="5400000">
            <a:off x="10625464" y="2292454"/>
            <a:ext cx="444481" cy="8140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7" name="Picture 96" descr="Logo&#10;&#10;Description automatically generated with low confidence">
            <a:extLst>
              <a:ext uri="{FF2B5EF4-FFF2-40B4-BE49-F238E27FC236}">
                <a16:creationId xmlns:a16="http://schemas.microsoft.com/office/drawing/2014/main" id="{145D3810-ECAE-4DDC-A190-527D47995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78" y="239415"/>
            <a:ext cx="1682644" cy="618449"/>
          </a:xfrm>
          <a:prstGeom prst="rect">
            <a:avLst/>
          </a:prstGeom>
        </p:spPr>
      </p:pic>
      <p:pic>
        <p:nvPicPr>
          <p:cNvPr id="99" name="Picture 98" descr="Logo, company name&#10;&#10;Description automatically generated">
            <a:extLst>
              <a:ext uri="{FF2B5EF4-FFF2-40B4-BE49-F238E27FC236}">
                <a16:creationId xmlns:a16="http://schemas.microsoft.com/office/drawing/2014/main" id="{685C39B2-E2D0-489A-91B0-5C97C14F0E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2520" y="5358143"/>
            <a:ext cx="906780" cy="496640"/>
          </a:xfrm>
          <a:prstGeom prst="rect">
            <a:avLst/>
          </a:prstGeom>
        </p:spPr>
      </p:pic>
      <p:pic>
        <p:nvPicPr>
          <p:cNvPr id="101" name="Picture 100" descr="A picture containing logo&#10;&#10;Description automatically generated">
            <a:extLst>
              <a:ext uri="{FF2B5EF4-FFF2-40B4-BE49-F238E27FC236}">
                <a16:creationId xmlns:a16="http://schemas.microsoft.com/office/drawing/2014/main" id="{426E684F-A77A-455E-BE6F-D2408CAFA8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3207" y="5657498"/>
            <a:ext cx="1052350" cy="420407"/>
          </a:xfrm>
          <a:prstGeom prst="rect">
            <a:avLst/>
          </a:prstGeom>
        </p:spPr>
      </p:pic>
      <p:pic>
        <p:nvPicPr>
          <p:cNvPr id="103" name="Picture 102" descr="A picture containing text, clipart&#10;&#10;Description automatically generated">
            <a:extLst>
              <a:ext uri="{FF2B5EF4-FFF2-40B4-BE49-F238E27FC236}">
                <a16:creationId xmlns:a16="http://schemas.microsoft.com/office/drawing/2014/main" id="{BF8131B5-669E-4E09-9490-8FF5F5FB21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7571" y="5186121"/>
            <a:ext cx="1023622" cy="344044"/>
          </a:xfrm>
          <a:prstGeom prst="rect">
            <a:avLst/>
          </a:prstGeom>
        </p:spPr>
      </p:pic>
      <p:pic>
        <p:nvPicPr>
          <p:cNvPr id="105" name="Picture 104" descr="Graphical user interface&#10;&#10;Description automatically generated with low confidence">
            <a:extLst>
              <a:ext uri="{FF2B5EF4-FFF2-40B4-BE49-F238E27FC236}">
                <a16:creationId xmlns:a16="http://schemas.microsoft.com/office/drawing/2014/main" id="{777791AD-2EC9-4AE7-896C-C1F37866B3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19464" y="5330885"/>
            <a:ext cx="1242060" cy="551156"/>
          </a:xfrm>
          <a:prstGeom prst="rect">
            <a:avLst/>
          </a:prstGeom>
        </p:spPr>
      </p:pic>
      <p:pic>
        <p:nvPicPr>
          <p:cNvPr id="107" name="Picture 106" descr="Logo&#10;&#10;Description automatically generated with medium confidence">
            <a:extLst>
              <a:ext uri="{FF2B5EF4-FFF2-40B4-BE49-F238E27FC236}">
                <a16:creationId xmlns:a16="http://schemas.microsoft.com/office/drawing/2014/main" id="{71105F16-B0BF-466B-BA47-8073616112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1485" y="2559015"/>
            <a:ext cx="1824237" cy="280052"/>
          </a:xfrm>
          <a:prstGeom prst="rect">
            <a:avLst/>
          </a:prstGeom>
        </p:spPr>
      </p:pic>
    </p:spTree>
    <p:extLst>
      <p:ext uri="{BB962C8B-B14F-4D97-AF65-F5344CB8AC3E}">
        <p14:creationId xmlns:p14="http://schemas.microsoft.com/office/powerpoint/2010/main" val="66756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D6A4-2816-4F3F-8B01-A26C486DFB98}"/>
              </a:ext>
            </a:extLst>
          </p:cNvPr>
          <p:cNvSpPr>
            <a:spLocks noGrp="1"/>
          </p:cNvSpPr>
          <p:nvPr>
            <p:ph type="title"/>
          </p:nvPr>
        </p:nvSpPr>
        <p:spPr>
          <a:xfrm>
            <a:off x="0" y="-40640"/>
            <a:ext cx="12192000" cy="965201"/>
          </a:xfrm>
          <a:solidFill>
            <a:schemeClr val="accent5">
              <a:lumMod val="20000"/>
              <a:lumOff val="80000"/>
            </a:schemeClr>
          </a:solidFill>
        </p:spPr>
        <p:txBody>
          <a:bodyPr>
            <a:normAutofit/>
          </a:bodyPr>
          <a:lstStyle/>
          <a:p>
            <a:pPr algn="ctr"/>
            <a:r>
              <a:rPr lang="en-IN" b="1" dirty="0"/>
              <a:t>Project Structure</a:t>
            </a:r>
          </a:p>
        </p:txBody>
      </p:sp>
      <p:pic>
        <p:nvPicPr>
          <p:cNvPr id="5" name="Content Placeholder 4" descr="Graphical user interface, text&#10;&#10;Description automatically generated">
            <a:extLst>
              <a:ext uri="{FF2B5EF4-FFF2-40B4-BE49-F238E27FC236}">
                <a16:creationId xmlns:a16="http://schemas.microsoft.com/office/drawing/2014/main" id="{D972D8EC-41B5-4172-8077-AFA52859E9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60" y="1690688"/>
            <a:ext cx="3535680" cy="4781232"/>
          </a:xfrm>
        </p:spPr>
      </p:pic>
      <p:sp>
        <p:nvSpPr>
          <p:cNvPr id="6" name="Rectangle 5">
            <a:extLst>
              <a:ext uri="{FF2B5EF4-FFF2-40B4-BE49-F238E27FC236}">
                <a16:creationId xmlns:a16="http://schemas.microsoft.com/office/drawing/2014/main" id="{B29DC0B3-2D2F-4E67-8F8E-92314E31242E}"/>
              </a:ext>
            </a:extLst>
          </p:cNvPr>
          <p:cNvSpPr/>
          <p:nvPr/>
        </p:nvSpPr>
        <p:spPr>
          <a:xfrm>
            <a:off x="3952240" y="1690688"/>
            <a:ext cx="7924800" cy="318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dirty="0"/>
              <a:t>Project Modules:</a:t>
            </a:r>
          </a:p>
          <a:p>
            <a:pPr marL="342900" indent="-342900">
              <a:buAutoNum type="arabicPeriod"/>
            </a:pPr>
            <a:r>
              <a:rPr lang="en-IN" dirty="0">
                <a:solidFill>
                  <a:schemeClr val="tx1"/>
                </a:solidFill>
                <a:highlight>
                  <a:srgbClr val="C0C0C0"/>
                </a:highlight>
              </a:rPr>
              <a:t>loadStackData.py  </a:t>
            </a:r>
            <a:r>
              <a:rPr lang="en-IN" dirty="0"/>
              <a:t>- Main DAG file which Apache Airflow looks out for to upload it to </a:t>
            </a:r>
            <a:r>
              <a:rPr lang="en-IN" dirty="0" err="1"/>
              <a:t>WebUI</a:t>
            </a:r>
            <a:r>
              <a:rPr lang="en-IN" dirty="0"/>
              <a:t> server. This file contains the modules loaded from </a:t>
            </a:r>
            <a:r>
              <a:rPr lang="en-IN" dirty="0" err="1"/>
              <a:t>loadStackPack</a:t>
            </a:r>
            <a:r>
              <a:rPr lang="en-IN" dirty="0"/>
              <a:t> package folder.</a:t>
            </a:r>
          </a:p>
          <a:p>
            <a:pPr marL="342900" indent="-342900">
              <a:buAutoNum type="arabicPeriod"/>
            </a:pPr>
            <a:r>
              <a:rPr lang="en-IN" dirty="0" err="1">
                <a:solidFill>
                  <a:schemeClr val="tx1"/>
                </a:solidFill>
                <a:highlight>
                  <a:srgbClr val="C0C0C0"/>
                </a:highlight>
              </a:rPr>
              <a:t>loadStackPack</a:t>
            </a:r>
            <a:r>
              <a:rPr lang="en-IN" dirty="0"/>
              <a:t>: Modularized Python Package to serve functional classes for DAG. This file has 3 main components.</a:t>
            </a:r>
          </a:p>
          <a:p>
            <a:pPr marL="342900" indent="-342900">
              <a:buAutoNum type="arabicPeriod"/>
            </a:pPr>
            <a:r>
              <a:rPr lang="en-IN" dirty="0">
                <a:solidFill>
                  <a:schemeClr val="tx1"/>
                </a:solidFill>
                <a:highlight>
                  <a:srgbClr val="C0C0C0"/>
                </a:highlight>
              </a:rPr>
              <a:t>config</a:t>
            </a:r>
            <a:r>
              <a:rPr lang="en-IN" dirty="0"/>
              <a:t>: Contains configuration class for project environment setup.</a:t>
            </a:r>
          </a:p>
          <a:p>
            <a:pPr marL="342900" indent="-342900">
              <a:buAutoNum type="arabicPeriod"/>
            </a:pPr>
            <a:r>
              <a:rPr lang="en-IN" dirty="0">
                <a:solidFill>
                  <a:schemeClr val="tx1"/>
                </a:solidFill>
                <a:highlight>
                  <a:srgbClr val="C0C0C0"/>
                </a:highlight>
              </a:rPr>
              <a:t>utilities</a:t>
            </a:r>
            <a:r>
              <a:rPr lang="en-IN" dirty="0"/>
              <a:t>: Contains helper functions for writing files, data cleansing and </a:t>
            </a:r>
            <a:r>
              <a:rPr lang="en-IN" dirty="0" err="1"/>
              <a:t>BigQuery</a:t>
            </a:r>
            <a:r>
              <a:rPr lang="en-IN" dirty="0"/>
              <a:t> connections. </a:t>
            </a:r>
          </a:p>
          <a:p>
            <a:pPr marL="342900" indent="-342900">
              <a:buAutoNum type="arabicPeriod"/>
            </a:pPr>
            <a:r>
              <a:rPr lang="en-IN" dirty="0" err="1">
                <a:solidFill>
                  <a:schemeClr val="tx1"/>
                </a:solidFill>
                <a:highlight>
                  <a:srgbClr val="C0C0C0"/>
                </a:highlight>
              </a:rPr>
              <a:t>taskControls</a:t>
            </a:r>
            <a:r>
              <a:rPr lang="en-IN" dirty="0"/>
              <a:t>: Main module which utilizes other configuration and utility modules for building task class. This is the main module to run data ingestion.  </a:t>
            </a:r>
          </a:p>
        </p:txBody>
      </p:sp>
      <p:sp>
        <p:nvSpPr>
          <p:cNvPr id="7" name="Rectangle 6">
            <a:extLst>
              <a:ext uri="{FF2B5EF4-FFF2-40B4-BE49-F238E27FC236}">
                <a16:creationId xmlns:a16="http://schemas.microsoft.com/office/drawing/2014/main" id="{336C5EC6-490F-4787-A604-7BCFBA8EE137}"/>
              </a:ext>
            </a:extLst>
          </p:cNvPr>
          <p:cNvSpPr/>
          <p:nvPr/>
        </p:nvSpPr>
        <p:spPr>
          <a:xfrm>
            <a:off x="3952240" y="4973955"/>
            <a:ext cx="7924800" cy="149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dirty="0"/>
              <a:t>NOTE:</a:t>
            </a:r>
          </a:p>
          <a:p>
            <a:r>
              <a:rPr lang="en-IN" dirty="0"/>
              <a:t>Apache Airflow has special process to handle with custom modules. It doesn’t support relative imports and requires a full path to the modules when importing them. This can be resolved by using </a:t>
            </a:r>
            <a:r>
              <a:rPr lang="en-IN" dirty="0" err="1"/>
              <a:t>sys.append</a:t>
            </a:r>
            <a:r>
              <a:rPr lang="en-IN" dirty="0"/>
              <a:t>(‘module path’).</a:t>
            </a:r>
          </a:p>
        </p:txBody>
      </p:sp>
    </p:spTree>
    <p:extLst>
      <p:ext uri="{BB962C8B-B14F-4D97-AF65-F5344CB8AC3E}">
        <p14:creationId xmlns:p14="http://schemas.microsoft.com/office/powerpoint/2010/main" val="340643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C843-5F51-4D28-91C5-1B33B8B7E123}"/>
              </a:ext>
            </a:extLst>
          </p:cNvPr>
          <p:cNvSpPr>
            <a:spLocks noGrp="1"/>
          </p:cNvSpPr>
          <p:nvPr>
            <p:ph type="title"/>
          </p:nvPr>
        </p:nvSpPr>
        <p:spPr>
          <a:xfrm>
            <a:off x="0" y="-57627"/>
            <a:ext cx="12192000" cy="911067"/>
          </a:xfrm>
          <a:solidFill>
            <a:schemeClr val="accent5">
              <a:lumMod val="20000"/>
              <a:lumOff val="80000"/>
            </a:schemeClr>
          </a:solidFill>
        </p:spPr>
        <p:txBody>
          <a:bodyPr/>
          <a:lstStyle/>
          <a:p>
            <a:pPr algn="ctr"/>
            <a:r>
              <a:rPr lang="en-IN" b="1" dirty="0" err="1"/>
              <a:t>Data+Task</a:t>
            </a:r>
            <a:r>
              <a:rPr lang="en-IN" b="1" dirty="0"/>
              <a:t> Lineage Tractability</a:t>
            </a:r>
          </a:p>
        </p:txBody>
      </p:sp>
      <p:pic>
        <p:nvPicPr>
          <p:cNvPr id="5" name="Picture 4">
            <a:extLst>
              <a:ext uri="{FF2B5EF4-FFF2-40B4-BE49-F238E27FC236}">
                <a16:creationId xmlns:a16="http://schemas.microsoft.com/office/drawing/2014/main" id="{84840440-AE0B-4E64-8438-D97596D587F8}"/>
              </a:ext>
            </a:extLst>
          </p:cNvPr>
          <p:cNvPicPr>
            <a:picLocks noChangeAspect="1"/>
          </p:cNvPicPr>
          <p:nvPr/>
        </p:nvPicPr>
        <p:blipFill>
          <a:blip r:embed="rId2"/>
          <a:stretch>
            <a:fillRect/>
          </a:stretch>
        </p:blipFill>
        <p:spPr>
          <a:xfrm>
            <a:off x="83502" y="3000375"/>
            <a:ext cx="4181475" cy="428625"/>
          </a:xfrm>
          <a:prstGeom prst="rect">
            <a:avLst/>
          </a:prstGeom>
        </p:spPr>
      </p:pic>
      <p:sp>
        <p:nvSpPr>
          <p:cNvPr id="6" name="Rectangle 5">
            <a:extLst>
              <a:ext uri="{FF2B5EF4-FFF2-40B4-BE49-F238E27FC236}">
                <a16:creationId xmlns:a16="http://schemas.microsoft.com/office/drawing/2014/main" id="{84DA6DFE-022F-4D13-A2A6-B561662CAFBF}"/>
              </a:ext>
            </a:extLst>
          </p:cNvPr>
          <p:cNvSpPr/>
          <p:nvPr/>
        </p:nvSpPr>
        <p:spPr>
          <a:xfrm>
            <a:off x="4378960" y="1213166"/>
            <a:ext cx="7640320" cy="4049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en-IN" dirty="0"/>
              <a:t>Data Pipeline Tractability can be done using either the main DAG file code or it can be visualized using Apache Airflow </a:t>
            </a:r>
            <a:r>
              <a:rPr lang="en-IN" dirty="0" err="1"/>
              <a:t>WebUI</a:t>
            </a:r>
            <a:r>
              <a:rPr lang="en-IN" dirty="0"/>
              <a:t>. </a:t>
            </a:r>
          </a:p>
          <a:p>
            <a:pPr marL="342900" indent="-342900">
              <a:buAutoNum type="arabicPeriod"/>
            </a:pPr>
            <a:r>
              <a:rPr lang="en-IN" dirty="0"/>
              <a:t>Tasks Lineage: At the end of the loadStackData.py, there is a special code flow as shown in the figure left.</a:t>
            </a:r>
          </a:p>
          <a:p>
            <a:pPr marL="342900" indent="-342900">
              <a:buAutoNum type="arabicPeriod"/>
            </a:pPr>
            <a:r>
              <a:rPr lang="en-IN" dirty="0"/>
              <a:t>This shows separate functions each executable by DAG with special </a:t>
            </a:r>
            <a:r>
              <a:rPr lang="en-IN" dirty="0" err="1"/>
              <a:t>kwarg</a:t>
            </a:r>
            <a:r>
              <a:rPr lang="en-IN" dirty="0"/>
              <a:t> named as **context which can be used to pass down contextual information from one task to another.</a:t>
            </a:r>
          </a:p>
          <a:p>
            <a:pPr marL="342900" indent="-342900">
              <a:buAutoNum type="arabicPeriod"/>
            </a:pPr>
            <a:r>
              <a:rPr lang="en-IN" dirty="0"/>
              <a:t>A detailed discussion is done in next slides to explain each tasks’ responsibility.</a:t>
            </a:r>
          </a:p>
          <a:p>
            <a:pPr marL="342900" indent="-342900">
              <a:buAutoNum type="arabicPeriod"/>
            </a:pPr>
            <a:r>
              <a:rPr lang="en-IN" dirty="0"/>
              <a:t>Task Lineage Visualisation: From the Apache Airflow </a:t>
            </a:r>
            <a:r>
              <a:rPr lang="en-IN" dirty="0" err="1"/>
              <a:t>WebUI</a:t>
            </a:r>
            <a:r>
              <a:rPr lang="en-IN" dirty="0"/>
              <a:t>, Graph visualisation can be retrieved to get an idea of how tasks will be </a:t>
            </a:r>
            <a:r>
              <a:rPr lang="en-IN" dirty="0" err="1"/>
              <a:t>upstreamed</a:t>
            </a:r>
            <a:r>
              <a:rPr lang="en-IN" dirty="0"/>
              <a:t> and </a:t>
            </a:r>
            <a:r>
              <a:rPr lang="en-IN" dirty="0" err="1"/>
              <a:t>downstreamed</a:t>
            </a:r>
            <a:r>
              <a:rPr lang="en-IN" dirty="0"/>
              <a:t>. </a:t>
            </a:r>
          </a:p>
          <a:p>
            <a:pPr marL="342900" indent="-342900">
              <a:buAutoNum type="arabicPeriod"/>
            </a:pPr>
            <a:r>
              <a:rPr lang="en-IN" dirty="0"/>
              <a:t>For Stack Overflow API data ingestion pipeline, Graph visualisation is provided below.  </a:t>
            </a:r>
          </a:p>
        </p:txBody>
      </p:sp>
      <p:pic>
        <p:nvPicPr>
          <p:cNvPr id="8" name="Picture 7">
            <a:extLst>
              <a:ext uri="{FF2B5EF4-FFF2-40B4-BE49-F238E27FC236}">
                <a16:creationId xmlns:a16="http://schemas.microsoft.com/office/drawing/2014/main" id="{421A5ACD-D1CB-4932-976C-3BDB95A07D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2" y="5262879"/>
            <a:ext cx="11935778" cy="1595121"/>
          </a:xfrm>
          <a:prstGeom prst="rect">
            <a:avLst/>
          </a:prstGeom>
        </p:spPr>
      </p:pic>
    </p:spTree>
    <p:extLst>
      <p:ext uri="{BB962C8B-B14F-4D97-AF65-F5344CB8AC3E}">
        <p14:creationId xmlns:p14="http://schemas.microsoft.com/office/powerpoint/2010/main" val="62353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81DA-9B55-4706-8A4D-0C7BED6C5E1F}"/>
              </a:ext>
            </a:extLst>
          </p:cNvPr>
          <p:cNvSpPr>
            <a:spLocks noGrp="1"/>
          </p:cNvSpPr>
          <p:nvPr>
            <p:ph type="title"/>
          </p:nvPr>
        </p:nvSpPr>
        <p:spPr>
          <a:xfrm>
            <a:off x="0" y="0"/>
            <a:ext cx="12192000" cy="944880"/>
          </a:xfrm>
          <a:solidFill>
            <a:schemeClr val="accent5">
              <a:lumMod val="20000"/>
              <a:lumOff val="80000"/>
            </a:schemeClr>
          </a:solidFill>
        </p:spPr>
        <p:txBody>
          <a:bodyPr/>
          <a:lstStyle/>
          <a:p>
            <a:pPr algn="ctr"/>
            <a:r>
              <a:rPr lang="en-IN" b="1" dirty="0"/>
              <a:t>Tasks Lineage Brief</a:t>
            </a:r>
          </a:p>
        </p:txBody>
      </p:sp>
      <p:pic>
        <p:nvPicPr>
          <p:cNvPr id="4" name="Picture 3" descr="Text&#10;&#10;Description automatically generated">
            <a:extLst>
              <a:ext uri="{FF2B5EF4-FFF2-40B4-BE49-F238E27FC236}">
                <a16:creationId xmlns:a16="http://schemas.microsoft.com/office/drawing/2014/main" id="{002760FA-9C58-43C3-8B42-89DB33A49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4880"/>
            <a:ext cx="3718560" cy="5913120"/>
          </a:xfrm>
          <a:prstGeom prst="rect">
            <a:avLst/>
          </a:prstGeom>
        </p:spPr>
      </p:pic>
      <p:sp>
        <p:nvSpPr>
          <p:cNvPr id="5" name="Rectangle 4">
            <a:extLst>
              <a:ext uri="{FF2B5EF4-FFF2-40B4-BE49-F238E27FC236}">
                <a16:creationId xmlns:a16="http://schemas.microsoft.com/office/drawing/2014/main" id="{795374C3-F82B-4944-88BF-4A919C38BECC}"/>
              </a:ext>
            </a:extLst>
          </p:cNvPr>
          <p:cNvSpPr/>
          <p:nvPr/>
        </p:nvSpPr>
        <p:spPr>
          <a:xfrm>
            <a:off x="5313680" y="1117600"/>
            <a:ext cx="62484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t>Task: A </a:t>
            </a:r>
          </a:p>
          <a:p>
            <a:r>
              <a:rPr lang="en-IN" sz="1200" dirty="0"/>
              <a:t>* DATA_LOAD_INITIATION: Starting checkpoint to notify about loading commencement.</a:t>
            </a:r>
          </a:p>
        </p:txBody>
      </p:sp>
      <p:sp>
        <p:nvSpPr>
          <p:cNvPr id="6" name="Rectangle 5">
            <a:extLst>
              <a:ext uri="{FF2B5EF4-FFF2-40B4-BE49-F238E27FC236}">
                <a16:creationId xmlns:a16="http://schemas.microsoft.com/office/drawing/2014/main" id="{BA7ADCD6-1B08-400C-B0F8-1500EFF40584}"/>
              </a:ext>
            </a:extLst>
          </p:cNvPr>
          <p:cNvSpPr/>
          <p:nvPr/>
        </p:nvSpPr>
        <p:spPr>
          <a:xfrm>
            <a:off x="5313680" y="1838960"/>
            <a:ext cx="624840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t>Task: T1</a:t>
            </a:r>
          </a:p>
          <a:p>
            <a:r>
              <a:rPr lang="en-IN" sz="1200" dirty="0"/>
              <a:t>* LOAD_QUESTION: Python Operator responsible for loading and saving Questions data from Stack API as CSV in GCS bucket.</a:t>
            </a:r>
          </a:p>
        </p:txBody>
      </p:sp>
      <p:sp>
        <p:nvSpPr>
          <p:cNvPr id="7" name="Rectangle 6">
            <a:extLst>
              <a:ext uri="{FF2B5EF4-FFF2-40B4-BE49-F238E27FC236}">
                <a16:creationId xmlns:a16="http://schemas.microsoft.com/office/drawing/2014/main" id="{ADE0B5F9-D8F5-459D-8982-1ADC81DBAC5A}"/>
              </a:ext>
            </a:extLst>
          </p:cNvPr>
          <p:cNvSpPr/>
          <p:nvPr/>
        </p:nvSpPr>
        <p:spPr>
          <a:xfrm>
            <a:off x="5313680" y="2702560"/>
            <a:ext cx="624840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t>Task: T2</a:t>
            </a:r>
          </a:p>
          <a:p>
            <a:r>
              <a:rPr lang="en-IN" sz="1200" dirty="0"/>
              <a:t>* LOAD_ANSWERS: Python Operator responsible for loading and saving Answers data from Stack API as CSV in GCS bucket.</a:t>
            </a:r>
          </a:p>
        </p:txBody>
      </p:sp>
      <p:sp>
        <p:nvSpPr>
          <p:cNvPr id="8" name="Rectangle 7">
            <a:extLst>
              <a:ext uri="{FF2B5EF4-FFF2-40B4-BE49-F238E27FC236}">
                <a16:creationId xmlns:a16="http://schemas.microsoft.com/office/drawing/2014/main" id="{884AE8A5-7992-4AF3-8D2D-3698C4122F5F}"/>
              </a:ext>
            </a:extLst>
          </p:cNvPr>
          <p:cNvSpPr/>
          <p:nvPr/>
        </p:nvSpPr>
        <p:spPr>
          <a:xfrm>
            <a:off x="5313680" y="3566160"/>
            <a:ext cx="624840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t>Task: B</a:t>
            </a:r>
          </a:p>
          <a:p>
            <a:r>
              <a:rPr lang="en-IN" sz="1200" dirty="0"/>
              <a:t>* TRANSFORMATION_INITIATION: Checkpoint for ending of Data Load and starting of transformation and loading to </a:t>
            </a:r>
            <a:r>
              <a:rPr lang="en-IN" sz="1200" dirty="0" err="1"/>
              <a:t>BigQuery</a:t>
            </a:r>
            <a:endParaRPr lang="en-IN" sz="1200" dirty="0"/>
          </a:p>
        </p:txBody>
      </p:sp>
      <p:sp>
        <p:nvSpPr>
          <p:cNvPr id="9" name="Rectangle 8">
            <a:extLst>
              <a:ext uri="{FF2B5EF4-FFF2-40B4-BE49-F238E27FC236}">
                <a16:creationId xmlns:a16="http://schemas.microsoft.com/office/drawing/2014/main" id="{D74D40E8-7E0B-4045-837E-631D4C2666D5}"/>
              </a:ext>
            </a:extLst>
          </p:cNvPr>
          <p:cNvSpPr/>
          <p:nvPr/>
        </p:nvSpPr>
        <p:spPr>
          <a:xfrm>
            <a:off x="5313680" y="4429760"/>
            <a:ext cx="624840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t>Task: T3</a:t>
            </a:r>
          </a:p>
          <a:p>
            <a:r>
              <a:rPr lang="en-IN" sz="1200" dirty="0"/>
              <a:t>* BIGQUERY_INCREMENTAL_STAGE_LOAD_TASK: Incremental upload of pulled data from GCS to Staging table in </a:t>
            </a:r>
            <a:r>
              <a:rPr lang="en-IN" sz="1200" dirty="0" err="1"/>
              <a:t>Bigquery</a:t>
            </a:r>
            <a:endParaRPr lang="en-IN" sz="1200" dirty="0"/>
          </a:p>
        </p:txBody>
      </p:sp>
      <p:sp>
        <p:nvSpPr>
          <p:cNvPr id="10" name="Rectangle 9">
            <a:extLst>
              <a:ext uri="{FF2B5EF4-FFF2-40B4-BE49-F238E27FC236}">
                <a16:creationId xmlns:a16="http://schemas.microsoft.com/office/drawing/2014/main" id="{BB364145-E32B-48C7-9384-64E3FA28DF39}"/>
              </a:ext>
            </a:extLst>
          </p:cNvPr>
          <p:cNvSpPr/>
          <p:nvPr/>
        </p:nvSpPr>
        <p:spPr>
          <a:xfrm>
            <a:off x="5313680" y="5293360"/>
            <a:ext cx="624840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t>Task: T4</a:t>
            </a:r>
          </a:p>
          <a:p>
            <a:r>
              <a:rPr lang="en-IN" sz="1200" dirty="0"/>
              <a:t>* BIGQUERY_INCREMENTAL_FACT_LOAD_TASK: Incremental upload of pulled data from Staging to Fact table in </a:t>
            </a:r>
            <a:r>
              <a:rPr lang="en-IN" sz="1200" dirty="0" err="1"/>
              <a:t>Bigquery</a:t>
            </a:r>
            <a:endParaRPr lang="en-IN" sz="1200" dirty="0"/>
          </a:p>
        </p:txBody>
      </p:sp>
      <p:sp>
        <p:nvSpPr>
          <p:cNvPr id="11" name="Rectangle 10">
            <a:extLst>
              <a:ext uri="{FF2B5EF4-FFF2-40B4-BE49-F238E27FC236}">
                <a16:creationId xmlns:a16="http://schemas.microsoft.com/office/drawing/2014/main" id="{48FD9AE4-B37F-4E84-AF73-11F3361DA0AB}"/>
              </a:ext>
            </a:extLst>
          </p:cNvPr>
          <p:cNvSpPr/>
          <p:nvPr/>
        </p:nvSpPr>
        <p:spPr>
          <a:xfrm>
            <a:off x="5313680" y="6156960"/>
            <a:ext cx="6248400"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200" dirty="0"/>
              <a:t>Task: T5</a:t>
            </a:r>
          </a:p>
          <a:p>
            <a:r>
              <a:rPr lang="en-IN" sz="1200" dirty="0"/>
              <a:t>* BIGQUERY_SNAPSHOT_FACT_LOAD_TASK: History upload of pulled data from Fact table to Snapshot table in </a:t>
            </a:r>
            <a:r>
              <a:rPr lang="en-IN" sz="1200" dirty="0" err="1"/>
              <a:t>Bigquery</a:t>
            </a:r>
            <a:endParaRPr lang="en-IN" sz="1200" dirty="0"/>
          </a:p>
        </p:txBody>
      </p:sp>
      <p:cxnSp>
        <p:nvCxnSpPr>
          <p:cNvPr id="19" name="Connector: Elbow 18">
            <a:extLst>
              <a:ext uri="{FF2B5EF4-FFF2-40B4-BE49-F238E27FC236}">
                <a16:creationId xmlns:a16="http://schemas.microsoft.com/office/drawing/2014/main" id="{DBDB29BA-E2B6-46C2-BE35-8A00808CE1EC}"/>
              </a:ext>
            </a:extLst>
          </p:cNvPr>
          <p:cNvCxnSpPr>
            <a:stCxn id="6" idx="1"/>
            <a:endCxn id="7" idx="1"/>
          </p:cNvCxnSpPr>
          <p:nvPr/>
        </p:nvCxnSpPr>
        <p:spPr>
          <a:xfrm rot="10800000" flipV="1">
            <a:off x="5313680" y="2164080"/>
            <a:ext cx="12700" cy="863600"/>
          </a:xfrm>
          <a:prstGeom prst="bent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139E2AD-292D-4E76-AB92-9C2EDCCD8BE7}"/>
              </a:ext>
            </a:extLst>
          </p:cNvPr>
          <p:cNvCxnSpPr>
            <a:stCxn id="5" idx="1"/>
            <a:endCxn id="7" idx="1"/>
          </p:cNvCxnSpPr>
          <p:nvPr/>
        </p:nvCxnSpPr>
        <p:spPr>
          <a:xfrm rot="10800000" flipV="1">
            <a:off x="5313680" y="1371600"/>
            <a:ext cx="12700" cy="1656080"/>
          </a:xfrm>
          <a:prstGeom prst="bentConnector3">
            <a:avLst>
              <a:gd name="adj1" fmla="val 684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C32245E-6B1D-4E54-B384-15C01E9F2729}"/>
              </a:ext>
            </a:extLst>
          </p:cNvPr>
          <p:cNvCxnSpPr>
            <a:cxnSpLocks/>
            <a:stCxn id="7" idx="2"/>
            <a:endCxn id="8" idx="1"/>
          </p:cNvCxnSpPr>
          <p:nvPr/>
        </p:nvCxnSpPr>
        <p:spPr>
          <a:xfrm rot="5400000">
            <a:off x="6606540" y="2059940"/>
            <a:ext cx="538480" cy="3124200"/>
          </a:xfrm>
          <a:prstGeom prst="bentConnector4">
            <a:avLst>
              <a:gd name="adj1" fmla="val 19811"/>
              <a:gd name="adj2" fmla="val 1073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062F4475-4058-4C46-AEBF-8D8B30ABE26E}"/>
              </a:ext>
            </a:extLst>
          </p:cNvPr>
          <p:cNvCxnSpPr>
            <a:stCxn id="8" idx="2"/>
            <a:endCxn id="9" idx="1"/>
          </p:cNvCxnSpPr>
          <p:nvPr/>
        </p:nvCxnSpPr>
        <p:spPr>
          <a:xfrm rot="5400000">
            <a:off x="6606540" y="2923540"/>
            <a:ext cx="538480" cy="3124200"/>
          </a:xfrm>
          <a:prstGeom prst="bentConnector4">
            <a:avLst>
              <a:gd name="adj1" fmla="val 19811"/>
              <a:gd name="adj2" fmla="val 1073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2F01728-32AD-4027-917F-D18BBD453312}"/>
              </a:ext>
            </a:extLst>
          </p:cNvPr>
          <p:cNvCxnSpPr>
            <a:stCxn id="9" idx="2"/>
            <a:endCxn id="10" idx="1"/>
          </p:cNvCxnSpPr>
          <p:nvPr/>
        </p:nvCxnSpPr>
        <p:spPr>
          <a:xfrm rot="5400000">
            <a:off x="6606540" y="3787140"/>
            <a:ext cx="538480" cy="3124200"/>
          </a:xfrm>
          <a:prstGeom prst="bentConnector4">
            <a:avLst>
              <a:gd name="adj1" fmla="val 19811"/>
              <a:gd name="adj2" fmla="val 1073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E80688C-0887-4470-84B9-48392214A0BF}"/>
              </a:ext>
            </a:extLst>
          </p:cNvPr>
          <p:cNvCxnSpPr>
            <a:stCxn id="10" idx="2"/>
            <a:endCxn id="11" idx="1"/>
          </p:cNvCxnSpPr>
          <p:nvPr/>
        </p:nvCxnSpPr>
        <p:spPr>
          <a:xfrm rot="5400000">
            <a:off x="6606540" y="4650740"/>
            <a:ext cx="538480" cy="3124200"/>
          </a:xfrm>
          <a:prstGeom prst="bentConnector4">
            <a:avLst>
              <a:gd name="adj1" fmla="val 19811"/>
              <a:gd name="adj2" fmla="val 10731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324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1198</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Office Theme</vt:lpstr>
      <vt:lpstr>StackOverflow API Knowledge Base</vt:lpstr>
      <vt:lpstr>Introduction</vt:lpstr>
      <vt:lpstr>Data Source</vt:lpstr>
      <vt:lpstr>Data Pipeline Architectural Design Choices</vt:lpstr>
      <vt:lpstr>Data Ingestion Pipeline Summary Architecture</vt:lpstr>
      <vt:lpstr>Data Pipeline Magnified Architecture</vt:lpstr>
      <vt:lpstr>Project Structure</vt:lpstr>
      <vt:lpstr>Data+Task Lineage Tractability</vt:lpstr>
      <vt:lpstr>Tasks Lineage Brief</vt:lpstr>
      <vt:lpstr>DAG Run Test</vt:lpstr>
      <vt:lpstr>Screen Shot for Live Run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Overflow API Knowledge Base</dc:title>
  <dc:creator>Dubey, Rahul</dc:creator>
  <cp:lastModifiedBy>Dubey, Rahul</cp:lastModifiedBy>
  <cp:revision>24</cp:revision>
  <dcterms:created xsi:type="dcterms:W3CDTF">2022-09-06T15:15:10Z</dcterms:created>
  <dcterms:modified xsi:type="dcterms:W3CDTF">2022-09-07T07:05:06Z</dcterms:modified>
</cp:coreProperties>
</file>