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81" r:id="rId2"/>
    <p:sldId id="258" r:id="rId3"/>
    <p:sldId id="283" r:id="rId4"/>
    <p:sldId id="293" r:id="rId5"/>
    <p:sldId id="284" r:id="rId6"/>
    <p:sldId id="285" r:id="rId7"/>
    <p:sldId id="287" r:id="rId8"/>
    <p:sldId id="294" r:id="rId9"/>
    <p:sldId id="291" r:id="rId10"/>
    <p:sldId id="295" r:id="rId11"/>
    <p:sldId id="296" r:id="rId12"/>
    <p:sldId id="29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DC6ACDA-707A-4A54-8732-987012D6FE07}">
          <p14:sldIdLst>
            <p14:sldId id="281"/>
            <p14:sldId id="258"/>
            <p14:sldId id="283"/>
            <p14:sldId id="293"/>
            <p14:sldId id="284"/>
            <p14:sldId id="285"/>
            <p14:sldId id="287"/>
            <p14:sldId id="294"/>
            <p14:sldId id="291"/>
            <p14:sldId id="295"/>
            <p14:sldId id="296"/>
            <p14:sldId id="29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9B7EDE-E632-423A-AC8D-DD7C1B5F53B7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7AA58F-636A-4B0F-B0A4-6ED821479DA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1194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F97C4C-7356-47BB-BC87-CBCB93A61F5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45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93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E7D1E-5396-3BF7-F332-C6C9F2705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55C728-9745-F196-7517-1FEDEBA6D4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1B3F9-D054-1BA4-B83D-4C628DABAC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83D8F-5223-0A99-706D-C46F2E0E6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185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E8AFC-E4BA-523D-A4DC-90C5D0DC88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A41A1E-B6F3-8845-19E0-283E9C574D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16BFE9-13A2-7F2E-3164-29C8101F7C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A519B-22A1-3D16-CBF2-04A3785EC4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5413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E28B5-4CA5-D713-2113-02B5826CA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139333-8B09-6A56-C804-6AE30141EB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01CF61-1BA3-B21D-4734-128C8585C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15A8-A215-5E93-FC56-ADF77E1C8F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0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A6B86-A3A1-EEC8-5524-944FD1A1A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DA6EB8-02BB-32C1-D368-B6EC841BFE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E0378E-C1C1-B906-8D81-9B3872B7F2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13F64-C537-5A1F-BDE3-628BAD1A0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025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03695D-56EF-7D06-4998-393F74173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519A06-DF76-56E0-8490-04432FB4B3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B3CD9C-AF6A-8FF6-5B8A-A8691801A3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75871-FC68-745A-874C-C768F4224A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4680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51339-6E68-BBC4-FDB1-68FEB5107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0BB784-7601-BD16-54DF-EB6F1A3774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CBE4E-3F7A-D21E-97C1-10E7568B6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166CD-0B92-5BE7-75F2-35FF48F007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0327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B1629-E96D-0D66-96E2-2D97B10E7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CE5DD-A38A-5556-7E36-0BF96FB3D8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A43424-930B-561B-CDCF-126BEC564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87F90-8F31-5D55-6CA6-7B4D0D215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FF60A3-5914-4034-B519-F27F832CA18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332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8E31-1336-55AB-680E-5A8AE52B2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B2758B-AC03-95F5-9562-4A63FB1499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9DFAB-24C3-2377-A6E6-D8545DDF0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80415-5EED-490C-B7D8-E5281441BCFB}" type="datetime3">
              <a:rPr lang="en-US" smtClean="0"/>
              <a:t>19 May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D44DF-700E-3664-FC9E-6B40F9655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AB6BA2-6B0B-C290-52A3-8B8037863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292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40431-E76E-6D59-83F6-0780482A8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FB8705-7634-14FA-1C4A-B5D25014D8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80AB0-CB4D-28F1-CEB9-830627967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7E3B13-E9B5-4583-A54D-7F313BBBCE6D}" type="datetime3">
              <a:rPr lang="en-US" smtClean="0"/>
              <a:t>19 May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11EA2-1562-D588-F677-403DE6E96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07A9B-6DD8-B809-70B7-AE4DBCCC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466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BB334-EC1B-77D4-475F-101984A3F2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975A7-2072-80E1-3042-AEA1784C2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576CD4-4C30-F498-1C12-A236D0D18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BA56F-7056-4010-AA30-7D62BFDA2472}" type="datetime3">
              <a:rPr lang="en-US" smtClean="0"/>
              <a:t>19 May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07127-B729-0109-145F-28E77B73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59687-D7F8-CB37-1898-256B75A05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38430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4037F-37E6-DB01-A9E9-D3F760362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26A-3463-660A-E50C-22919F650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8354D-0AAA-E5DA-93C3-C5595DAD5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0152C-E0A3-4868-972F-517AD5B5F462}" type="datetime3">
              <a:rPr lang="en-US" smtClean="0"/>
              <a:t>19 May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F7873-7291-6612-11E7-383C1439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7EC7A-0079-36BD-F1AD-9B449DA5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9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3B8D4-89BF-0D82-80CD-2192FAFB4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1F424C-B191-6A27-0A16-75344971B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7D50D-8547-2B2F-1841-91B043DA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ABEA-1244-48D2-8466-969094A48687}" type="datetime3">
              <a:rPr lang="en-US" smtClean="0"/>
              <a:t>19 May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071E6-5975-B720-5B1D-9B6D6BCFA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1523C-9AB5-98D5-0993-7CEDF1C1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598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DBE26-B55F-7BDB-B91E-56BE0A872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A077-3216-7A40-83DE-4BBC0B83F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7FE65F-F07B-ED8E-9ED3-5B54DE9A4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06B21-A100-E254-FE1F-9E2062515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633F-3CC7-4D21-958C-57E31C21F166}" type="datetime3">
              <a:rPr lang="en-US" smtClean="0"/>
              <a:t>19 May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1FB861-87A6-6840-A0C9-6DE7F4053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A9CDFD-AAF0-EA14-1C0C-F47C6F0E6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2932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6D3C0-7248-4C1C-0C6D-180ABAA5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519EC9-17FA-727D-42A4-836B40B00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9ED9CF-E1DA-9125-B57E-3DA992FCAE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063378-18E6-717D-110C-84E5094A3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8B737C-AF7C-A7E2-3552-82B9ABC795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34865C-96BB-4251-9456-6C47F121A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A4B55-2423-414E-B935-1A31DA17D9B9}" type="datetime3">
              <a:rPr lang="en-US" smtClean="0"/>
              <a:t>19 May 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80F59D-7646-FFAD-142E-5D68413E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7CA43-5B39-2FE2-061F-9BB75DBCC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9407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A7508-9F35-7987-9654-7AC63EB9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FBB716-4FAB-0EE4-36C6-12FE31FD5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AD927-258E-4F32-AE1F-B366D936F105}" type="datetime3">
              <a:rPr lang="en-US" smtClean="0"/>
              <a:t>19 May 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4DB406-D6CB-BD26-6B2D-DF2B8388A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BF8EF-DE11-8FAF-5C5A-BE8061B6C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1748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70F51F-7997-DADC-5536-E2187B209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58-1111-461E-972D-1551DF432F58}" type="datetime3">
              <a:rPr lang="en-US" smtClean="0"/>
              <a:t>19 May 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08D86-0713-4D28-8F73-345A2ACBC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454972-4AFC-B56E-CEA0-78DD21D3A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5499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A51E1-7274-8765-5F2E-172C7E5BC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8C634-3B4A-2A47-323D-3E8474341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051B0-F961-8CB6-536C-4953813D3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2D4B0-E039-E27D-162B-2706124CF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AAD2E-FDD8-4302-B176-3147B0D44AB7}" type="datetime3">
              <a:rPr lang="en-US" smtClean="0"/>
              <a:t>19 May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F48A4-A2F0-21ED-70EE-64740C11F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9A6A4-1416-7619-BC40-A10140F49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987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80CCB-8170-F42B-665A-32C00438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1A05C6-E6E2-0DB3-0A4F-40DA55D6C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B3C56-7F3F-FEF2-6A31-A10B858FD4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174B9B-A25F-4BA2-63A0-A414C4402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D6C30-775D-4FBF-8D69-9715107EB622}" type="datetime3">
              <a:rPr lang="en-US" smtClean="0"/>
              <a:t>19 May 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A165C-B7F8-F27B-04BC-4099B5A6B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0AA34-6541-D8B7-7996-1E3F6CF7E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0528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5B219-A59A-5813-6A51-C39022E07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B20CF-4EBB-137A-45FE-EE1AB1E4D2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B61AD-E636-FA5F-A194-25B5BC3D14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BBEA1-3FA6-42E4-95D0-19B1CFDD7587}" type="datetime3">
              <a:rPr lang="en-US" smtClean="0"/>
              <a:t>19 May 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5C2DE-15CF-89A9-6E48-6309B9B563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452E9-42A6-6D56-FD99-F645048DF0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5CA214-1598-4DF8-B239-883D333C4B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389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93" y="1624088"/>
            <a:ext cx="11056620" cy="1032524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Liberation Serif"/>
                <a:ea typeface="DejaVu Sans"/>
                <a:cs typeface="Mangal" panose="02040503050203030202" pitchFamily="18" charset="0"/>
              </a:rPr>
              <a:t>CCTV footage person attribute extraction system</a:t>
            </a:r>
            <a:endParaRPr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5842" y="3047999"/>
            <a:ext cx="8788400" cy="3392129"/>
          </a:xfrm>
        </p:spPr>
        <p:txBody>
          <a:bodyPr>
            <a:noAutofit/>
          </a:bodyPr>
          <a:lstStyle/>
          <a:p>
            <a:pPr algn="just"/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: </a:t>
            </a:r>
            <a:r>
              <a:rPr lang="en-US" sz="1800" b="1" dirty="0">
                <a:latin typeface="Times New Roman" panose="02020603050405020304" pitchFamily="18" charset="0"/>
              </a:rPr>
              <a:t>Computer Science &amp; Engineering (Data Science)</a:t>
            </a:r>
          </a:p>
          <a:p>
            <a:pPr algn="just"/>
            <a:r>
              <a:rPr lang="en-US" sz="1800" b="1" dirty="0">
                <a:latin typeface="Times New Roman" panose="02020603050405020304" pitchFamily="18" charset="0"/>
              </a:rPr>
              <a:t>Guide           : </a:t>
            </a:r>
            <a:r>
              <a:rPr lang="en-IN" sz="18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Prof. NAGARAJA N S</a:t>
            </a:r>
            <a:endParaRPr lang="en-US" sz="1800" b="1" dirty="0">
              <a:solidFill>
                <a:schemeClr val="bg2">
                  <a:lumMod val="10000"/>
                </a:schemeClr>
              </a:solidFill>
              <a:latin typeface="Times New Roman" panose="02020603050405020304" pitchFamily="18" charset="0"/>
            </a:endParaRPr>
          </a:p>
          <a:p>
            <a:pPr algn="just"/>
            <a:endParaRPr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82694" y="861163"/>
            <a:ext cx="8431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981200" y="490915"/>
            <a:ext cx="84313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743200" algn="ctr"/>
                <a:tab pos="5486400" algn="r"/>
              </a:tabLst>
            </a:pPr>
            <a:endParaRPr lang="en-IN" sz="2000" dirty="0">
              <a:latin typeface="Times New Roman"/>
              <a:ea typeface="Times New Roman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2" name="image1.pn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439" y="236388"/>
            <a:ext cx="1699559" cy="9997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1524001" y="2725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939554" y="49091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2207503" y="200527"/>
            <a:ext cx="7470589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tabLst>
                <a:tab pos="2743200" algn="ctr"/>
                <a:tab pos="5486400" algn="r"/>
              </a:tabLst>
            </a:pPr>
            <a:r>
              <a:rPr lang="en-US" sz="2400" dirty="0">
                <a:solidFill>
                  <a:srgbClr val="A411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Vivekananda College of Engineering &amp; Technology</a:t>
            </a:r>
            <a:endParaRPr lang="en-IN" sz="20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algn="ctr">
              <a:tabLst>
                <a:tab pos="2743200" algn="ctr"/>
                <a:tab pos="5486400" algn="r"/>
              </a:tabLst>
            </a:pP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[A Unit of Vivekananda </a:t>
            </a:r>
            <a:r>
              <a:rPr lang="en-US" sz="1400" dirty="0" err="1">
                <a:solidFill>
                  <a:srgbClr val="0000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Vidyavardhaka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Sangha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Puttur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 ®]</a:t>
            </a:r>
            <a:endParaRPr lang="en-IN" sz="2000" dirty="0">
              <a:latin typeface="Times New Roman" pitchFamily="18" charset="0"/>
              <a:ea typeface="Times New Roman"/>
              <a:cs typeface="Times New Roman" pitchFamily="18" charset="0"/>
            </a:endParaRPr>
          </a:p>
          <a:p>
            <a:pPr algn="ctr">
              <a:tabLst>
                <a:tab pos="2743200" algn="ctr"/>
                <a:tab pos="5486400" algn="r"/>
              </a:tabLst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Affiliated to Visvesvaraya Technological University</a:t>
            </a:r>
            <a:endParaRPr lang="en-IN" sz="2000" dirty="0">
              <a:latin typeface="Times New Roman" pitchFamily="18" charset="0"/>
              <a:ea typeface="Comic Sans MS"/>
              <a:cs typeface="Times New Roman" pitchFamily="18" charset="0"/>
            </a:endParaRPr>
          </a:p>
          <a:p>
            <a:pPr algn="ctr">
              <a:tabLst>
                <a:tab pos="2743200" algn="ctr"/>
                <a:tab pos="5486400" algn="r"/>
              </a:tabLst>
            </a:pPr>
            <a:r>
              <a:rPr lang="en-US" dirty="0">
                <a:solidFill>
                  <a:srgbClr val="0000FF"/>
                </a:solidFill>
                <a:latin typeface="Times New Roman" pitchFamily="18" charset="0"/>
                <a:ea typeface="Comic Sans MS"/>
                <a:cs typeface="Times New Roman" pitchFamily="18" charset="0"/>
              </a:rPr>
              <a:t>Approved by AICTE New Delhi &amp; Govt of Karnataka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904DF0-881E-3EC9-6365-CC79A9BF0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9493B76-5825-36D1-7624-6938A5D2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1635-1252-4FF4-9F5D-2AF753D7FCD1}" type="datetime3">
              <a:rPr lang="en-US" smtClean="0"/>
              <a:t>19 May 2025</a:t>
            </a:fld>
            <a:endParaRPr lang="en-IN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254C8FA-7AF5-E8EB-88AB-B29B36C44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1</a:t>
            </a:fld>
            <a:endParaRPr lang="en-IN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E74566F-D1B4-4486-BDE9-5495651F3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895290"/>
              </p:ext>
            </p:extLst>
          </p:nvPr>
        </p:nvGraphicFramePr>
        <p:xfrm>
          <a:off x="2513797" y="3837602"/>
          <a:ext cx="6858000" cy="18288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429000">
                  <a:extLst>
                    <a:ext uri="{9D8B030D-6E8A-4147-A177-3AD203B41FA5}">
                      <a16:colId xmlns:a16="http://schemas.microsoft.com/office/drawing/2014/main" val="4011605282"/>
                    </a:ext>
                  </a:extLst>
                </a:gridCol>
                <a:gridCol w="3429000">
                  <a:extLst>
                    <a:ext uri="{9D8B030D-6E8A-4147-A177-3AD203B41FA5}">
                      <a16:colId xmlns:a16="http://schemas.microsoft.com/office/drawing/2014/main" val="1388074779"/>
                    </a:ext>
                  </a:extLst>
                </a:gridCol>
              </a:tblGrid>
              <a:tr h="326415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Team Members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53035"/>
                  </a:ext>
                </a:extLst>
              </a:tr>
              <a:tr h="326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Naik Jitesh Mahabaleshwar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4VP22CD032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362290"/>
                  </a:ext>
                </a:extLst>
              </a:tr>
              <a:tr h="326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Rahul Umesh </a:t>
                      </a:r>
                      <a:r>
                        <a:rPr lang="en-US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Durgekar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4VP22CD039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166098"/>
                  </a:ext>
                </a:extLst>
              </a:tr>
              <a:tr h="326415">
                <a:tc>
                  <a:txBody>
                    <a:bodyPr/>
                    <a:lstStyle/>
                    <a:p>
                      <a:r>
                        <a:rPr lang="en-US" sz="1800" b="1" i="0" u="none" strike="noStrike" kern="1200" baseline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Sachin</a:t>
                      </a:r>
                      <a:r>
                        <a:rPr lang="en-US" sz="1800" b="1" i="0" u="none" strike="noStrike" kern="12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a:t> Rathod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4VP22CD044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744758"/>
                  </a:ext>
                </a:extLst>
              </a:tr>
              <a:tr h="3264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Shreyas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4VP22CD052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3788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920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0293AD-3C27-5571-9709-1A0A1A9D2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58-1111-461E-972D-1551DF432F58}" type="datetime3">
              <a:rPr lang="en-US" smtClean="0"/>
              <a:t>19 May 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36AB77-DF40-BD5D-9C93-3101B805C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58A3E-D148-D00A-47AD-F131173CF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10</a:t>
            </a:fld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17C7C8-1015-9A91-A645-36E3B900F115}"/>
              </a:ext>
            </a:extLst>
          </p:cNvPr>
          <p:cNvSpPr txBox="1"/>
          <p:nvPr/>
        </p:nvSpPr>
        <p:spPr>
          <a:xfrm>
            <a:off x="442452" y="609600"/>
            <a:ext cx="10911348" cy="6412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[5]	H. Panchal, "CCTV Video Abstraction and Object Detection for Video Surveillance System,"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Journal of Current Research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8, no. 1, pp. 25277–25280, Jan. 2016.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[6]	J. Redmon and A. Farhadi, "YOLOv3: An Incremental Improvement,"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preprint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arXiv:1804.02767, Apr. 2018.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[7]	X. Ke, T. Liu, and Z. Li, "Human Attribute Recognition Method Based on Pose Estimation and Multiple-Feature Fusion,"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Signal, Image and Video Processing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14, pp. 1441–1449, Apr. 2020,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10.1007/s11760-020-01690-8.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[8]	N. Nandhini, M. R. Barath Kumar, L. Sharma, and A. Gupta, "Anomaly Detection System in CCTV Derived Videos,"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Research Journal of Engineering and Technology (IRJET)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6, no. 5, pp. 1202–1204, May 2019.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[9] 	H.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Galiyawala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S. Raval, and M. Patel, "Person Retrieval in Surveillance Videos Using Attribute Recognition,"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Ambient Intelligence and Humanized Computing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13, pp. 1–17, May 2022,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10.1007/s12652-022-03891-0.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693141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F9F595-FBF9-5599-DB5A-0BCF28A6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58-1111-461E-972D-1551DF432F58}" type="datetime3">
              <a:rPr lang="en-US" smtClean="0"/>
              <a:t>19 May 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D39564-C01F-1B65-8965-57CF67E83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75980C-5C67-F28E-E52F-277BDEAEE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11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F87E6-15E7-B519-C75B-462132D70C2A}"/>
              </a:ext>
            </a:extLst>
          </p:cNvPr>
          <p:cNvSpPr txBox="1"/>
          <p:nvPr/>
        </p:nvSpPr>
        <p:spPr>
          <a:xfrm>
            <a:off x="609600" y="432619"/>
            <a:ext cx="11071123" cy="6412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[10]	M. Fabbri, S. Calderara, and R. Cucchiara, "Generative Adversarial Models for People Attribute Recognition in Surveillance," 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Proc. IEEE Int. Conf. on Advanced Video and Signal Based Surveillance (AVSS)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Lecce, Italy, Aug. 2017, pp. 1–6,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10.1109/AVSS.2017.8078511.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[11]	 R.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Shoitan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M. Moussa, and H. A. El Nemr, "Attribute-based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Spatio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-Temporal Person Retrieval in Video Surveillance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," Alexandria Engineering Journal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63, pp. 441–454, 2023,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10.1016/j.aej.2022.07.053.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[12]	E. Yaghoubi, F.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Khezeli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D. Borza, S. V. A. Kumar, J. Neves, and H. Proença, "Human Attribute Recognition—A Comprehensive Survey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," Applied Sciences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10, no. 16, p. 5608, Aug. 2020,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10.3390/app10165608.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[13]	J. C. Antony, C. L. S. Chowdary, N. P. B., E. Murali, and A. Mayan, "Advancing Crowd Management through Innovative Surveillance using YOLOv8 and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ByteTrack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," in Proc. 2024 Int. Conf. on Advances in Computing, Communication, and Control (ICAC3),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2024, pp. 1–6.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[14]	K. Haritha, N. S. Geethika, K.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Venkateswarlu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R. H. Kumar, and Y. Ramakrishna, "Enhancing Public Safety with AI &amp; ML-Based CCTV Surveillance," 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Journal for Modern Trends in Science and Technology (IJMTST)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11, no. 3, pp. 322–331, Apr. 2025,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10.5281/zenodo.15171437.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7325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242BE-14B1-8D6B-DA63-914313D6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10F58-1111-461E-972D-1551DF432F58}" type="datetime3">
              <a:rPr lang="en-US" smtClean="0"/>
              <a:t>19 May 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91664-E955-C4ED-B719-B450AEC3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Computer Science and Engineering (Data Science)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FF563-540E-C4DF-D54C-A19744872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5CA214-1598-4DF8-B239-883D333C4B96}" type="slidenum">
              <a:rPr lang="en-IN" smtClean="0"/>
              <a:t>12</a:t>
            </a:fld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D4E634-BC0C-77C7-F8BF-13DDE992F0E1}"/>
              </a:ext>
            </a:extLst>
          </p:cNvPr>
          <p:cNvSpPr txBox="1"/>
          <p:nvPr/>
        </p:nvSpPr>
        <p:spPr>
          <a:xfrm>
            <a:off x="1347019" y="530942"/>
            <a:ext cx="10087897" cy="5868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[15]	B.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Amirgaliyev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M.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Mussabek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T.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Rakhimzhanova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A.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Zhumadillayeva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"A Review of Machine Learning and Deep Learning Methods for Person Detection, Tracking and Identification, and Face Recognition with Applications," 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25, no. 5, p. 1410, Feb. 2025,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10.3390/s25051410.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[16]	K. I.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Ratthi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B.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Yogameena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S. S.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Perumaal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"Human Height Estimation Using AI-Assisted Computer Vision for Intelligent Video Surveillance System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," Measurement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236, p. 115133, Jun. 2024,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10.1016/j.measurement.2024.115133.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[17]	K. Taha, P. D. Yoo, Y. Al-Hammadi, S.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Muhaidat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C. Y. Yeun, "Learning a Deep-Feature Clustering Model for Gait-Based Individual Identification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," Computers &amp; Security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136, p. 103559, Oct. 2023,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10.1016/j.cose.2023.103559.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[18]	H. L. Gururaj, B. C. Soundarya, S. Priya, J. Shreyas, and F. Flammini, "A Comprehensive Review of Face Recognition Techniques, Trends, and Challenges," </a:t>
            </a:r>
            <a:r>
              <a:rPr lang="en-IN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12, pp. 107903–107921, Aug. 2024,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10.1109/ACCESS.2024.3424933.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9957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B8612-11A2-E00A-0F52-F454B8D64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19 May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FEEA6D-576B-9C55-1907-9A28A4726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2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911584-2B17-1E40-4D1E-4B30C17708FD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FC56D6-0B55-D414-AD8F-8E188D556ABB}"/>
              </a:ext>
            </a:extLst>
          </p:cNvPr>
          <p:cNvSpPr txBox="1"/>
          <p:nvPr/>
        </p:nvSpPr>
        <p:spPr>
          <a:xfrm>
            <a:off x="563192" y="1311370"/>
            <a:ext cx="1057960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technology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 with drawbacks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721633-F5FB-8ACC-76F6-F7716DC0D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840810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574BE-F360-535F-923B-BE6184099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559F62-BA42-EEDD-E7A5-16952866B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19 May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ADBAC8-5400-77A5-280C-CEF164672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3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0EF58A-0D4E-23E5-371C-9DD26EDFAC00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90A460-E37E-17B4-DFA1-0C313B85D7DB}"/>
              </a:ext>
            </a:extLst>
          </p:cNvPr>
          <p:cNvSpPr txBox="1"/>
          <p:nvPr/>
        </p:nvSpPr>
        <p:spPr>
          <a:xfrm>
            <a:off x="563192" y="1311370"/>
            <a:ext cx="10579608" cy="7063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Detection Models using YOLO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quick and accurately identify people in video frames.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models are known for their speed and high detection accuracy, making them ideal for real-time surveillance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 Estimation using </a:t>
            </a:r>
            <a:r>
              <a:rPr lang="en-IN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endParaRPr lang="en-IN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for estimating human body poses by detecting key body joints.</a:t>
            </a: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Detects the pose estimation by measuring body proportions.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Tracking Algorithms like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DeepSORT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ByteTrack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consistent person identification across multiple video frames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tools ensures accurate attribute tracking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 using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TensorFlow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help in deep learning model training and inference</a:t>
            </a:r>
            <a:endParaRPr lang="en-US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61AC45-0E9A-53C7-CC97-2422519BC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3647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24BDE-9B06-B99A-6B12-F423B81A7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310D0C-98AE-585F-2B4E-DDA01CA6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19 May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F41BA-AA17-E396-DD60-B4413737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4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E1F236-99BA-DEA0-D5C7-1B0E90C6C9C1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technology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B09354-70B8-A305-779B-4CD02D6F5D56}"/>
              </a:ext>
            </a:extLst>
          </p:cNvPr>
          <p:cNvSpPr txBox="1"/>
          <p:nvPr/>
        </p:nvSpPr>
        <p:spPr>
          <a:xfrm>
            <a:off x="563192" y="1311370"/>
            <a:ext cx="1057960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and Frameworks using Python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for </a:t>
            </a:r>
            <a:r>
              <a:rPr lang="en-IN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scripting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program for attribution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powerful data manipulation and scientific computing with extensive library support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Video processing using OpenCV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ideo processing, including object detection, image segmentation, and video analysis.</a:t>
            </a:r>
            <a:endParaRPr lang="en-IN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Highly optimized for performance, supporting hardware acceleration and integration with deep learning frameworks.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4BD11-1DDF-D631-0E7E-FD69855A0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47202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7DBB9-E835-A1DD-F6DF-CEA21B96E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EB9A10-53E1-66EB-2603-6E5A55AC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19 May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087B0C-9E11-26DC-ED7D-F5F4982A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5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9D3EDCD-4F00-D718-97C7-A4FF8D9E1795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2CA1CA-AD1B-3BC5-EF45-2AE7B2801724}"/>
              </a:ext>
            </a:extLst>
          </p:cNvPr>
          <p:cNvSpPr txBox="1"/>
          <p:nvPr/>
        </p:nvSpPr>
        <p:spPr>
          <a:xfrm>
            <a:off x="563192" y="1311370"/>
            <a:ext cx="1057960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extraction of individual attributes (height, age, clothing) from CCTV footage is slow and error-prone.  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monitoring requires significant human resources, increasing operational costs.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systems fail to consistently track individuals across multiple cameras and viewpoints.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systems often overlook subtle behavioral cues, potentially missing early signs of suspicious activity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Human observers often make inconsistent attribute assessments, leading to errors in identification and tracking.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systems focus only on basic object detection, missing critical context like posture, behavior, and movement pattern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856FD-F1D0-3DF9-1B79-9CE8363AC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6575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3BFF1-E80C-B206-59D4-5A460AD92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A60A40-81BB-BD24-C560-5E9DE72A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19 May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02C85-94C0-EF0C-5BDA-6FEA5F642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6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01CD0E1-AAC9-F321-B483-73420FD89860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 with drawbacks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7247EF-7482-A9CA-190B-4A416AC4B619}"/>
              </a:ext>
            </a:extLst>
          </p:cNvPr>
          <p:cNvSpPr txBox="1"/>
          <p:nvPr/>
        </p:nvSpPr>
        <p:spPr>
          <a:xfrm>
            <a:off x="563192" y="1311370"/>
            <a:ext cx="105796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CCTV Monitoring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Time-consuming and error-prone human analysis.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Motion Detection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Triggers alerts but lacks attribute extraction.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Facial Recognition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Limited to face ID, requires high-resolution images.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Models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Focus on single attributes (e.g., age/clothing) without real-time integration.</a:t>
            </a:r>
          </a:p>
          <a:p>
            <a:pPr marL="342900" lvl="0" indent="-342900" algn="just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Commercial Tools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Costly, limited to basic analytics (e.g., color detection).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Object Detection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:Focuses on localization, not detailed attribute extraction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 Estimation Models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:Can be inaccurate with occlusions or poor camera angles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Gait Recognition Systems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heavily depends on the camera angle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B48B3-B80C-4ACE-CBB6-414652B98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044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BB9CC-D975-F8CF-C221-671BA3B0A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DA801-E32E-A9EB-DAC6-A2E47B21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19 May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D771E4-C46C-F3E8-E34A-87F4BE91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7</a:t>
            </a:fld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7F2B042-9CE9-7975-2D16-BD2E206EF077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analysis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67B78-4F64-6A46-F71D-12C7C4E64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417178-EA39-10F5-FC38-6725C4030A9E}"/>
              </a:ext>
            </a:extLst>
          </p:cNvPr>
          <p:cNvSpPr txBox="1"/>
          <p:nvPr/>
        </p:nvSpPr>
        <p:spPr>
          <a:xfrm>
            <a:off x="766916" y="1484671"/>
            <a:ext cx="10586884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Detection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 and track multiple individuals in real-time from CCTV video streams.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Extraction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Extract physical attributes like height, age, weight, gender, clothing color, and body shape.</a:t>
            </a:r>
          </a:p>
          <a:p>
            <a:pPr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Pose Estimation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Estimate body posture and skeletal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keypoints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calculate height and other body measurements.</a:t>
            </a:r>
          </a:p>
          <a:p>
            <a:pPr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and Scene Context Analysis: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Differentiate between humans and non-human objects</a:t>
            </a:r>
          </a:p>
          <a:p>
            <a:pPr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and Retrieval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 extracted attributes and metadata for future analysis and reporting.</a:t>
            </a:r>
          </a:p>
          <a:p>
            <a:pPr algn="just"/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Monitoring and Analytics: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Continuously monitor system performance and accuracy</a:t>
            </a:r>
          </a:p>
          <a:p>
            <a:pPr algn="just">
              <a:buNone/>
            </a:pPr>
            <a:r>
              <a:rPr lang="en-US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Privacy and Security: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encryption and secure storage to protect sensitive personal information.</a:t>
            </a:r>
          </a:p>
          <a:p>
            <a:pPr algn="just">
              <a:buNone/>
            </a:pP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133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A6F83-E689-8D41-B0CE-4FED8B2CF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9E4F00-C983-6353-153D-F7E968FB4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19 May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A4A1CD-3AC7-2DAF-BC5F-4F281BDF9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8</a:t>
            </a:fld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835B97-73D0-C122-4379-D4BF28D7620A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Litreature</a:t>
            </a:r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AE6AE-D680-500E-10F1-658AD4C66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2412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C8AFE-7251-1D05-639F-6222DCFCA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9EBF5-A206-287D-593D-A966508F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72ED5-1A6B-49B5-8196-77A29B1C99B4}" type="datetime3">
              <a:rPr lang="en-US" smtClean="0"/>
              <a:t>19 May 2025</a:t>
            </a:fld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7432AE-EC9A-78F8-FAB4-4D383061A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7EC1E-611C-4350-950F-C0450F6CB7A5}" type="slidenum">
              <a:rPr lang="en-IN" smtClean="0"/>
              <a:t>9</a:t>
            </a:fld>
            <a:endParaRPr lang="en-IN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DC57DB-FEBD-68E3-E788-EE1689EC8220}"/>
              </a:ext>
            </a:extLst>
          </p:cNvPr>
          <p:cNvSpPr txBox="1">
            <a:spLocks/>
          </p:cNvSpPr>
          <p:nvPr/>
        </p:nvSpPr>
        <p:spPr>
          <a:xfrm>
            <a:off x="563192" y="491273"/>
            <a:ext cx="10515600" cy="8200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8026F-6748-D151-AA3D-C51F75936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Dept of Computer Science and Engineering (Data Science)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78452E-D6B3-5E93-208E-456F7F932456}"/>
              </a:ext>
            </a:extLst>
          </p:cNvPr>
          <p:cNvSpPr txBox="1"/>
          <p:nvPr/>
        </p:nvSpPr>
        <p:spPr>
          <a:xfrm>
            <a:off x="838200" y="1445342"/>
            <a:ext cx="10685206" cy="545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[1]	R. K. Gupta, M. B. Shivaprasad and S. Srividhya, "Age &amp; Gender Detection using Convolutional Neural Network,"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International Journal of Engineering Research &amp; Technology (IJERT)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11, no. 6, pp. 441–443, Jun. 2022.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[2]	S.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Sivachandiran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K. J. Mohan, and G. M. Nazer, "Automated Deep Learning based Age and Gender Classification Model using Facial Features for Video Surveillance,"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Journal of Algebraic Statistics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13, no. 2, pp. 621–633, 2022.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[3]	S. Y.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Nikouei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Y. Chen, S. Song, R. Xu, B.-Y. Choi, and T. R. Faughnan, "Real-Time Human Detection as an Edge Service Enabled by a Lightweight CNN," </a:t>
            </a:r>
            <a:r>
              <a:rPr lang="en-US" sz="1800" i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preprint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arXiv:1805.00330, Apr. 2018.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lnSpc>
                <a:spcPct val="150000"/>
              </a:lnSpc>
              <a:spcAft>
                <a:spcPts val="1000"/>
              </a:spcAft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[4]	G. F.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Shidik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E.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Noersasongko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Nugraha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P. N. Andono, J.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Jumanto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and E. J. Kusuma, "A Systematic Review of Intelligence Video Surveillance: Trends, Techniques, Frameworks, and Datasets,"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IEEE Access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vol. 7, pp. 170457–170480, 2019,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doi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10.1109/ACCESS.2019.2955387.</a:t>
            </a:r>
            <a:endParaRPr lang="en-IN" sz="18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0381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764</TotalTime>
  <Words>1799</Words>
  <Application>Microsoft Office PowerPoint</Application>
  <PresentationFormat>Widescreen</PresentationFormat>
  <Paragraphs>142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Liberation Serif</vt:lpstr>
      <vt:lpstr>Times New Roman</vt:lpstr>
      <vt:lpstr>Office Theme</vt:lpstr>
      <vt:lpstr>CCTV footage person attribute extraction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CCTV footage person attribute extraction system</dc:title>
  <dc:creator>Jayaganesh Bhat</dc:creator>
  <cp:lastModifiedBy>Rahul Durgekar</cp:lastModifiedBy>
  <cp:revision>41</cp:revision>
  <dcterms:created xsi:type="dcterms:W3CDTF">2025-03-23T07:28:33Z</dcterms:created>
  <dcterms:modified xsi:type="dcterms:W3CDTF">2025-05-18T20:58:58Z</dcterms:modified>
</cp:coreProperties>
</file>