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97" r:id="rId6"/>
    <p:sldId id="275" r:id="rId7"/>
    <p:sldId id="293" r:id="rId8"/>
    <p:sldId id="276" r:id="rId9"/>
    <p:sldId id="301" r:id="rId10"/>
    <p:sldId id="299" r:id="rId11"/>
    <p:sldId id="294" r:id="rId12"/>
    <p:sldId id="296"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5BAFF-6F8E-2872-3927-304604663D06}" v="917" dt="2023-12-06T04:36:38.98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showGuides="1">
      <p:cViewPr>
        <p:scale>
          <a:sx n="100" d="100"/>
          <a:sy n="100" d="100"/>
        </p:scale>
        <p:origin x="-691" y="-533"/>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12/5/2023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12/5/2023</a:t>
            </a:fld>
            <a:endParaRPr lang="en-US"/>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654113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1102410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37746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404835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636813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358664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79019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dirty="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dirty="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dirty="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dirty="0"/>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Web Techs- </a:t>
            </a:r>
            <a:br>
              <a:rPr lang="en-US" altLang="zh-CN" dirty="0"/>
            </a:br>
            <a:r>
              <a:rPr lang="en-US" altLang="zh-CN" dirty="0"/>
              <a:t>Mobile Platforms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700912" cy="468188"/>
          </a:xfrm>
        </p:spPr>
        <p:txBody>
          <a:bodyPr vert="horz" lIns="91440" tIns="45720" rIns="91440" bIns="45720" rtlCol="0" anchor="t">
            <a:noAutofit/>
          </a:bodyPr>
          <a:lstStyle/>
          <a:p>
            <a:r>
              <a:rPr lang="en-US" dirty="0"/>
              <a:t>Prof, Rania </a:t>
            </a:r>
            <a:r>
              <a:rPr lang="en-US" dirty="0" err="1"/>
              <a:t>Arbash</a:t>
            </a:r>
          </a:p>
          <a:p>
            <a:endParaRPr lang="en-US" dirty="0"/>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96DAC541-7B7A-43D3-8B79-37D633B846F1}">
                <asvg:svgBlip xmlns:asvg="http://schemas.microsoft.com/office/drawing/2016/SVG/main" r:embed="rId4"/>
              </a:ext>
            </a:extLst>
          </a:blip>
          <a:srcRect l="235" r="235"/>
          <a:stretch/>
        </p:blipFill>
        <p:spPr>
          <a:xfrm>
            <a:off x="6282481" y="850591"/>
            <a:ext cx="4917227" cy="4940448"/>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Professor,</a:t>
            </a:r>
          </a:p>
          <a:p>
            <a:r>
              <a:rPr lang="en-US" dirty="0"/>
              <a:t>Rania </a:t>
            </a:r>
            <a:r>
              <a:rPr lang="en-US" dirty="0" err="1"/>
              <a:t>Arbash</a:t>
            </a:r>
          </a:p>
          <a:p>
            <a:pPr lvl="0"/>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Health Saviors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882012" cy="734888"/>
          </a:xfrm>
        </p:spPr>
        <p:txBody>
          <a:bodyPr vert="horz" lIns="91440" tIns="45720" rIns="91440" bIns="45720" rtlCol="0" anchor="t">
            <a:noAutofit/>
          </a:bodyPr>
          <a:lstStyle/>
          <a:p>
            <a:r>
              <a:rPr lang="en-US" dirty="0"/>
              <a:t>Rahul Edirisinghe ( 301369991 )</a:t>
            </a:r>
          </a:p>
          <a:p>
            <a:r>
              <a:rPr lang="en-US" dirty="0"/>
              <a:t>Kajal Patel (  301399333 )</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96DAC541-7B7A-43D3-8B79-37D633B846F1}">
                <asvg:svgBlip xmlns:asvg="http://schemas.microsoft.com/office/drawing/2016/SVG/main" r:embed="rId4"/>
              </a:ext>
            </a:extLst>
          </a:blip>
          <a:srcRect l="235" r="235"/>
          <a:stretch/>
        </p:blipFill>
        <p:spPr>
          <a:xfrm>
            <a:off x="6282481" y="850591"/>
            <a:ext cx="4917227" cy="4940448"/>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159994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pPr>
              <a:lnSpc>
                <a:spcPct val="112999"/>
              </a:lnSpc>
            </a:pPr>
            <a:r>
              <a:rPr lang="en-US" dirty="0">
                <a:latin typeface="Abadi"/>
                <a:cs typeface="Segoe UI"/>
              </a:rPr>
              <a:t>Colors </a:t>
            </a:r>
          </a:p>
          <a:p>
            <a:pPr>
              <a:lnSpc>
                <a:spcPct val="112999"/>
              </a:lnSpc>
            </a:pPr>
            <a:r>
              <a:rPr lang="en-US" dirty="0">
                <a:latin typeface="Abadi"/>
                <a:cs typeface="Segoe UI"/>
              </a:rPr>
              <a:t>Technology</a:t>
            </a:r>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latin typeface="Abadi"/>
              </a:rPr>
              <a:t>Introduction</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pPr>
              <a:lnSpc>
                <a:spcPct val="112999"/>
              </a:lnSpc>
            </a:pPr>
            <a:r>
              <a:rPr lang="en-US" dirty="0" err="1">
                <a:latin typeface="Abadi"/>
              </a:rPr>
              <a:t>Usecases</a:t>
            </a:r>
            <a:endParaRPr lang="en-US" dirty="0" err="1"/>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latin typeface="Abadi"/>
              </a:rPr>
              <a:t>Primary Goals</a:t>
            </a:r>
          </a:p>
          <a:p>
            <a:pPr>
              <a:lnSpc>
                <a:spcPct val="112999"/>
              </a:lnSpc>
            </a:pPr>
            <a:r>
              <a:rPr lang="en-US" dirty="0">
                <a:latin typeface="Abadi"/>
              </a:rPr>
              <a:t>&amp; Demo</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pPr>
              <a:lnSpc>
                <a:spcPct val="112999"/>
              </a:lnSpc>
            </a:pPr>
            <a:r>
              <a:rPr lang="en-US" dirty="0">
                <a:latin typeface="Abadi"/>
              </a:rPr>
              <a:t>Thank you</a:t>
            </a:r>
            <a:endParaRPr lang="en-US" dirty="0"/>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Colors &amp; Technology</a:t>
            </a:r>
          </a:p>
        </p:txBody>
      </p:sp>
      <p:pic>
        <p:nvPicPr>
          <p:cNvPr id="26" name="Picture Placeholder 25" descr="A blue square with white lines&#10;&#10;Description automatically generated">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a:srcRect/>
          <a:stretch>
            <a:fillRect/>
          </a:stretch>
        </p:blipFill>
        <p:spPr>
          <a:xfrm>
            <a:off x="1927100" y="2296125"/>
            <a:ext cx="1801843" cy="2144668"/>
          </a:xfrm>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Colors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vert="horz" lIns="91440" tIns="45720" rIns="91440" bIns="45720" rtlCol="0" anchor="t">
            <a:noAutofit/>
          </a:bodyPr>
          <a:lstStyle/>
          <a:p>
            <a:r>
              <a:rPr lang="en-US" dirty="0"/>
              <a:t>Primary color : #6B81DC</a:t>
            </a:r>
            <a:endParaRPr lang="en-US" sz="1100" dirty="0">
              <a:solidFill>
                <a:srgbClr val="CE9178"/>
              </a:solidFill>
              <a:latin typeface="Consolas"/>
            </a:endParaRPr>
          </a:p>
          <a:p>
            <a:endParaRPr lang="en-US" dirty="0"/>
          </a:p>
          <a:p>
            <a:r>
              <a:rPr lang="en-US" dirty="0"/>
              <a:t>Secondary Color : #FFFFFF</a:t>
            </a:r>
          </a:p>
          <a:p>
            <a:endParaRPr lang="en-US" dirty="0"/>
          </a:p>
          <a:p>
            <a:r>
              <a:rPr lang="en-US" dirty="0"/>
              <a:t>Other : Red, #000000</a:t>
            </a:r>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625598"/>
            <a:ext cx="3054968" cy="587964"/>
          </a:xfrm>
        </p:spPr>
        <p:txBody>
          <a:bodyPr/>
          <a:lstStyle/>
          <a:p>
            <a:r>
              <a:rPr lang="en-US" dirty="0"/>
              <a:t>Technology</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p:txBody>
          <a:bodyPr vert="horz" lIns="91440" tIns="45720" rIns="91440" bIns="45720" rtlCol="0" anchor="t">
            <a:noAutofit/>
          </a:bodyPr>
          <a:lstStyle/>
          <a:p>
            <a:r>
              <a:rPr lang="en-US" dirty="0">
                <a:ea typeface="+mn-lt"/>
                <a:cs typeface="+mn-lt"/>
              </a:rPr>
              <a:t>Health Savior App leverages React Native, a versatile cross-platform framework, ensuring seamless performance on both iOS and Android.</a:t>
            </a:r>
          </a:p>
          <a:p>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pic>
        <p:nvPicPr>
          <p:cNvPr id="5" name="Picture Placeholder 25" descr="A red square with a white border&#10;&#10;Description automatically generated">
            <a:extLst>
              <a:ext uri="{FF2B5EF4-FFF2-40B4-BE49-F238E27FC236}">
                <a16:creationId xmlns:a16="http://schemas.microsoft.com/office/drawing/2014/main" id="{4ABDF89F-3BAA-F359-49FF-8A7F113F089B}"/>
              </a:ext>
            </a:extLst>
          </p:cNvPr>
          <p:cNvPicPr>
            <a:picLocks noChangeAspect="1"/>
          </p:cNvPicPr>
          <p:nvPr/>
        </p:nvPicPr>
        <p:blipFill>
          <a:blip r:embed="rId4"/>
          <a:srcRect/>
          <a:stretch>
            <a:fillRect/>
          </a:stretch>
        </p:blipFill>
        <p:spPr>
          <a:xfrm>
            <a:off x="743156" y="4052137"/>
            <a:ext cx="1961067" cy="2235653"/>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pic>
      <p:pic>
        <p:nvPicPr>
          <p:cNvPr id="6" name="Picture Placeholder 25" descr="A white background with black dots&#10;&#10;Description automatically generated">
            <a:extLst>
              <a:ext uri="{FF2B5EF4-FFF2-40B4-BE49-F238E27FC236}">
                <a16:creationId xmlns:a16="http://schemas.microsoft.com/office/drawing/2014/main" id="{90974D00-7373-868C-FC52-E165B33C494E}"/>
              </a:ext>
            </a:extLst>
          </p:cNvPr>
          <p:cNvPicPr>
            <a:picLocks noChangeAspect="1"/>
          </p:cNvPicPr>
          <p:nvPr/>
        </p:nvPicPr>
        <p:blipFill>
          <a:blip r:embed="rId5"/>
          <a:srcRect/>
          <a:stretch>
            <a:fillRect/>
          </a:stretch>
        </p:blipFill>
        <p:spPr>
          <a:xfrm>
            <a:off x="748842" y="480973"/>
            <a:ext cx="1972439" cy="2235653"/>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pic>
    </p:spTree>
    <p:extLst>
      <p:ext uri="{BB962C8B-B14F-4D97-AF65-F5344CB8AC3E}">
        <p14:creationId xmlns:p14="http://schemas.microsoft.com/office/powerpoint/2010/main" val="418214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822513"/>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10421" y="2148029"/>
            <a:ext cx="6201203" cy="3527978"/>
          </a:xfrm>
        </p:spPr>
        <p:txBody>
          <a:bodyPr vert="horz" lIns="91440" tIns="45720" rIns="91440" bIns="45720" rtlCol="0" anchor="t">
            <a:noAutofit/>
          </a:bodyPr>
          <a:lstStyle/>
          <a:p>
            <a:r>
              <a:rPr lang="en-US" dirty="0">
                <a:ea typeface="+mn-lt"/>
                <a:cs typeface="+mn-lt"/>
              </a:rPr>
              <a:t>Welcome to the Health Savior App, a revolutionary solution in healthcare management built on the powerful React Native technology. This mobile application is designed to streamline and enhance the patient care experience, offering a range of features aimed at simplifying healthcare administration and data management.</a:t>
            </a:r>
          </a:p>
          <a:p>
            <a:r>
              <a:rPr lang="en-US" dirty="0">
                <a:ea typeface="+mn-lt"/>
                <a:cs typeface="+mn-lt"/>
              </a:rPr>
              <a:t>In today's live demo, we will explore the key functionalities that make Health Savior an indispensable tool for healthcare professionals and administrators. From patient management to clinical data analysis, our app is crafted to ensure efficiency, clarity, and ease of use.</a:t>
            </a:r>
          </a:p>
          <a:p>
            <a:r>
              <a:rPr lang="en-US" dirty="0">
                <a:ea typeface="+mn-lt"/>
                <a:cs typeface="+mn-lt"/>
              </a:rPr>
              <a:t>As we delve into the live demonstration, pay close attention to the seamless navigation, intuitive user interface, and the distinct color palette comprising purple, white, and red, ensuring a visually appealing and user-friendly experience.</a:t>
            </a:r>
          </a:p>
          <a:p>
            <a:endParaRPr lang="en-US" dirty="0"/>
          </a:p>
          <a:p>
            <a:endParaRPr lang="en-US" dirty="0"/>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a:srcRect l="-20749" t="-26990" r="-13125" b="-11765"/>
          <a:stretch/>
        </p:blipFill>
        <p:spPr>
          <a:xfrm>
            <a:off x="8095421" y="2966967"/>
            <a:ext cx="4095123" cy="3892741"/>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7807004" y="171352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
        <p:nvSpPr>
          <p:cNvPr id="2" name="Freeform: Shape 1">
            <a:extLst>
              <a:ext uri="{FF2B5EF4-FFF2-40B4-BE49-F238E27FC236}">
                <a16:creationId xmlns:a16="http://schemas.microsoft.com/office/drawing/2014/main" id="{2ECE8E4E-7A3A-B9EC-0849-BC65A2F8023F}"/>
              </a:ext>
              <a:ext uri="{C183D7F6-B498-43B3-948B-1728B52AA6E4}">
                <adec:decorative xmlns:adec="http://schemas.microsoft.com/office/drawing/2017/decorative" val="1"/>
              </a:ext>
            </a:extLst>
          </p:cNvPr>
          <p:cNvSpPr/>
          <p:nvPr/>
        </p:nvSpPr>
        <p:spPr>
          <a:xfrm>
            <a:off x="9514935" y="820145"/>
            <a:ext cx="1358286" cy="148843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7755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a:xfrm>
            <a:off x="207649" y="383218"/>
            <a:ext cx="3507427" cy="624841"/>
          </a:xfrm>
        </p:spPr>
        <p:txBody>
          <a:bodyPr/>
          <a:lstStyle/>
          <a:p>
            <a:r>
              <a:rPr lang="en-US" dirty="0"/>
              <a:t>Use cases</a:t>
            </a:r>
            <a:br>
              <a:rPr lang="en-US" dirty="0"/>
            </a:br>
            <a:endParaRPr lang="en-US"/>
          </a:p>
        </p:txBody>
      </p:sp>
      <p:pic>
        <p:nvPicPr>
          <p:cNvPr id="111" name="Picture Placeholder 110">
            <a:extLst>
              <a:ext uri="{FF2B5EF4-FFF2-40B4-BE49-F238E27FC236}">
                <a16:creationId xmlns:a16="http://schemas.microsoft.com/office/drawing/2014/main" id="{04625439-B7AD-2BC9-2A2B-DADABE1A1397}"/>
              </a:ext>
            </a:extLst>
          </p:cNvPr>
          <p:cNvPicPr>
            <a:picLocks noGrp="1" noChangeAspect="1"/>
          </p:cNvPicPr>
          <p:nvPr>
            <p:ph type="pic" sz="quarter" idx="48"/>
          </p:nvPr>
        </p:nvPicPr>
        <p:blipFill>
          <a:blip r:embed="rId3"/>
          <a:srcRect t="6900" b="6900"/>
          <a:stretch>
            <a:fillRect/>
          </a:stretch>
        </p:blipFill>
        <p:spPr>
          <a:xfrm>
            <a:off x="4235072" y="407701"/>
            <a:ext cx="532729" cy="612281"/>
          </a:xfrm>
        </p:spPr>
      </p:pic>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a:xfrm>
            <a:off x="4883392" y="528215"/>
            <a:ext cx="2289842" cy="390069"/>
          </a:xfrm>
        </p:spPr>
        <p:txBody>
          <a:bodyPr/>
          <a:lstStyle/>
          <a:p>
            <a:r>
              <a:rPr lang="en-US" altLang="zh-CN" dirty="0">
                <a:cs typeface="Posterama"/>
              </a:rPr>
              <a:t>View All Patients</a:t>
            </a:r>
            <a:endParaRPr lang="en-US" altLang="zh-CN" dirty="0"/>
          </a:p>
        </p:txBody>
      </p:sp>
      <p:sp>
        <p:nvSpPr>
          <p:cNvPr id="42" name="Slide Number Placeholder 13">
            <a:extLst>
              <a:ext uri="{FF2B5EF4-FFF2-40B4-BE49-F238E27FC236}">
                <a16:creationId xmlns:a16="http://schemas.microsoft.com/office/drawing/2014/main" id="{F8EEF7F7-F511-EC83-1C7D-AE1F07EB455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pic>
        <p:nvPicPr>
          <p:cNvPr id="3" name="Picture Placeholder 110">
            <a:extLst>
              <a:ext uri="{FF2B5EF4-FFF2-40B4-BE49-F238E27FC236}">
                <a16:creationId xmlns:a16="http://schemas.microsoft.com/office/drawing/2014/main" id="{DFE33A39-CF9C-5C4A-E0C3-0F028F6F846F}"/>
              </a:ext>
            </a:extLst>
          </p:cNvPr>
          <p:cNvPicPr>
            <a:picLocks noChangeAspect="1"/>
          </p:cNvPicPr>
          <p:nvPr/>
        </p:nvPicPr>
        <p:blipFill>
          <a:blip r:embed="rId3"/>
          <a:srcRect t="6900" b="6900"/>
          <a:stretch>
            <a:fillRect/>
          </a:stretch>
        </p:blipFill>
        <p:spPr>
          <a:xfrm>
            <a:off x="4232489" y="1205864"/>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5" name="Picture Placeholder 110">
            <a:extLst>
              <a:ext uri="{FF2B5EF4-FFF2-40B4-BE49-F238E27FC236}">
                <a16:creationId xmlns:a16="http://schemas.microsoft.com/office/drawing/2014/main" id="{7ADBBEBC-9A87-17FC-C6F2-511FAA538E7D}"/>
              </a:ext>
            </a:extLst>
          </p:cNvPr>
          <p:cNvPicPr>
            <a:picLocks noChangeAspect="1"/>
          </p:cNvPicPr>
          <p:nvPr/>
        </p:nvPicPr>
        <p:blipFill>
          <a:blip r:embed="rId3"/>
          <a:srcRect t="6900" b="6900"/>
          <a:stretch>
            <a:fillRect/>
          </a:stretch>
        </p:blipFill>
        <p:spPr>
          <a:xfrm>
            <a:off x="4232489" y="2019525"/>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6" name="Picture Placeholder 110">
            <a:extLst>
              <a:ext uri="{FF2B5EF4-FFF2-40B4-BE49-F238E27FC236}">
                <a16:creationId xmlns:a16="http://schemas.microsoft.com/office/drawing/2014/main" id="{EAD89340-B0CE-33DA-1837-B92C89E62C42}"/>
              </a:ext>
            </a:extLst>
          </p:cNvPr>
          <p:cNvPicPr>
            <a:picLocks noChangeAspect="1"/>
          </p:cNvPicPr>
          <p:nvPr/>
        </p:nvPicPr>
        <p:blipFill>
          <a:blip r:embed="rId3"/>
          <a:srcRect t="6900" b="6900"/>
          <a:stretch>
            <a:fillRect/>
          </a:stretch>
        </p:blipFill>
        <p:spPr>
          <a:xfrm>
            <a:off x="4232488" y="2807354"/>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7" name="Picture Placeholder 110">
            <a:extLst>
              <a:ext uri="{FF2B5EF4-FFF2-40B4-BE49-F238E27FC236}">
                <a16:creationId xmlns:a16="http://schemas.microsoft.com/office/drawing/2014/main" id="{6EC18428-FCA1-AE2C-1622-32CACD5746F8}"/>
              </a:ext>
            </a:extLst>
          </p:cNvPr>
          <p:cNvPicPr>
            <a:picLocks noChangeAspect="1"/>
          </p:cNvPicPr>
          <p:nvPr/>
        </p:nvPicPr>
        <p:blipFill>
          <a:blip r:embed="rId3"/>
          <a:srcRect t="6900" b="6900"/>
          <a:stretch>
            <a:fillRect/>
          </a:stretch>
        </p:blipFill>
        <p:spPr>
          <a:xfrm>
            <a:off x="4232488" y="3556440"/>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8" name="Picture Placeholder 110">
            <a:extLst>
              <a:ext uri="{FF2B5EF4-FFF2-40B4-BE49-F238E27FC236}">
                <a16:creationId xmlns:a16="http://schemas.microsoft.com/office/drawing/2014/main" id="{79E174A7-4502-17D4-2576-805C13BB829D}"/>
              </a:ext>
            </a:extLst>
          </p:cNvPr>
          <p:cNvPicPr>
            <a:picLocks noChangeAspect="1"/>
          </p:cNvPicPr>
          <p:nvPr/>
        </p:nvPicPr>
        <p:blipFill>
          <a:blip r:embed="rId3"/>
          <a:srcRect t="6900" b="6900"/>
          <a:stretch>
            <a:fillRect/>
          </a:stretch>
        </p:blipFill>
        <p:spPr>
          <a:xfrm>
            <a:off x="4232489" y="4395932"/>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9" name="Picture Placeholder 110">
            <a:extLst>
              <a:ext uri="{FF2B5EF4-FFF2-40B4-BE49-F238E27FC236}">
                <a16:creationId xmlns:a16="http://schemas.microsoft.com/office/drawing/2014/main" id="{FC5591DB-3FF5-2442-3CD3-43A75209F55B}"/>
              </a:ext>
            </a:extLst>
          </p:cNvPr>
          <p:cNvPicPr>
            <a:picLocks noChangeAspect="1"/>
          </p:cNvPicPr>
          <p:nvPr/>
        </p:nvPicPr>
        <p:blipFill>
          <a:blip r:embed="rId3"/>
          <a:srcRect t="6900" b="6900"/>
          <a:stretch>
            <a:fillRect/>
          </a:stretch>
        </p:blipFill>
        <p:spPr>
          <a:xfrm>
            <a:off x="4232488" y="5338744"/>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1" name="Picture Placeholder 110">
            <a:extLst>
              <a:ext uri="{FF2B5EF4-FFF2-40B4-BE49-F238E27FC236}">
                <a16:creationId xmlns:a16="http://schemas.microsoft.com/office/drawing/2014/main" id="{76BC3AAD-F28E-A428-3EF8-D216FDDEA39B}"/>
              </a:ext>
            </a:extLst>
          </p:cNvPr>
          <p:cNvPicPr>
            <a:picLocks noChangeAspect="1"/>
          </p:cNvPicPr>
          <p:nvPr/>
        </p:nvPicPr>
        <p:blipFill>
          <a:blip r:embed="rId3"/>
          <a:srcRect t="6900" b="6900"/>
          <a:stretch>
            <a:fillRect/>
          </a:stretch>
        </p:blipFill>
        <p:spPr>
          <a:xfrm>
            <a:off x="8455775" y="379286"/>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Picture Placeholder 110">
            <a:extLst>
              <a:ext uri="{FF2B5EF4-FFF2-40B4-BE49-F238E27FC236}">
                <a16:creationId xmlns:a16="http://schemas.microsoft.com/office/drawing/2014/main" id="{538B4584-288B-D44A-3526-7E10AA0C0E3C}"/>
              </a:ext>
            </a:extLst>
          </p:cNvPr>
          <p:cNvPicPr>
            <a:picLocks noChangeAspect="1"/>
          </p:cNvPicPr>
          <p:nvPr/>
        </p:nvPicPr>
        <p:blipFill>
          <a:blip r:embed="rId3"/>
          <a:srcRect t="6900" b="6900"/>
          <a:stretch>
            <a:fillRect/>
          </a:stretch>
        </p:blipFill>
        <p:spPr>
          <a:xfrm>
            <a:off x="8455774" y="1967862"/>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Picture Placeholder 110">
            <a:extLst>
              <a:ext uri="{FF2B5EF4-FFF2-40B4-BE49-F238E27FC236}">
                <a16:creationId xmlns:a16="http://schemas.microsoft.com/office/drawing/2014/main" id="{5ADAE59C-CF40-14EC-33B1-F5DCF0B9E67D}"/>
              </a:ext>
            </a:extLst>
          </p:cNvPr>
          <p:cNvPicPr>
            <a:picLocks noChangeAspect="1"/>
          </p:cNvPicPr>
          <p:nvPr/>
        </p:nvPicPr>
        <p:blipFill>
          <a:blip r:embed="rId3"/>
          <a:srcRect t="6900" b="6900"/>
          <a:stretch>
            <a:fillRect/>
          </a:stretch>
        </p:blipFill>
        <p:spPr>
          <a:xfrm>
            <a:off x="8455775" y="1205862"/>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7" name="Picture Placeholder 110">
            <a:extLst>
              <a:ext uri="{FF2B5EF4-FFF2-40B4-BE49-F238E27FC236}">
                <a16:creationId xmlns:a16="http://schemas.microsoft.com/office/drawing/2014/main" id="{6BC4F51D-7399-6736-4A33-BF646E50C0D8}"/>
              </a:ext>
            </a:extLst>
          </p:cNvPr>
          <p:cNvPicPr>
            <a:picLocks noChangeAspect="1"/>
          </p:cNvPicPr>
          <p:nvPr/>
        </p:nvPicPr>
        <p:blipFill>
          <a:blip r:embed="rId3"/>
          <a:srcRect t="6900" b="6900"/>
          <a:stretch>
            <a:fillRect/>
          </a:stretch>
        </p:blipFill>
        <p:spPr>
          <a:xfrm>
            <a:off x="8455775" y="2807353"/>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20" name="Text Placeholder 133">
            <a:extLst>
              <a:ext uri="{FF2B5EF4-FFF2-40B4-BE49-F238E27FC236}">
                <a16:creationId xmlns:a16="http://schemas.microsoft.com/office/drawing/2014/main" id="{D91D7BB4-08DD-7EEE-9870-0B02E2263BB0}"/>
              </a:ext>
            </a:extLst>
          </p:cNvPr>
          <p:cNvSpPr txBox="1">
            <a:spLocks/>
          </p:cNvSpPr>
          <p:nvPr/>
        </p:nvSpPr>
        <p:spPr>
          <a:xfrm>
            <a:off x="4880809" y="1326378"/>
            <a:ext cx="2289842"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Edit Patient</a:t>
            </a:r>
            <a:endParaRPr lang="en-US" dirty="0"/>
          </a:p>
        </p:txBody>
      </p:sp>
      <p:sp>
        <p:nvSpPr>
          <p:cNvPr id="22" name="Text Placeholder 133">
            <a:extLst>
              <a:ext uri="{FF2B5EF4-FFF2-40B4-BE49-F238E27FC236}">
                <a16:creationId xmlns:a16="http://schemas.microsoft.com/office/drawing/2014/main" id="{3234AD9B-EA27-338C-CB02-B504E8DCB45B}"/>
              </a:ext>
            </a:extLst>
          </p:cNvPr>
          <p:cNvSpPr txBox="1">
            <a:spLocks/>
          </p:cNvSpPr>
          <p:nvPr/>
        </p:nvSpPr>
        <p:spPr>
          <a:xfrm>
            <a:off x="4880809" y="2140039"/>
            <a:ext cx="2289842"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Add Patient</a:t>
            </a:r>
            <a:endParaRPr lang="en-US" dirty="0"/>
          </a:p>
        </p:txBody>
      </p:sp>
      <p:sp>
        <p:nvSpPr>
          <p:cNvPr id="24" name="Text Placeholder 133">
            <a:extLst>
              <a:ext uri="{FF2B5EF4-FFF2-40B4-BE49-F238E27FC236}">
                <a16:creationId xmlns:a16="http://schemas.microsoft.com/office/drawing/2014/main" id="{7D968C3B-C349-6534-AF7A-42AEEE91A476}"/>
              </a:ext>
            </a:extLst>
          </p:cNvPr>
          <p:cNvSpPr txBox="1">
            <a:spLocks/>
          </p:cNvSpPr>
          <p:nvPr/>
        </p:nvSpPr>
        <p:spPr>
          <a:xfrm>
            <a:off x="4880809" y="2927869"/>
            <a:ext cx="2289842"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Delete Patient</a:t>
            </a:r>
            <a:endParaRPr lang="en-US" altLang="zh-CN" dirty="0"/>
          </a:p>
        </p:txBody>
      </p:sp>
      <p:sp>
        <p:nvSpPr>
          <p:cNvPr id="25" name="Text Placeholder 133">
            <a:extLst>
              <a:ext uri="{FF2B5EF4-FFF2-40B4-BE49-F238E27FC236}">
                <a16:creationId xmlns:a16="http://schemas.microsoft.com/office/drawing/2014/main" id="{293E6E2D-8BE9-51B4-3178-2F94B45268C3}"/>
              </a:ext>
            </a:extLst>
          </p:cNvPr>
          <p:cNvSpPr txBox="1">
            <a:spLocks/>
          </p:cNvSpPr>
          <p:nvPr/>
        </p:nvSpPr>
        <p:spPr>
          <a:xfrm>
            <a:off x="4880808" y="4400207"/>
            <a:ext cx="2289842" cy="842103"/>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Find Patient By id </a:t>
            </a:r>
            <a:endParaRPr lang="en-US" dirty="0"/>
          </a:p>
          <a:p>
            <a:r>
              <a:rPr lang="en-US" altLang="zh-CN" dirty="0">
                <a:cs typeface="Posterama"/>
              </a:rPr>
              <a:t>( View One Patient )</a:t>
            </a:r>
            <a:endParaRPr lang="en-US" dirty="0"/>
          </a:p>
        </p:txBody>
      </p:sp>
      <p:sp>
        <p:nvSpPr>
          <p:cNvPr id="26" name="Text Placeholder 133">
            <a:extLst>
              <a:ext uri="{FF2B5EF4-FFF2-40B4-BE49-F238E27FC236}">
                <a16:creationId xmlns:a16="http://schemas.microsoft.com/office/drawing/2014/main" id="{6DB0B7BA-D473-DB43-1361-64016A950BF4}"/>
              </a:ext>
            </a:extLst>
          </p:cNvPr>
          <p:cNvSpPr txBox="1">
            <a:spLocks/>
          </p:cNvSpPr>
          <p:nvPr/>
        </p:nvSpPr>
        <p:spPr>
          <a:xfrm>
            <a:off x="4880809" y="6143767"/>
            <a:ext cx="2793536"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Filter Patient By Condition</a:t>
            </a:r>
            <a:endParaRPr lang="en-US" altLang="zh-CN" dirty="0"/>
          </a:p>
        </p:txBody>
      </p:sp>
      <p:sp>
        <p:nvSpPr>
          <p:cNvPr id="28" name="Text Placeholder 133">
            <a:extLst>
              <a:ext uri="{FF2B5EF4-FFF2-40B4-BE49-F238E27FC236}">
                <a16:creationId xmlns:a16="http://schemas.microsoft.com/office/drawing/2014/main" id="{B9ED2C68-1784-21DD-DA74-E15807111066}"/>
              </a:ext>
            </a:extLst>
          </p:cNvPr>
          <p:cNvSpPr txBox="1">
            <a:spLocks/>
          </p:cNvSpPr>
          <p:nvPr/>
        </p:nvSpPr>
        <p:spPr>
          <a:xfrm>
            <a:off x="4880809" y="3676954"/>
            <a:ext cx="2289842"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Delete All Patients</a:t>
            </a:r>
            <a:endParaRPr lang="en-US" dirty="0"/>
          </a:p>
        </p:txBody>
      </p:sp>
      <p:sp>
        <p:nvSpPr>
          <p:cNvPr id="29" name="Text Placeholder 133">
            <a:extLst>
              <a:ext uri="{FF2B5EF4-FFF2-40B4-BE49-F238E27FC236}">
                <a16:creationId xmlns:a16="http://schemas.microsoft.com/office/drawing/2014/main" id="{38FF0542-5A14-016C-3815-155C6565857B}"/>
              </a:ext>
            </a:extLst>
          </p:cNvPr>
          <p:cNvSpPr txBox="1">
            <a:spLocks/>
          </p:cNvSpPr>
          <p:nvPr/>
        </p:nvSpPr>
        <p:spPr>
          <a:xfrm>
            <a:off x="9129927" y="512716"/>
            <a:ext cx="2289842"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Add Clinical Test</a:t>
            </a:r>
            <a:endParaRPr lang="en-US" altLang="zh-CN" dirty="0"/>
          </a:p>
        </p:txBody>
      </p:sp>
      <p:sp>
        <p:nvSpPr>
          <p:cNvPr id="30" name="Text Placeholder 133">
            <a:extLst>
              <a:ext uri="{FF2B5EF4-FFF2-40B4-BE49-F238E27FC236}">
                <a16:creationId xmlns:a16="http://schemas.microsoft.com/office/drawing/2014/main" id="{66F6AC14-A999-BCBB-C5DF-30C7F8D8F3E8}"/>
              </a:ext>
            </a:extLst>
          </p:cNvPr>
          <p:cNvSpPr txBox="1">
            <a:spLocks/>
          </p:cNvSpPr>
          <p:nvPr/>
        </p:nvSpPr>
        <p:spPr>
          <a:xfrm>
            <a:off x="9129927" y="2927869"/>
            <a:ext cx="2289842"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View All Tests</a:t>
            </a:r>
            <a:endParaRPr lang="en-US" altLang="zh-CN" dirty="0"/>
          </a:p>
        </p:txBody>
      </p:sp>
      <p:sp>
        <p:nvSpPr>
          <p:cNvPr id="31" name="Text Placeholder 133">
            <a:extLst>
              <a:ext uri="{FF2B5EF4-FFF2-40B4-BE49-F238E27FC236}">
                <a16:creationId xmlns:a16="http://schemas.microsoft.com/office/drawing/2014/main" id="{BCA6C4F2-510A-CAE1-3291-A1CD29797F5E}"/>
              </a:ext>
            </a:extLst>
          </p:cNvPr>
          <p:cNvSpPr txBox="1">
            <a:spLocks/>
          </p:cNvSpPr>
          <p:nvPr/>
        </p:nvSpPr>
        <p:spPr>
          <a:xfrm>
            <a:off x="9129927" y="2191698"/>
            <a:ext cx="2703130" cy="273832"/>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Remove All Clinical Test</a:t>
            </a:r>
          </a:p>
        </p:txBody>
      </p:sp>
      <p:sp>
        <p:nvSpPr>
          <p:cNvPr id="32" name="Text Placeholder 133">
            <a:extLst>
              <a:ext uri="{FF2B5EF4-FFF2-40B4-BE49-F238E27FC236}">
                <a16:creationId xmlns:a16="http://schemas.microsoft.com/office/drawing/2014/main" id="{E9A405F1-3E1A-A6F0-959A-A1AE8F97B80A}"/>
              </a:ext>
            </a:extLst>
          </p:cNvPr>
          <p:cNvSpPr txBox="1">
            <a:spLocks/>
          </p:cNvSpPr>
          <p:nvPr/>
        </p:nvSpPr>
        <p:spPr>
          <a:xfrm>
            <a:off x="9129926" y="1326376"/>
            <a:ext cx="2289842"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Remove Clinical Test</a:t>
            </a:r>
            <a:endParaRPr lang="en-US" altLang="zh-CN" dirty="0"/>
          </a:p>
        </p:txBody>
      </p:sp>
      <p:pic>
        <p:nvPicPr>
          <p:cNvPr id="37" name="Picture Placeholder 110">
            <a:extLst>
              <a:ext uri="{FF2B5EF4-FFF2-40B4-BE49-F238E27FC236}">
                <a16:creationId xmlns:a16="http://schemas.microsoft.com/office/drawing/2014/main" id="{7818A13C-8856-69AD-6199-70B91AFFEE57}"/>
              </a:ext>
            </a:extLst>
          </p:cNvPr>
          <p:cNvPicPr>
            <a:picLocks noChangeAspect="1"/>
          </p:cNvPicPr>
          <p:nvPr/>
        </p:nvPicPr>
        <p:blipFill>
          <a:blip r:embed="rId3"/>
          <a:srcRect t="6900" b="6900"/>
          <a:stretch>
            <a:fillRect/>
          </a:stretch>
        </p:blipFill>
        <p:spPr>
          <a:xfrm>
            <a:off x="4232487" y="6087828"/>
            <a:ext cx="532729" cy="61228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9" name="Text Placeholder 133">
            <a:extLst>
              <a:ext uri="{FF2B5EF4-FFF2-40B4-BE49-F238E27FC236}">
                <a16:creationId xmlns:a16="http://schemas.microsoft.com/office/drawing/2014/main" id="{29BD9E8E-E4B1-9FAD-6D93-E903A0E9A8DF}"/>
              </a:ext>
            </a:extLst>
          </p:cNvPr>
          <p:cNvSpPr txBox="1">
            <a:spLocks/>
          </p:cNvSpPr>
          <p:nvPr/>
        </p:nvSpPr>
        <p:spPr>
          <a:xfrm>
            <a:off x="4880808" y="5459258"/>
            <a:ext cx="2793536" cy="39006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cs typeface="Posterama"/>
              </a:rPr>
              <a:t>Search By Patient name</a:t>
            </a:r>
            <a:endParaRPr lang="en-US" altLang="zh-CN" dirty="0"/>
          </a:p>
        </p:txBody>
      </p:sp>
    </p:spTree>
    <p:extLst>
      <p:ext uri="{BB962C8B-B14F-4D97-AF65-F5344CB8AC3E}">
        <p14:creationId xmlns:p14="http://schemas.microsoft.com/office/powerpoint/2010/main" val="79975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93337" y="473801"/>
            <a:ext cx="6770314" cy="692716"/>
          </a:xfrm>
        </p:spPr>
        <p:txBody>
          <a:bodyPr/>
          <a:lstStyle/>
          <a:p>
            <a:r>
              <a:rPr lang="en-US" altLang="zh-CN" dirty="0"/>
              <a:t>Primary Goal &amp; Demo</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10421" y="2018877"/>
            <a:ext cx="6201203" cy="583301"/>
          </a:xfrm>
        </p:spPr>
        <p:txBody>
          <a:bodyPr vert="horz" lIns="91440" tIns="45720" rIns="91440" bIns="45720" rtlCol="0" anchor="t">
            <a:noAutofit/>
          </a:bodyPr>
          <a:lstStyle/>
          <a:p>
            <a:r>
              <a:rPr lang="en-US" dirty="0">
                <a:ea typeface="+mn-lt"/>
                <a:cs typeface="+mn-lt"/>
              </a:rPr>
              <a:t>Simplify the process of adding, viewing, and managing patient information for healthcare professionals.</a:t>
            </a:r>
            <a:endParaRPr lang="en-US" dirty="0"/>
          </a:p>
          <a:p>
            <a:endParaRPr lang="en-US" dirty="0"/>
          </a:p>
          <a:p>
            <a:endParaRPr lang="en-US" dirty="0"/>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a:srcRect l="-20749" t="-26990" r="-13125" b="-11765"/>
          <a:stretch/>
        </p:blipFill>
        <p:spPr>
          <a:xfrm>
            <a:off x="8095421" y="2966967"/>
            <a:ext cx="4095123" cy="3892741"/>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8091140" y="1894339"/>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
        <p:nvSpPr>
          <p:cNvPr id="2" name="Freeform: Shape 1">
            <a:extLst>
              <a:ext uri="{FF2B5EF4-FFF2-40B4-BE49-F238E27FC236}">
                <a16:creationId xmlns:a16="http://schemas.microsoft.com/office/drawing/2014/main" id="{2ECE8E4E-7A3A-B9EC-0849-BC65A2F8023F}"/>
              </a:ext>
              <a:ext uri="{C183D7F6-B498-43B3-948B-1728B52AA6E4}">
                <adec:decorative xmlns:adec="http://schemas.microsoft.com/office/drawing/2017/decorative" val="1"/>
              </a:ext>
            </a:extLst>
          </p:cNvPr>
          <p:cNvSpPr/>
          <p:nvPr/>
        </p:nvSpPr>
        <p:spPr>
          <a:xfrm>
            <a:off x="9514935" y="820145"/>
            <a:ext cx="1358286" cy="148843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4" name="Text Placeholder 133">
            <a:extLst>
              <a:ext uri="{FF2B5EF4-FFF2-40B4-BE49-F238E27FC236}">
                <a16:creationId xmlns:a16="http://schemas.microsoft.com/office/drawing/2014/main" id="{09AA749C-9F3A-C339-F45D-045B468116BD}"/>
              </a:ext>
            </a:extLst>
          </p:cNvPr>
          <p:cNvSpPr txBox="1">
            <a:spLocks/>
          </p:cNvSpPr>
          <p:nvPr/>
        </p:nvSpPr>
        <p:spPr>
          <a:xfrm>
            <a:off x="515453" y="1713835"/>
            <a:ext cx="4110891" cy="312578"/>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Streamlined Patient Management</a:t>
            </a:r>
            <a:endParaRPr lang="en-US" dirty="0"/>
          </a:p>
        </p:txBody>
      </p:sp>
      <p:sp>
        <p:nvSpPr>
          <p:cNvPr id="7" name="Text Placeholder 133">
            <a:extLst>
              <a:ext uri="{FF2B5EF4-FFF2-40B4-BE49-F238E27FC236}">
                <a16:creationId xmlns:a16="http://schemas.microsoft.com/office/drawing/2014/main" id="{639CB928-9F52-AB14-2C36-AA28F9528807}"/>
              </a:ext>
            </a:extLst>
          </p:cNvPr>
          <p:cNvSpPr txBox="1">
            <a:spLocks/>
          </p:cNvSpPr>
          <p:nvPr/>
        </p:nvSpPr>
        <p:spPr>
          <a:xfrm>
            <a:off x="515452" y="2889122"/>
            <a:ext cx="4110891" cy="312578"/>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Efficient Data Organization</a:t>
            </a:r>
            <a:endParaRPr lang="en-US" dirty="0"/>
          </a:p>
        </p:txBody>
      </p:sp>
      <p:sp>
        <p:nvSpPr>
          <p:cNvPr id="10" name="Text Placeholder 19">
            <a:extLst>
              <a:ext uri="{FF2B5EF4-FFF2-40B4-BE49-F238E27FC236}">
                <a16:creationId xmlns:a16="http://schemas.microsoft.com/office/drawing/2014/main" id="{CC4DE75F-DD9E-33D9-990F-2738B2E0B1B8}"/>
              </a:ext>
            </a:extLst>
          </p:cNvPr>
          <p:cNvSpPr txBox="1">
            <a:spLocks/>
          </p:cNvSpPr>
          <p:nvPr/>
        </p:nvSpPr>
        <p:spPr>
          <a:xfrm>
            <a:off x="507838" y="3204497"/>
            <a:ext cx="6201203" cy="583301"/>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Facilitate organized data through sorting options, including critical conditions, normal status, and comprehensive views.</a:t>
            </a:r>
          </a:p>
          <a:p>
            <a:endParaRPr lang="en-US" dirty="0"/>
          </a:p>
          <a:p>
            <a:endParaRPr lang="en-US" dirty="0"/>
          </a:p>
          <a:p>
            <a:endParaRPr lang="en-US" dirty="0"/>
          </a:p>
        </p:txBody>
      </p:sp>
      <p:sp>
        <p:nvSpPr>
          <p:cNvPr id="11" name="Text Placeholder 133">
            <a:extLst>
              <a:ext uri="{FF2B5EF4-FFF2-40B4-BE49-F238E27FC236}">
                <a16:creationId xmlns:a16="http://schemas.microsoft.com/office/drawing/2014/main" id="{54C072D3-C6B6-9215-DD01-B6B1A12E4C8D}"/>
              </a:ext>
            </a:extLst>
          </p:cNvPr>
          <p:cNvSpPr txBox="1">
            <a:spLocks/>
          </p:cNvSpPr>
          <p:nvPr/>
        </p:nvSpPr>
        <p:spPr>
          <a:xfrm>
            <a:off x="502536" y="4090240"/>
            <a:ext cx="4110891" cy="312578"/>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Enhanced Clinical Data Analysis</a:t>
            </a:r>
            <a:endParaRPr lang="en-US" dirty="0"/>
          </a:p>
        </p:txBody>
      </p:sp>
      <p:sp>
        <p:nvSpPr>
          <p:cNvPr id="13" name="Text Placeholder 19">
            <a:extLst>
              <a:ext uri="{FF2B5EF4-FFF2-40B4-BE49-F238E27FC236}">
                <a16:creationId xmlns:a16="http://schemas.microsoft.com/office/drawing/2014/main" id="{3A9AD3AC-2E70-36FC-A520-03F82B08A085}"/>
              </a:ext>
            </a:extLst>
          </p:cNvPr>
          <p:cNvSpPr txBox="1">
            <a:spLocks/>
          </p:cNvSpPr>
          <p:nvPr/>
        </p:nvSpPr>
        <p:spPr>
          <a:xfrm>
            <a:off x="507837" y="4405615"/>
            <a:ext cx="6201203" cy="583301"/>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Provide tools for healthcare professionals to efficiently access and analyze clinical data associated with each patient.</a:t>
            </a:r>
          </a:p>
          <a:p>
            <a:endParaRPr lang="en-US" dirty="0"/>
          </a:p>
          <a:p>
            <a:endParaRPr lang="en-US" dirty="0"/>
          </a:p>
          <a:p>
            <a:endParaRPr lang="en-US" dirty="0"/>
          </a:p>
        </p:txBody>
      </p:sp>
      <p:sp>
        <p:nvSpPr>
          <p:cNvPr id="14" name="Text Placeholder 133">
            <a:extLst>
              <a:ext uri="{FF2B5EF4-FFF2-40B4-BE49-F238E27FC236}">
                <a16:creationId xmlns:a16="http://schemas.microsoft.com/office/drawing/2014/main" id="{24182E94-F2FE-EE67-FF52-6B0FFD69D4E3}"/>
              </a:ext>
            </a:extLst>
          </p:cNvPr>
          <p:cNvSpPr txBox="1">
            <a:spLocks/>
          </p:cNvSpPr>
          <p:nvPr/>
        </p:nvSpPr>
        <p:spPr>
          <a:xfrm>
            <a:off x="515451" y="5394679"/>
            <a:ext cx="4110891" cy="312578"/>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bg1"/>
                </a:solidFill>
                <a:latin typeface="+mn-lt"/>
                <a:ea typeface="+mj-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Optimized Healthcare Workflows</a:t>
            </a:r>
            <a:endParaRPr lang="en-US" dirty="0"/>
          </a:p>
        </p:txBody>
      </p:sp>
      <p:sp>
        <p:nvSpPr>
          <p:cNvPr id="15" name="Text Placeholder 19">
            <a:extLst>
              <a:ext uri="{FF2B5EF4-FFF2-40B4-BE49-F238E27FC236}">
                <a16:creationId xmlns:a16="http://schemas.microsoft.com/office/drawing/2014/main" id="{3DC16AFC-92AD-4AF4-BD0C-D0E26E2AE38B}"/>
              </a:ext>
            </a:extLst>
          </p:cNvPr>
          <p:cNvSpPr txBox="1">
            <a:spLocks/>
          </p:cNvSpPr>
          <p:nvPr/>
        </p:nvSpPr>
        <p:spPr>
          <a:xfrm>
            <a:off x="507837" y="5710055"/>
            <a:ext cx="6201203" cy="76411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a typeface="+mn-lt"/>
                <a:cs typeface="+mn-lt"/>
              </a:rPr>
              <a:t>Contribute to the optimization of healthcare workflows, ensuring a seamless and efficient experience for healthcare professionals and administrators.</a:t>
            </a:r>
          </a:p>
          <a:p>
            <a:endParaRPr lang="en-US" dirty="0"/>
          </a:p>
          <a:p>
            <a:endParaRPr lang="en-US" dirty="0"/>
          </a:p>
          <a:p>
            <a:endParaRPr lang="en-US" dirty="0"/>
          </a:p>
        </p:txBody>
      </p:sp>
      <p:pic>
        <p:nvPicPr>
          <p:cNvPr id="17" name="Shape 31" descr="A hexagon with a black background&#10;&#10;Description automatically generated">
            <a:extLst>
              <a:ext uri="{FF2B5EF4-FFF2-40B4-BE49-F238E27FC236}">
                <a16:creationId xmlns:a16="http://schemas.microsoft.com/office/drawing/2014/main" id="{F9F5A7D2-855E-FDBB-732A-BAB93F6F5726}"/>
              </a:ex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10145976" y="2085912"/>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416426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163656" y="2243652"/>
            <a:ext cx="5745071" cy="1818058"/>
          </a:xfrm>
        </p:spPr>
        <p:txBody>
          <a:bodyPr/>
          <a:lstStyle/>
          <a:p>
            <a:r>
              <a:rPr lang="en-US" dirty="0"/>
              <a:t>"</a:t>
            </a:r>
            <a:r>
              <a:rPr lang="en-US" b="0" dirty="0">
                <a:ea typeface="+mn-lt"/>
                <a:cs typeface="+mn-lt"/>
              </a:rPr>
              <a:t>Experience efficiency and innovation at fingertips, ushering in a new standard for healthcare management.</a:t>
            </a:r>
            <a:r>
              <a:rPr lang="en-US" dirty="0"/>
              <a:t>”</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160575" y="1576914"/>
            <a:ext cx="4672693" cy="578195"/>
          </a:xfrm>
        </p:spPr>
        <p:txBody>
          <a:bodyPr vert="horz" lIns="91440" tIns="45720" rIns="91440" bIns="45720" rtlCol="0" anchor="t">
            <a:noAutofit/>
          </a:bodyPr>
          <a:lstStyle/>
          <a:p>
            <a:r>
              <a:rPr lang="en-US" sz="2800" dirty="0"/>
              <a:t>Summary</a:t>
            </a:r>
          </a:p>
          <a:p>
            <a:endParaRPr lang="en-US" dirty="0"/>
          </a:p>
          <a:p>
            <a:endParaRPr lang="en-US" dirty="0"/>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dirty="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48B2F6FE-2CF0-7F44-B7C7-65EE2B418183}"/>
              </a:ext>
            </a:extLst>
          </p:cNvPr>
          <p:cNvSpPr>
            <a:spLocks noGrp="1"/>
          </p:cNvSpPr>
          <p:nvPr>
            <p:ph type="title"/>
          </p:nvPr>
        </p:nvSpPr>
        <p:spPr/>
        <p:txBody>
          <a:bodyPr/>
          <a:lstStyle/>
          <a:p>
            <a:r>
              <a:rPr lang="en-US" dirty="0"/>
              <a:t>Process we have followed</a:t>
            </a:r>
          </a:p>
        </p:txBody>
      </p:sp>
      <p:pic>
        <p:nvPicPr>
          <p:cNvPr id="55" name="Picture Placeholder 7" descr="Businesswoman reviewing sticky notes on a wall">
            <a:extLst>
              <a:ext uri="{FF2B5EF4-FFF2-40B4-BE49-F238E27FC236}">
                <a16:creationId xmlns:a16="http://schemas.microsoft.com/office/drawing/2014/main" id="{9A8C3D8A-AD4E-BD2D-C807-79872E9076A5}"/>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t="38" b="38"/>
          <a:stretch/>
        </p:blipFill>
        <p:spPr>
          <a:xfrm>
            <a:off x="983282" y="2073439"/>
            <a:ext cx="1621032" cy="1841551"/>
          </a:xfrm>
        </p:spPr>
      </p:pic>
      <p:sp>
        <p:nvSpPr>
          <p:cNvPr id="49" name="Text Placeholder 48">
            <a:extLst>
              <a:ext uri="{FF2B5EF4-FFF2-40B4-BE49-F238E27FC236}">
                <a16:creationId xmlns:a16="http://schemas.microsoft.com/office/drawing/2014/main" id="{1314DF81-1F76-3EC4-20FE-94867A9F0F85}"/>
              </a:ext>
            </a:extLst>
          </p:cNvPr>
          <p:cNvSpPr>
            <a:spLocks noGrp="1"/>
          </p:cNvSpPr>
          <p:nvPr>
            <p:ph type="body" sz="quarter" idx="27"/>
          </p:nvPr>
        </p:nvSpPr>
        <p:spPr>
          <a:xfrm>
            <a:off x="821770" y="4416565"/>
            <a:ext cx="1877575" cy="506399"/>
          </a:xfrm>
        </p:spPr>
        <p:txBody>
          <a:bodyPr/>
          <a:lstStyle/>
          <a:p>
            <a:r>
              <a:rPr lang="en-US" dirty="0"/>
              <a:t>Planning</a:t>
            </a:r>
          </a:p>
        </p:txBody>
      </p:sp>
      <p:pic>
        <p:nvPicPr>
          <p:cNvPr id="34" name="Picture Placeholder 9" descr="People working in office">
            <a:extLst>
              <a:ext uri="{FF2B5EF4-FFF2-40B4-BE49-F238E27FC236}">
                <a16:creationId xmlns:a16="http://schemas.microsoft.com/office/drawing/2014/main" id="{E83EA030-5740-6F6C-2CD2-743E3AFE8871}"/>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l="11" r="11"/>
          <a:stretch/>
        </p:blipFill>
        <p:spPr>
          <a:xfrm>
            <a:off x="3109346" y="2073439"/>
            <a:ext cx="1621032" cy="1841551"/>
          </a:xfrm>
          <a:solidFill>
            <a:schemeClr val="bg1">
              <a:lumMod val="95000"/>
            </a:schemeClr>
          </a:solidFill>
        </p:spPr>
      </p:pic>
      <p:sp>
        <p:nvSpPr>
          <p:cNvPr id="4" name="Text Placeholder 3">
            <a:extLst>
              <a:ext uri="{FF2B5EF4-FFF2-40B4-BE49-F238E27FC236}">
                <a16:creationId xmlns:a16="http://schemas.microsoft.com/office/drawing/2014/main" id="{7FE65A67-333E-9FDE-3F4D-6F1490CD05E1}"/>
              </a:ext>
            </a:extLst>
          </p:cNvPr>
          <p:cNvSpPr>
            <a:spLocks noGrp="1"/>
          </p:cNvSpPr>
          <p:nvPr>
            <p:ph type="body" sz="quarter" idx="49"/>
          </p:nvPr>
        </p:nvSpPr>
        <p:spPr>
          <a:xfrm>
            <a:off x="2888314" y="4416565"/>
            <a:ext cx="1877575" cy="506399"/>
          </a:xfrm>
        </p:spPr>
        <p:txBody>
          <a:bodyPr vert="horz" lIns="91440" tIns="45720" rIns="91440" bIns="45720" rtlCol="0" anchor="t">
            <a:noAutofit/>
          </a:bodyPr>
          <a:lstStyle/>
          <a:p>
            <a:r>
              <a:rPr lang="en-US" dirty="0"/>
              <a:t>Design</a:t>
            </a:r>
          </a:p>
        </p:txBody>
      </p:sp>
      <p:pic>
        <p:nvPicPr>
          <p:cNvPr id="33" name="Picture Placeholder  11" descr="A computer screen with blue text&#10;&#10;Description automatically generated">
            <a:extLst>
              <a:ext uri="{FF2B5EF4-FFF2-40B4-BE49-F238E27FC236}">
                <a16:creationId xmlns:a16="http://schemas.microsoft.com/office/drawing/2014/main" id="{DF0C753D-68D4-E5C0-7B57-6CDF7C66BAFB}"/>
              </a:ext>
            </a:extLst>
          </p:cNvPr>
          <p:cNvPicPr>
            <a:picLocks noGrp="1" noChangeAspect="1"/>
          </p:cNvPicPr>
          <p:nvPr>
            <p:ph type="pic" sz="quarter" idx="59"/>
          </p:nvPr>
        </p:nvPicPr>
        <p:blipFill>
          <a:blip r:embed="rId5"/>
          <a:srcRect l="20658" r="20658"/>
          <a:stretch/>
        </p:blipFill>
        <p:spPr>
          <a:xfrm>
            <a:off x="5235410" y="2073439"/>
            <a:ext cx="1621032" cy="1841551"/>
          </a:xfrm>
        </p:spPr>
      </p:pic>
      <p:sp>
        <p:nvSpPr>
          <p:cNvPr id="6" name="Text Placeholder 5">
            <a:extLst>
              <a:ext uri="{FF2B5EF4-FFF2-40B4-BE49-F238E27FC236}">
                <a16:creationId xmlns:a16="http://schemas.microsoft.com/office/drawing/2014/main" id="{FA441FB1-32FD-977D-CFCB-8217F9BBCF47}"/>
              </a:ext>
            </a:extLst>
          </p:cNvPr>
          <p:cNvSpPr>
            <a:spLocks noGrp="1"/>
          </p:cNvSpPr>
          <p:nvPr>
            <p:ph type="body" sz="quarter" idx="51"/>
          </p:nvPr>
        </p:nvSpPr>
        <p:spPr>
          <a:xfrm>
            <a:off x="5073898" y="4416565"/>
            <a:ext cx="1877575" cy="506399"/>
          </a:xfrm>
        </p:spPr>
        <p:txBody>
          <a:bodyPr vert="horz" lIns="91440" tIns="45720" rIns="91440" bIns="45720" rtlCol="0" anchor="t">
            <a:noAutofit/>
          </a:bodyPr>
          <a:lstStyle/>
          <a:p>
            <a:r>
              <a:rPr lang="en-US" dirty="0"/>
              <a:t>Coding</a:t>
            </a:r>
          </a:p>
        </p:txBody>
      </p:sp>
      <p:pic>
        <p:nvPicPr>
          <p:cNvPr id="32" name="Picture Placeholder 13" descr="A magnifying glass on a tablet&#10;&#10;Description automatically generated">
            <a:extLst>
              <a:ext uri="{FF2B5EF4-FFF2-40B4-BE49-F238E27FC236}">
                <a16:creationId xmlns:a16="http://schemas.microsoft.com/office/drawing/2014/main" id="{C5A00248-FB97-E78F-F875-284202D71324}"/>
              </a:ext>
            </a:extLst>
          </p:cNvPr>
          <p:cNvPicPr>
            <a:picLocks noGrp="1" noChangeAspect="1"/>
          </p:cNvPicPr>
          <p:nvPr>
            <p:ph type="pic" sz="quarter" idx="60"/>
          </p:nvPr>
        </p:nvPicPr>
        <p:blipFill>
          <a:blip r:embed="rId6"/>
          <a:srcRect l="25661" r="25661"/>
          <a:stretch/>
        </p:blipFill>
        <p:spPr>
          <a:xfrm>
            <a:off x="7361474" y="2073439"/>
            <a:ext cx="1621032" cy="1841551"/>
          </a:xfrm>
        </p:spPr>
      </p:pic>
      <p:sp>
        <p:nvSpPr>
          <p:cNvPr id="8" name="Text Placeholder 7">
            <a:extLst>
              <a:ext uri="{FF2B5EF4-FFF2-40B4-BE49-F238E27FC236}">
                <a16:creationId xmlns:a16="http://schemas.microsoft.com/office/drawing/2014/main" id="{8191C3C8-C0E0-3CDB-4135-0B495B273F9B}"/>
              </a:ext>
            </a:extLst>
          </p:cNvPr>
          <p:cNvSpPr>
            <a:spLocks noGrp="1"/>
          </p:cNvSpPr>
          <p:nvPr>
            <p:ph type="body" sz="quarter" idx="53"/>
          </p:nvPr>
        </p:nvSpPr>
        <p:spPr>
          <a:xfrm>
            <a:off x="7259482" y="4416565"/>
            <a:ext cx="1877575" cy="506399"/>
          </a:xfrm>
        </p:spPr>
        <p:txBody>
          <a:bodyPr vert="horz" lIns="91440" tIns="45720" rIns="91440" bIns="45720" rtlCol="0" anchor="t">
            <a:noAutofit/>
          </a:bodyPr>
          <a:lstStyle/>
          <a:p>
            <a:r>
              <a:rPr lang="en-US" dirty="0"/>
              <a:t>Testing</a:t>
            </a:r>
          </a:p>
        </p:txBody>
      </p:sp>
      <p:pic>
        <p:nvPicPr>
          <p:cNvPr id="29" name="Picture Placeholder 89" descr="People around a table on their laptops">
            <a:extLst>
              <a:ext uri="{FF2B5EF4-FFF2-40B4-BE49-F238E27FC236}">
                <a16:creationId xmlns:a16="http://schemas.microsoft.com/office/drawing/2014/main" id="{22E5746D-BE00-C231-F505-973975B98BC8}"/>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t="38" b="38"/>
          <a:stretch/>
        </p:blipFill>
        <p:spPr>
          <a:xfrm>
            <a:off x="9487536" y="2073439"/>
            <a:ext cx="1621032" cy="1841551"/>
          </a:xfrm>
        </p:spPr>
      </p:pic>
      <p:sp>
        <p:nvSpPr>
          <p:cNvPr id="10" name="Text Placeholder 9">
            <a:extLst>
              <a:ext uri="{FF2B5EF4-FFF2-40B4-BE49-F238E27FC236}">
                <a16:creationId xmlns:a16="http://schemas.microsoft.com/office/drawing/2014/main" id="{E203F197-0195-A43B-2C57-AB0BCDBBC427}"/>
              </a:ext>
            </a:extLst>
          </p:cNvPr>
          <p:cNvSpPr>
            <a:spLocks noGrp="1"/>
          </p:cNvSpPr>
          <p:nvPr>
            <p:ph type="body" sz="quarter" idx="55"/>
          </p:nvPr>
        </p:nvSpPr>
        <p:spPr>
          <a:xfrm>
            <a:off x="9445066" y="4416565"/>
            <a:ext cx="1877575" cy="506399"/>
          </a:xfrm>
        </p:spPr>
        <p:txBody>
          <a:bodyPr vert="horz" lIns="91440" tIns="45720" rIns="91440" bIns="45720" rtlCol="0" anchor="t">
            <a:noAutofit/>
          </a:bodyPr>
          <a:lstStyle/>
          <a:p>
            <a:r>
              <a:rPr lang="en-US" altLang="zh-CN" dirty="0"/>
              <a:t>Demo</a:t>
            </a:r>
            <a:endParaRPr lang="en-US" dirty="0"/>
          </a:p>
        </p:txBody>
      </p:sp>
    </p:spTree>
    <p:extLst>
      <p:ext uri="{BB962C8B-B14F-4D97-AF65-F5344CB8AC3E}">
        <p14:creationId xmlns:p14="http://schemas.microsoft.com/office/powerpoint/2010/main" val="2997378153"/>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0009351-EDD4-484E-ACD6-D50CCB137637}">
  <ds:schemaRefs>
    <ds:schemaRef ds:uri="http://schemas.microsoft.com/sharepoint/v3/contenttype/forms"/>
  </ds:schemaRefs>
</ds:datastoreItem>
</file>

<file path=customXml/itemProps2.xml><?xml version="1.0" encoding="utf-8"?>
<ds:datastoreItem xmlns:ds="http://schemas.openxmlformats.org/officeDocument/2006/customXml" ds:itemID="{DE77570E-71D6-4005-B631-1B00A1197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458</Words>
  <Application>Microsoft Office PowerPoint</Application>
  <PresentationFormat>Widescreen</PresentationFormat>
  <Paragraphs>169</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Web Techs-  Mobile Platforms</vt:lpstr>
      <vt:lpstr>Health Saviors</vt:lpstr>
      <vt:lpstr>Agenda</vt:lpstr>
      <vt:lpstr>Colors &amp; Technology</vt:lpstr>
      <vt:lpstr>Introduction</vt:lpstr>
      <vt:lpstr>Use cases </vt:lpstr>
      <vt:lpstr>Primary Goal &amp; Demo</vt:lpstr>
      <vt:lpstr>"Experience efficiency and innovation at fingertips, ushering in a new standard for healthcare management.”</vt:lpstr>
      <vt:lpstr>Process we have followed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380</cp:revision>
  <dcterms:created xsi:type="dcterms:W3CDTF">2023-12-06T02:56:09Z</dcterms:created>
  <dcterms:modified xsi:type="dcterms:W3CDTF">2023-12-06T04:38:29Z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