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57" r:id="rId5"/>
    <p:sldId id="258" r:id="rId6"/>
    <p:sldId id="268" r:id="rId7"/>
    <p:sldId id="259" r:id="rId8"/>
    <p:sldId id="269" r:id="rId9"/>
    <p:sldId id="271" r:id="rId10"/>
    <p:sldId id="270" r:id="rId11"/>
    <p:sldId id="272" r:id="rId12"/>
    <p:sldId id="273" r:id="rId13"/>
    <p:sldId id="267"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p:scale>
          <a:sx n="98" d="100"/>
          <a:sy n="98" d="100"/>
        </p:scale>
        <p:origin x="110" y="-451"/>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5/11/2021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5/11/2021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5/11/2021</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5/11/2021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5/11/2021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5/11/2021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5/11/2021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5/11/2021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5/11/2021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5/11/2021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5/11/2021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5/11/2021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5/11/2021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5/11/2021</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Graphical user interface&#10;&#10;Description automatically generated">
            <a:extLst>
              <a:ext uri="{FF2B5EF4-FFF2-40B4-BE49-F238E27FC236}">
                <a16:creationId xmlns:a16="http://schemas.microsoft.com/office/drawing/2014/main" id="{C3D928C1-43E9-4F26-AF37-C44575D3B5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 y="-3026"/>
            <a:ext cx="12197380" cy="6861026"/>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BF03E-FCF6-4382-8E87-7643F0C336A9}"/>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AF8A6006-C423-4DF5-9FFC-DC46BC199A46}"/>
              </a:ext>
            </a:extLst>
          </p:cNvPr>
          <p:cNvSpPr>
            <a:spLocks noGrp="1"/>
          </p:cNvSpPr>
          <p:nvPr>
            <p:ph idx="1"/>
          </p:nvPr>
        </p:nvSpPr>
        <p:spPr>
          <a:xfrm>
            <a:off x="914161" y="1519100"/>
            <a:ext cx="10360501" cy="4462272"/>
          </a:xfrm>
        </p:spPr>
        <p:txBody>
          <a:bodyPr/>
          <a:lstStyle/>
          <a:p>
            <a:r>
              <a:rPr lang="en-GB" dirty="0"/>
              <a:t>Overall, we believe our game in its entirety is a success.</a:t>
            </a:r>
          </a:p>
          <a:p>
            <a:r>
              <a:rPr lang="en-GB" dirty="0"/>
              <a:t>We would like to finish with a quote from our report which we believe sums everything up very well:</a:t>
            </a:r>
          </a:p>
          <a:p>
            <a:r>
              <a:rPr lang="en-GB" dirty="0"/>
              <a:t>‘The team project has turned out to be quite successful, in our opinion. The game logic is solid, the networking is very good, the AI is exceptional, and the user interface that connects all parts of the game is remarkable and aesthetically pleasing. The game is up to the team’s standards and has achieved all set out goals, all thanks to the high level of commitment of the team and their previous programming experience.’</a:t>
            </a:r>
          </a:p>
          <a:p>
            <a:endParaRPr lang="en-GB" dirty="0"/>
          </a:p>
        </p:txBody>
      </p:sp>
      <p:pic>
        <p:nvPicPr>
          <p:cNvPr id="4" name="Picture 3" descr="A picture containing shape&#10;&#10;Description automatically generated">
            <a:extLst>
              <a:ext uri="{FF2B5EF4-FFF2-40B4-BE49-F238E27FC236}">
                <a16:creationId xmlns:a16="http://schemas.microsoft.com/office/drawing/2014/main" id="{D35C4D22-655C-45F0-B6A5-23A7A7D18FFA}"/>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4375" b="95625" l="3194" r="95908">
                        <a14:foregroundMark x1="20459" y1="13047" x2="20459" y2="13047"/>
                        <a14:foregroundMark x1="19960" y1="14375" x2="19960" y2="14375"/>
                        <a14:foregroundMark x1="16667" y1="15000" x2="16667" y2="15000"/>
                        <a14:foregroundMark x1="31537" y1="10234" x2="31537" y2="10234"/>
                        <a14:foregroundMark x1="16966" y1="14531" x2="16966" y2="14531"/>
                        <a14:foregroundMark x1="18862" y1="8672" x2="18862" y2="8672"/>
                        <a14:foregroundMark x1="24152" y1="8828" x2="24152" y2="8828"/>
                        <a14:foregroundMark x1="33733" y1="7734" x2="33733" y2="7734"/>
                        <a14:foregroundMark x1="33733" y1="4531" x2="33733" y2="4531"/>
                        <a14:foregroundMark x1="7884" y1="67813" x2="7884" y2="67813"/>
                        <a14:foregroundMark x1="3293" y1="71875" x2="3293" y2="71875"/>
                        <a14:foregroundMark x1="52894" y1="92422" x2="52894" y2="92422"/>
                        <a14:foregroundMark x1="45808" y1="95625" x2="45808" y2="95625"/>
                        <a14:foregroundMark x1="93413" y1="45859" x2="93413" y2="45859"/>
                        <a14:foregroundMark x1="95908" y1="39609" x2="95908" y2="39609"/>
                        <a14:foregroundMark x1="19062" y1="25000" x2="19062" y2="25000"/>
                        <a14:foregroundMark x1="19860" y1="25391" x2="19860" y2="25391"/>
                        <a14:foregroundMark x1="20060" y1="23750" x2="20060" y2="23750"/>
                        <a14:foregroundMark x1="19361" y1="23750" x2="19361" y2="23750"/>
                        <a14:foregroundMark x1="19361" y1="24297" x2="19361" y2="24297"/>
                        <a14:foregroundMark x1="19062" y1="23203" x2="19062" y2="23203"/>
                        <a14:foregroundMark x1="18962" y1="22500" x2="18962" y2="22500"/>
                        <a14:foregroundMark x1="21756" y1="24922" x2="21756" y2="24922"/>
                        <a14:foregroundMark x1="22455" y1="25859" x2="22455" y2="25859"/>
                        <a14:foregroundMark x1="22056" y1="24453" x2="22056" y2="24453"/>
                      </a14:backgroundRemoval>
                    </a14:imgEffect>
                  </a14:imgLayer>
                </a14:imgProps>
              </a:ext>
              <a:ext uri="{28A0092B-C50C-407E-A947-70E740481C1C}">
                <a14:useLocalDpi xmlns:a14="http://schemas.microsoft.com/office/drawing/2010/main" val="0"/>
              </a:ext>
            </a:extLst>
          </a:blip>
          <a:stretch>
            <a:fillRect/>
          </a:stretch>
        </p:blipFill>
        <p:spPr>
          <a:xfrm>
            <a:off x="10558908" y="4797152"/>
            <a:ext cx="1444152" cy="1844824"/>
          </a:xfrm>
          <a:prstGeom prst="rect">
            <a:avLst/>
          </a:prstGeom>
        </p:spPr>
      </p:pic>
    </p:spTree>
    <p:extLst>
      <p:ext uri="{BB962C8B-B14F-4D97-AF65-F5344CB8AC3E}">
        <p14:creationId xmlns:p14="http://schemas.microsoft.com/office/powerpoint/2010/main" val="212085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7C83BC-3E46-4C89-8196-9D71A6AF92C4}"/>
              </a:ext>
            </a:extLst>
          </p:cNvPr>
          <p:cNvSpPr txBox="1"/>
          <p:nvPr/>
        </p:nvSpPr>
        <p:spPr>
          <a:xfrm>
            <a:off x="3574132" y="188640"/>
            <a:ext cx="4370235" cy="523220"/>
          </a:xfrm>
          <a:prstGeom prst="rect">
            <a:avLst/>
          </a:prstGeom>
          <a:noFill/>
        </p:spPr>
        <p:txBody>
          <a:bodyPr wrap="none" rtlCol="0">
            <a:spAutoFit/>
          </a:bodyPr>
          <a:lstStyle/>
          <a:p>
            <a:r>
              <a:rPr lang="en-GB" sz="2800" b="1" dirty="0"/>
              <a:t>What is our game all about?</a:t>
            </a:r>
          </a:p>
        </p:txBody>
      </p:sp>
      <p:pic>
        <p:nvPicPr>
          <p:cNvPr id="6" name="Picture 5" descr="A picture containing shape&#10;&#10;Description automatically generated">
            <a:extLst>
              <a:ext uri="{FF2B5EF4-FFF2-40B4-BE49-F238E27FC236}">
                <a16:creationId xmlns:a16="http://schemas.microsoft.com/office/drawing/2014/main" id="{DF0D9B6C-BE6A-4E68-A654-CB16F73F155C}"/>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4375" b="95625" l="3194" r="95908">
                        <a14:foregroundMark x1="20459" y1="13047" x2="20459" y2="13047"/>
                        <a14:foregroundMark x1="19960" y1="14375" x2="19960" y2="14375"/>
                        <a14:foregroundMark x1="16667" y1="15000" x2="16667" y2="15000"/>
                        <a14:foregroundMark x1="31537" y1="10234" x2="31537" y2="10234"/>
                        <a14:foregroundMark x1="16966" y1="14531" x2="16966" y2="14531"/>
                        <a14:foregroundMark x1="18862" y1="8672" x2="18862" y2="8672"/>
                        <a14:foregroundMark x1="24152" y1="8828" x2="24152" y2="8828"/>
                        <a14:foregroundMark x1="33733" y1="7734" x2="33733" y2="7734"/>
                        <a14:foregroundMark x1="33733" y1="4531" x2="33733" y2="4531"/>
                        <a14:foregroundMark x1="7884" y1="67813" x2="7884" y2="67813"/>
                        <a14:foregroundMark x1="3293" y1="71875" x2="3293" y2="71875"/>
                        <a14:foregroundMark x1="52894" y1="92422" x2="52894" y2="92422"/>
                        <a14:foregroundMark x1="45808" y1="95625" x2="45808" y2="95625"/>
                        <a14:foregroundMark x1="93413" y1="45859" x2="93413" y2="45859"/>
                        <a14:foregroundMark x1="95908" y1="39609" x2="95908" y2="39609"/>
                        <a14:foregroundMark x1="19062" y1="25000" x2="19062" y2="25000"/>
                        <a14:foregroundMark x1="19860" y1="25391" x2="19860" y2="25391"/>
                        <a14:foregroundMark x1="20060" y1="23750" x2="20060" y2="23750"/>
                        <a14:foregroundMark x1="19361" y1="23750" x2="19361" y2="23750"/>
                        <a14:foregroundMark x1="19361" y1="24297" x2="19361" y2="24297"/>
                        <a14:foregroundMark x1="19062" y1="23203" x2="19062" y2="23203"/>
                        <a14:foregroundMark x1="18962" y1="22500" x2="18962" y2="22500"/>
                        <a14:foregroundMark x1="21756" y1="24922" x2="21756" y2="24922"/>
                        <a14:foregroundMark x1="22455" y1="25859" x2="22455" y2="25859"/>
                        <a14:foregroundMark x1="22056" y1="24453" x2="22056" y2="24453"/>
                      </a14:backgroundRemoval>
                    </a14:imgEffect>
                  </a14:imgLayer>
                </a14:imgProps>
              </a:ext>
              <a:ext uri="{28A0092B-C50C-407E-A947-70E740481C1C}">
                <a14:useLocalDpi xmlns:a14="http://schemas.microsoft.com/office/drawing/2010/main" val="0"/>
              </a:ext>
            </a:extLst>
          </a:blip>
          <a:stretch>
            <a:fillRect/>
          </a:stretch>
        </p:blipFill>
        <p:spPr>
          <a:xfrm>
            <a:off x="10558908" y="4797152"/>
            <a:ext cx="1444152" cy="1844824"/>
          </a:xfrm>
          <a:prstGeom prst="rect">
            <a:avLst/>
          </a:prstGeom>
        </p:spPr>
      </p:pic>
      <p:sp>
        <p:nvSpPr>
          <p:cNvPr id="8" name="TextBox 7">
            <a:extLst>
              <a:ext uri="{FF2B5EF4-FFF2-40B4-BE49-F238E27FC236}">
                <a16:creationId xmlns:a16="http://schemas.microsoft.com/office/drawing/2014/main" id="{D2AC34FE-63B9-454A-97E7-8FB421F0EFDE}"/>
              </a:ext>
            </a:extLst>
          </p:cNvPr>
          <p:cNvSpPr txBox="1"/>
          <p:nvPr/>
        </p:nvSpPr>
        <p:spPr>
          <a:xfrm>
            <a:off x="1053853" y="980728"/>
            <a:ext cx="10949208" cy="3785652"/>
          </a:xfrm>
          <a:prstGeom prst="rect">
            <a:avLst/>
          </a:prstGeom>
          <a:noFill/>
        </p:spPr>
        <p:txBody>
          <a:bodyPr wrap="square" rtlCol="0">
            <a:spAutoFit/>
          </a:bodyPr>
          <a:lstStyle/>
          <a:p>
            <a:pPr marL="342900" indent="-342900">
              <a:buFont typeface="Arial" panose="020B0604020202020204" pitchFamily="34" charset="0"/>
              <a:buChar char="•"/>
            </a:pPr>
            <a:r>
              <a:rPr lang="en-GB" dirty="0"/>
              <a:t>We have designed a game which is a crossover between Pac-Man and Snakes, with many additional perks.</a:t>
            </a:r>
          </a:p>
          <a:p>
            <a:pPr marL="342900" indent="-342900">
              <a:buFont typeface="Arial" panose="020B0604020202020204" pitchFamily="34" charset="0"/>
              <a:buChar char="•"/>
            </a:pPr>
            <a:r>
              <a:rPr lang="en-GB" dirty="0"/>
              <a:t>The player’s goal is to make their enemy lose all their lives by hitting various obstacles (including themselves). This can be made easier by eating food, which will increase their length and decrease the opponent’s.</a:t>
            </a:r>
          </a:p>
          <a:p>
            <a:pPr marL="342900" indent="-342900">
              <a:buFont typeface="Arial" panose="020B0604020202020204" pitchFamily="34" charset="0"/>
              <a:buChar char="•"/>
            </a:pPr>
            <a:r>
              <a:rPr lang="en-GB" dirty="0"/>
              <a:t>The player and the enemy (which can be AI or player-controlled) compete on a pre-made or randomly generated map.</a:t>
            </a:r>
          </a:p>
          <a:p>
            <a:pPr marL="342900" indent="-342900">
              <a:buFont typeface="Arial" panose="020B0604020202020204" pitchFamily="34" charset="0"/>
              <a:buChar char="•"/>
            </a:pPr>
            <a:r>
              <a:rPr lang="en-GB" dirty="0"/>
              <a:t>The player is also provided with the option to buy new skins from the in-game shop in order to customize their experience.</a:t>
            </a:r>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3557681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7C83BC-3E46-4C89-8196-9D71A6AF92C4}"/>
              </a:ext>
            </a:extLst>
          </p:cNvPr>
          <p:cNvSpPr txBox="1"/>
          <p:nvPr/>
        </p:nvSpPr>
        <p:spPr>
          <a:xfrm>
            <a:off x="3574132" y="188640"/>
            <a:ext cx="4370235" cy="523220"/>
          </a:xfrm>
          <a:prstGeom prst="rect">
            <a:avLst/>
          </a:prstGeom>
          <a:noFill/>
        </p:spPr>
        <p:txBody>
          <a:bodyPr wrap="none" rtlCol="0">
            <a:spAutoFit/>
          </a:bodyPr>
          <a:lstStyle/>
          <a:p>
            <a:r>
              <a:rPr lang="en-GB" sz="2800" b="1" dirty="0"/>
              <a:t>What is our game all about?</a:t>
            </a:r>
          </a:p>
        </p:txBody>
      </p:sp>
      <p:pic>
        <p:nvPicPr>
          <p:cNvPr id="6" name="Picture 5" descr="A picture containing shape&#10;&#10;Description automatically generated">
            <a:extLst>
              <a:ext uri="{FF2B5EF4-FFF2-40B4-BE49-F238E27FC236}">
                <a16:creationId xmlns:a16="http://schemas.microsoft.com/office/drawing/2014/main" id="{DF0D9B6C-BE6A-4E68-A654-CB16F73F155C}"/>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4375" b="95625" l="3194" r="95908">
                        <a14:foregroundMark x1="20459" y1="13047" x2="20459" y2="13047"/>
                        <a14:foregroundMark x1="19960" y1="14375" x2="19960" y2="14375"/>
                        <a14:foregroundMark x1="16667" y1="15000" x2="16667" y2="15000"/>
                        <a14:foregroundMark x1="31537" y1="10234" x2="31537" y2="10234"/>
                        <a14:foregroundMark x1="16966" y1="14531" x2="16966" y2="14531"/>
                        <a14:foregroundMark x1="18862" y1="8672" x2="18862" y2="8672"/>
                        <a14:foregroundMark x1="24152" y1="8828" x2="24152" y2="8828"/>
                        <a14:foregroundMark x1="33733" y1="7734" x2="33733" y2="7734"/>
                        <a14:foregroundMark x1="33733" y1="4531" x2="33733" y2="4531"/>
                        <a14:foregroundMark x1="7884" y1="67813" x2="7884" y2="67813"/>
                        <a14:foregroundMark x1="3293" y1="71875" x2="3293" y2="71875"/>
                        <a14:foregroundMark x1="52894" y1="92422" x2="52894" y2="92422"/>
                        <a14:foregroundMark x1="45808" y1="95625" x2="45808" y2="95625"/>
                        <a14:foregroundMark x1="93413" y1="45859" x2="93413" y2="45859"/>
                        <a14:foregroundMark x1="95908" y1="39609" x2="95908" y2="39609"/>
                        <a14:foregroundMark x1="19062" y1="25000" x2="19062" y2="25000"/>
                        <a14:foregroundMark x1="19860" y1="25391" x2="19860" y2="25391"/>
                        <a14:foregroundMark x1="20060" y1="23750" x2="20060" y2="23750"/>
                        <a14:foregroundMark x1="19361" y1="23750" x2="19361" y2="23750"/>
                        <a14:foregroundMark x1="19361" y1="24297" x2="19361" y2="24297"/>
                        <a14:foregroundMark x1="19062" y1="23203" x2="19062" y2="23203"/>
                        <a14:foregroundMark x1="18962" y1="22500" x2="18962" y2="22500"/>
                        <a14:foregroundMark x1="21756" y1="24922" x2="21756" y2="24922"/>
                        <a14:foregroundMark x1="22455" y1="25859" x2="22455" y2="25859"/>
                        <a14:foregroundMark x1="22056" y1="24453" x2="22056" y2="24453"/>
                      </a14:backgroundRemoval>
                    </a14:imgEffect>
                  </a14:imgLayer>
                </a14:imgProps>
              </a:ext>
              <a:ext uri="{28A0092B-C50C-407E-A947-70E740481C1C}">
                <a14:useLocalDpi xmlns:a14="http://schemas.microsoft.com/office/drawing/2010/main" val="0"/>
              </a:ext>
            </a:extLst>
          </a:blip>
          <a:stretch>
            <a:fillRect/>
          </a:stretch>
        </p:blipFill>
        <p:spPr>
          <a:xfrm>
            <a:off x="10558908" y="4797152"/>
            <a:ext cx="1444152" cy="1844824"/>
          </a:xfrm>
          <a:prstGeom prst="rect">
            <a:avLst/>
          </a:prstGeom>
        </p:spPr>
      </p:pic>
      <p:sp>
        <p:nvSpPr>
          <p:cNvPr id="8" name="TextBox 7">
            <a:extLst>
              <a:ext uri="{FF2B5EF4-FFF2-40B4-BE49-F238E27FC236}">
                <a16:creationId xmlns:a16="http://schemas.microsoft.com/office/drawing/2014/main" id="{D2AC34FE-63B9-454A-97E7-8FB421F0EFDE}"/>
              </a:ext>
            </a:extLst>
          </p:cNvPr>
          <p:cNvSpPr txBox="1"/>
          <p:nvPr/>
        </p:nvSpPr>
        <p:spPr>
          <a:xfrm>
            <a:off x="1053853" y="980728"/>
            <a:ext cx="10949208" cy="5262979"/>
          </a:xfrm>
          <a:prstGeom prst="rect">
            <a:avLst/>
          </a:prstGeom>
          <a:noFill/>
        </p:spPr>
        <p:txBody>
          <a:bodyPr wrap="square" rtlCol="0">
            <a:spAutoFit/>
          </a:bodyPr>
          <a:lstStyle/>
          <a:p>
            <a:pPr marL="342900" indent="-342900">
              <a:buFont typeface="Arial" panose="020B0604020202020204" pitchFamily="34" charset="0"/>
              <a:buChar char="•"/>
            </a:pPr>
            <a:r>
              <a:rPr lang="en-GB" dirty="0"/>
              <a:t>Before we started programming, we understood the importance of thorough planning and preparation to yield a high quality product.</a:t>
            </a:r>
          </a:p>
          <a:p>
            <a:pPr marL="342900" indent="-342900">
              <a:buFont typeface="Arial" panose="020B0604020202020204" pitchFamily="34" charset="0"/>
              <a:buChar char="•"/>
            </a:pPr>
            <a:r>
              <a:rPr lang="en-GB" dirty="0"/>
              <a:t>In our research, we understood that there were multiple factors which played a part in producing a successful game: </a:t>
            </a:r>
          </a:p>
          <a:p>
            <a:r>
              <a:rPr lang="en-GB" dirty="0"/>
              <a:t>	- Game goals to achieve</a:t>
            </a:r>
          </a:p>
          <a:p>
            <a:r>
              <a:rPr lang="en-GB" dirty="0"/>
              <a:t>	- Intuitive game options</a:t>
            </a:r>
          </a:p>
          <a:p>
            <a:r>
              <a:rPr lang="en-GB" dirty="0"/>
              <a:t>	- ‘Easy to use, difficult to master’</a:t>
            </a:r>
          </a:p>
          <a:p>
            <a:r>
              <a:rPr lang="en-GB" dirty="0"/>
              <a:t>	- ‘Differentiate and Innovate, Don't Imitate’</a:t>
            </a:r>
          </a:p>
          <a:p>
            <a:r>
              <a:rPr lang="en-GB" dirty="0"/>
              <a:t>	- Appeal to a wide audience</a:t>
            </a:r>
          </a:p>
          <a:p>
            <a:r>
              <a:rPr lang="en-GB" dirty="0"/>
              <a:t>	- Interesting decisions</a:t>
            </a:r>
          </a:p>
          <a:p>
            <a:endParaRPr lang="en-GB" dirty="0"/>
          </a:p>
          <a:p>
            <a:pPr marL="342900" indent="-342900">
              <a:buFont typeface="Arial" panose="020B0604020202020204" pitchFamily="34" charset="0"/>
              <a:buChar char="•"/>
            </a:pPr>
            <a:r>
              <a:rPr lang="en-GB" dirty="0"/>
              <a:t>Throughout this presentation we will refer to these points and explain</a:t>
            </a:r>
          </a:p>
          <a:p>
            <a:r>
              <a:rPr lang="en-GB" dirty="0"/>
              <a:t>     not only how we have achieved this, but how we have gone beyond!</a:t>
            </a:r>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4156201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shape&#10;&#10;Description automatically generated">
            <a:extLst>
              <a:ext uri="{FF2B5EF4-FFF2-40B4-BE49-F238E27FC236}">
                <a16:creationId xmlns:a16="http://schemas.microsoft.com/office/drawing/2014/main" id="{E5473BBD-A215-48CA-A295-79D3F7008257}"/>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4375" b="95625" l="3194" r="95908">
                        <a14:foregroundMark x1="20459" y1="13047" x2="20459" y2="13047"/>
                        <a14:foregroundMark x1="19960" y1="14375" x2="19960" y2="14375"/>
                        <a14:foregroundMark x1="16667" y1="15000" x2="16667" y2="15000"/>
                        <a14:foregroundMark x1="31537" y1="10234" x2="31537" y2="10234"/>
                        <a14:foregroundMark x1="16966" y1="14531" x2="16966" y2="14531"/>
                        <a14:foregroundMark x1="18862" y1="8672" x2="18862" y2="8672"/>
                        <a14:foregroundMark x1="24152" y1="8828" x2="24152" y2="8828"/>
                        <a14:foregroundMark x1="33733" y1="7734" x2="33733" y2="7734"/>
                        <a14:foregroundMark x1="33733" y1="4531" x2="33733" y2="4531"/>
                        <a14:foregroundMark x1="7884" y1="67813" x2="7884" y2="67813"/>
                        <a14:foregroundMark x1="3293" y1="71875" x2="3293" y2="71875"/>
                        <a14:foregroundMark x1="52894" y1="92422" x2="52894" y2="92422"/>
                        <a14:foregroundMark x1="45808" y1="95625" x2="45808" y2="95625"/>
                        <a14:foregroundMark x1="93413" y1="45859" x2="93413" y2="45859"/>
                        <a14:foregroundMark x1="95908" y1="39609" x2="95908" y2="39609"/>
                        <a14:foregroundMark x1="19062" y1="25000" x2="19062" y2="25000"/>
                        <a14:foregroundMark x1="19860" y1="25391" x2="19860" y2="25391"/>
                        <a14:foregroundMark x1="20060" y1="23750" x2="20060" y2="23750"/>
                        <a14:foregroundMark x1="19361" y1="23750" x2="19361" y2="23750"/>
                        <a14:foregroundMark x1="19361" y1="24297" x2="19361" y2="24297"/>
                        <a14:foregroundMark x1="19062" y1="23203" x2="19062" y2="23203"/>
                        <a14:foregroundMark x1="18962" y1="22500" x2="18962" y2="22500"/>
                        <a14:foregroundMark x1="21756" y1="24922" x2="21756" y2="24922"/>
                        <a14:foregroundMark x1="22455" y1="25859" x2="22455" y2="25859"/>
                        <a14:foregroundMark x1="22056" y1="24453" x2="22056" y2="24453"/>
                      </a14:backgroundRemoval>
                    </a14:imgEffect>
                  </a14:imgLayer>
                </a14:imgProps>
              </a:ext>
              <a:ext uri="{28A0092B-C50C-407E-A947-70E740481C1C}">
                <a14:useLocalDpi xmlns:a14="http://schemas.microsoft.com/office/drawing/2010/main" val="0"/>
              </a:ext>
            </a:extLst>
          </a:blip>
          <a:stretch>
            <a:fillRect/>
          </a:stretch>
        </p:blipFill>
        <p:spPr>
          <a:xfrm>
            <a:off x="10558908" y="4797152"/>
            <a:ext cx="1444152" cy="1844824"/>
          </a:xfrm>
          <a:prstGeom prst="rect">
            <a:avLst/>
          </a:prstGeom>
        </p:spPr>
      </p:pic>
      <p:pic>
        <p:nvPicPr>
          <p:cNvPr id="1026" name="Picture 2">
            <a:extLst>
              <a:ext uri="{FF2B5EF4-FFF2-40B4-BE49-F238E27FC236}">
                <a16:creationId xmlns:a16="http://schemas.microsoft.com/office/drawing/2014/main" id="{F0630FEE-20CD-4FEB-8141-529EA0BE0E85}"/>
              </a:ext>
            </a:extLst>
          </p:cNvPr>
          <p:cNvPicPr>
            <a:picLocks noGrp="1" noChangeAspect="1" noChangeArrowheads="1"/>
          </p:cNvPicPr>
          <p:nvPr>
            <p:ph idx="1"/>
          </p:nvPr>
        </p:nvPicPr>
        <p:blipFill>
          <a:blip r:embed="rId4">
            <a:extLst>
              <a:ext uri="{BEBA8EAE-BF5A-486C-A8C5-ECC9F3942E4B}">
                <a14:imgProps xmlns:a14="http://schemas.microsoft.com/office/drawing/2010/main">
                  <a14:imgLayer r:embed="rId5">
                    <a14:imgEffect>
                      <a14:backgroundRemoval t="8494" b="91026" l="2938" r="96875">
                        <a14:foregroundMark x1="15188" y1="29006" x2="15188" y2="29006"/>
                        <a14:foregroundMark x1="25250" y1="27564" x2="25250" y2="27564"/>
                        <a14:foregroundMark x1="27375" y1="27244" x2="27375" y2="27244"/>
                        <a14:foregroundMark x1="27500" y1="31891" x2="27500" y2="31891"/>
                        <a14:foregroundMark x1="11688" y1="20994" x2="11688" y2="20994"/>
                        <a14:foregroundMark x1="6688" y1="24840" x2="6688" y2="24840"/>
                        <a14:foregroundMark x1="5500" y1="15865" x2="5500" y2="15865"/>
                        <a14:foregroundMark x1="6250" y1="10897" x2="6250" y2="10897"/>
                        <a14:foregroundMark x1="8063" y1="10897" x2="8063" y2="10897"/>
                        <a14:foregroundMark x1="7313" y1="11378" x2="7313" y2="11378"/>
                        <a14:foregroundMark x1="8813" y1="11699" x2="8813" y2="11699"/>
                        <a14:foregroundMark x1="15188" y1="11218" x2="15188" y2="11218"/>
                        <a14:foregroundMark x1="3500" y1="9776" x2="2938" y2="36538"/>
                        <a14:foregroundMark x1="89375" y1="13301" x2="72375" y2="17949"/>
                        <a14:foregroundMark x1="72375" y1="17949" x2="70875" y2="37019"/>
                        <a14:foregroundMark x1="70875" y1="37019" x2="79938" y2="41667"/>
                        <a14:foregroundMark x1="79938" y1="41667" x2="87250" y2="36699"/>
                        <a14:foregroundMark x1="87250" y1="36699" x2="92250" y2="23878"/>
                        <a14:foregroundMark x1="92250" y1="23878" x2="88313" y2="12179"/>
                        <a14:foregroundMark x1="92500" y1="11378" x2="93250" y2="41506"/>
                        <a14:foregroundMark x1="96438" y1="20513" x2="96875" y2="37500"/>
                        <a14:foregroundMark x1="38375" y1="8494" x2="60438" y2="15545"/>
                        <a14:foregroundMark x1="5313" y1="67788" x2="21063" y2="87500"/>
                        <a14:foregroundMark x1="21063" y1="87500" x2="24813" y2="88301"/>
                        <a14:foregroundMark x1="38188" y1="71955" x2="52625" y2="85096"/>
                        <a14:foregroundMark x1="52625" y1="85096" x2="55313" y2="85096"/>
                        <a14:foregroundMark x1="40063" y1="87500" x2="58125" y2="85096"/>
                        <a14:foregroundMark x1="58125" y1="85096" x2="58125" y2="85096"/>
                        <a14:foregroundMark x1="60063" y1="66667" x2="61125" y2="91026"/>
                        <a14:foregroundMark x1="72938" y1="41827" x2="72938" y2="41827"/>
                        <a14:foregroundMark x1="47313" y1="39904" x2="47313" y2="39904"/>
                        <a14:foregroundMark x1="10625" y1="32532" x2="10625" y2="32532"/>
                        <a14:foregroundMark x1="10938" y1="34936" x2="10938" y2="34936"/>
                        <a14:foregroundMark x1="72188" y1="69231" x2="89688" y2="77885"/>
                        <a14:backgroundMark x1="32688" y1="13301" x2="32688" y2="13301"/>
                        <a14:backgroundMark x1="32813" y1="30288" x2="32813" y2="30288"/>
                        <a14:backgroundMark x1="33125" y1="41506" x2="33125" y2="41506"/>
                        <a14:backgroundMark x1="33250" y1="52404" x2="33250" y2="52404"/>
                      </a14:backgroundRemoval>
                    </a14:imgEffect>
                  </a14:imgLayer>
                </a14:imgProps>
              </a:ext>
              <a:ext uri="{28A0092B-C50C-407E-A947-70E740481C1C}">
                <a14:useLocalDpi xmlns:a14="http://schemas.microsoft.com/office/drawing/2010/main" val="0"/>
              </a:ext>
            </a:extLst>
          </a:blip>
          <a:srcRect/>
          <a:stretch>
            <a:fillRect/>
          </a:stretch>
        </p:blipFill>
        <p:spPr bwMode="auto">
          <a:xfrm>
            <a:off x="3934172" y="3971528"/>
            <a:ext cx="6801842" cy="26527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83EDAAF-99A4-4B51-95C2-C1FE4363425B}"/>
              </a:ext>
            </a:extLst>
          </p:cNvPr>
          <p:cNvSpPr txBox="1"/>
          <p:nvPr/>
        </p:nvSpPr>
        <p:spPr>
          <a:xfrm>
            <a:off x="1197868" y="764704"/>
            <a:ext cx="9793088" cy="3785652"/>
          </a:xfrm>
          <a:prstGeom prst="rect">
            <a:avLst/>
          </a:prstGeom>
          <a:noFill/>
        </p:spPr>
        <p:txBody>
          <a:bodyPr wrap="square">
            <a:spAutoFit/>
          </a:bodyPr>
          <a:lstStyle/>
          <a:p>
            <a:pPr marL="342900" indent="-342900">
              <a:buFont typeface="Arial" panose="020B0604020202020204" pitchFamily="34" charset="0"/>
              <a:buChar char="•"/>
            </a:pPr>
            <a:r>
              <a:rPr lang="en-GB" dirty="0"/>
              <a:t>When we first began designing the UI, we took extra consideration to ensure we implemented only the best HCI principles.</a:t>
            </a:r>
          </a:p>
          <a:p>
            <a:pPr marL="342900" indent="-342900">
              <a:buFont typeface="Arial" panose="020B0604020202020204" pitchFamily="34" charset="0"/>
              <a:buChar char="•"/>
            </a:pPr>
            <a:r>
              <a:rPr lang="en-GB" dirty="0"/>
              <a:t>Ultimately, we wanted to achieve a clean, minimalistic looking interface which enabled the user to access any component of the game with ease.</a:t>
            </a:r>
          </a:p>
          <a:p>
            <a:pPr marL="342900" indent="-342900">
              <a:buFont typeface="Arial" panose="020B0604020202020204" pitchFamily="34" charset="0"/>
              <a:buChar char="•"/>
            </a:pPr>
            <a:r>
              <a:rPr lang="en-GB" dirty="0"/>
              <a:t>All of our buttons are clearly labelled, easily accessible and consistent. They are responsive to mouse hover/click and very well contrasted with the background. This use of contrast and our choice to use a minimalistic aesthetic ensures that the users’ cognitive load is reduced. </a:t>
            </a:r>
          </a:p>
          <a:p>
            <a:pPr marL="342900" indent="-342900">
              <a:buFont typeface="Arial" panose="020B0604020202020204" pitchFamily="34" charset="0"/>
              <a:buChar char="•"/>
            </a:pPr>
            <a:r>
              <a:rPr lang="en-GB" dirty="0"/>
              <a:t>The buttons are also forgiving: the user is easily able to backtrack if a mistake was made.</a:t>
            </a:r>
          </a:p>
        </p:txBody>
      </p:sp>
      <p:sp>
        <p:nvSpPr>
          <p:cNvPr id="11" name="TextBox 10">
            <a:extLst>
              <a:ext uri="{FF2B5EF4-FFF2-40B4-BE49-F238E27FC236}">
                <a16:creationId xmlns:a16="http://schemas.microsoft.com/office/drawing/2014/main" id="{44877734-6899-43A9-9297-B64C6B35B525}"/>
              </a:ext>
            </a:extLst>
          </p:cNvPr>
          <p:cNvSpPr txBox="1"/>
          <p:nvPr/>
        </p:nvSpPr>
        <p:spPr>
          <a:xfrm>
            <a:off x="4807615" y="332656"/>
            <a:ext cx="2285562" cy="523220"/>
          </a:xfrm>
          <a:prstGeom prst="rect">
            <a:avLst/>
          </a:prstGeom>
          <a:noFill/>
        </p:spPr>
        <p:txBody>
          <a:bodyPr wrap="none" rtlCol="0">
            <a:spAutoFit/>
          </a:bodyPr>
          <a:lstStyle/>
          <a:p>
            <a:r>
              <a:rPr lang="en-GB" sz="2800" b="1" dirty="0"/>
              <a:t>User Interface</a:t>
            </a:r>
          </a:p>
        </p:txBody>
      </p:sp>
    </p:spTree>
    <p:extLst>
      <p:ext uri="{BB962C8B-B14F-4D97-AF65-F5344CB8AC3E}">
        <p14:creationId xmlns:p14="http://schemas.microsoft.com/office/powerpoint/2010/main" val="98763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7C83BC-3E46-4C89-8196-9D71A6AF92C4}"/>
              </a:ext>
            </a:extLst>
          </p:cNvPr>
          <p:cNvSpPr txBox="1"/>
          <p:nvPr/>
        </p:nvSpPr>
        <p:spPr>
          <a:xfrm>
            <a:off x="5560450" y="260648"/>
            <a:ext cx="1067921" cy="523220"/>
          </a:xfrm>
          <a:prstGeom prst="rect">
            <a:avLst/>
          </a:prstGeom>
          <a:noFill/>
        </p:spPr>
        <p:txBody>
          <a:bodyPr wrap="none" rtlCol="0">
            <a:spAutoFit/>
          </a:bodyPr>
          <a:lstStyle/>
          <a:p>
            <a:r>
              <a:rPr lang="en-GB" sz="2800" b="1" dirty="0"/>
              <a:t>Audio</a:t>
            </a:r>
          </a:p>
        </p:txBody>
      </p:sp>
      <p:pic>
        <p:nvPicPr>
          <p:cNvPr id="6" name="Picture 5" descr="A picture containing shape&#10;&#10;Description automatically generated">
            <a:extLst>
              <a:ext uri="{FF2B5EF4-FFF2-40B4-BE49-F238E27FC236}">
                <a16:creationId xmlns:a16="http://schemas.microsoft.com/office/drawing/2014/main" id="{DF0D9B6C-BE6A-4E68-A654-CB16F73F155C}"/>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4375" b="95625" l="3194" r="95908">
                        <a14:foregroundMark x1="20459" y1="13047" x2="20459" y2="13047"/>
                        <a14:foregroundMark x1="19960" y1="14375" x2="19960" y2="14375"/>
                        <a14:foregroundMark x1="16667" y1="15000" x2="16667" y2="15000"/>
                        <a14:foregroundMark x1="31537" y1="10234" x2="31537" y2="10234"/>
                        <a14:foregroundMark x1="16966" y1="14531" x2="16966" y2="14531"/>
                        <a14:foregroundMark x1="18862" y1="8672" x2="18862" y2="8672"/>
                        <a14:foregroundMark x1="24152" y1="8828" x2="24152" y2="8828"/>
                        <a14:foregroundMark x1="33733" y1="7734" x2="33733" y2="7734"/>
                        <a14:foregroundMark x1="33733" y1="4531" x2="33733" y2="4531"/>
                        <a14:foregroundMark x1="7884" y1="67813" x2="7884" y2="67813"/>
                        <a14:foregroundMark x1="3293" y1="71875" x2="3293" y2="71875"/>
                        <a14:foregroundMark x1="52894" y1="92422" x2="52894" y2="92422"/>
                        <a14:foregroundMark x1="45808" y1="95625" x2="45808" y2="95625"/>
                        <a14:foregroundMark x1="93413" y1="45859" x2="93413" y2="45859"/>
                        <a14:foregroundMark x1="95908" y1="39609" x2="95908" y2="39609"/>
                        <a14:foregroundMark x1="19062" y1="25000" x2="19062" y2="25000"/>
                        <a14:foregroundMark x1="19860" y1="25391" x2="19860" y2="25391"/>
                        <a14:foregroundMark x1="20060" y1="23750" x2="20060" y2="23750"/>
                        <a14:foregroundMark x1="19361" y1="23750" x2="19361" y2="23750"/>
                        <a14:foregroundMark x1="19361" y1="24297" x2="19361" y2="24297"/>
                        <a14:foregroundMark x1="19062" y1="23203" x2="19062" y2="23203"/>
                        <a14:foregroundMark x1="18962" y1="22500" x2="18962" y2="22500"/>
                        <a14:foregroundMark x1="21756" y1="24922" x2="21756" y2="24922"/>
                        <a14:foregroundMark x1="22455" y1="25859" x2="22455" y2="25859"/>
                        <a14:foregroundMark x1="22056" y1="24453" x2="22056" y2="24453"/>
                      </a14:backgroundRemoval>
                    </a14:imgEffect>
                  </a14:imgLayer>
                </a14:imgProps>
              </a:ext>
              <a:ext uri="{28A0092B-C50C-407E-A947-70E740481C1C}">
                <a14:useLocalDpi xmlns:a14="http://schemas.microsoft.com/office/drawing/2010/main" val="0"/>
              </a:ext>
            </a:extLst>
          </a:blip>
          <a:stretch>
            <a:fillRect/>
          </a:stretch>
        </p:blipFill>
        <p:spPr>
          <a:xfrm>
            <a:off x="10558908" y="4797152"/>
            <a:ext cx="1444152" cy="1844824"/>
          </a:xfrm>
          <a:prstGeom prst="rect">
            <a:avLst/>
          </a:prstGeom>
        </p:spPr>
      </p:pic>
      <p:sp>
        <p:nvSpPr>
          <p:cNvPr id="8" name="TextBox 7">
            <a:extLst>
              <a:ext uri="{FF2B5EF4-FFF2-40B4-BE49-F238E27FC236}">
                <a16:creationId xmlns:a16="http://schemas.microsoft.com/office/drawing/2014/main" id="{D2AC34FE-63B9-454A-97E7-8FB421F0EFDE}"/>
              </a:ext>
            </a:extLst>
          </p:cNvPr>
          <p:cNvSpPr txBox="1"/>
          <p:nvPr/>
        </p:nvSpPr>
        <p:spPr>
          <a:xfrm>
            <a:off x="1053852" y="783868"/>
            <a:ext cx="10949208" cy="4154984"/>
          </a:xfrm>
          <a:prstGeom prst="rect">
            <a:avLst/>
          </a:prstGeom>
          <a:noFill/>
        </p:spPr>
        <p:txBody>
          <a:bodyPr wrap="square" rtlCol="0">
            <a:spAutoFit/>
          </a:bodyPr>
          <a:lstStyle/>
          <a:p>
            <a:pPr marL="342900" indent="-342900">
              <a:buFont typeface="Arial" panose="020B0604020202020204" pitchFamily="34" charset="0"/>
              <a:buChar char="•"/>
            </a:pPr>
            <a:r>
              <a:rPr lang="en-GB" dirty="0"/>
              <a:t>We believe our audio is completely compatible for our game:</a:t>
            </a:r>
          </a:p>
          <a:p>
            <a:pPr marL="952393" lvl="1" indent="-342900">
              <a:buFont typeface="Arial" panose="020B0604020202020204" pitchFamily="34" charset="0"/>
              <a:buChar char="•"/>
            </a:pPr>
            <a:r>
              <a:rPr lang="en-GB" dirty="0"/>
              <a:t>It is impactful and enhances the players’ experience, yet it does not distract from the game itself. </a:t>
            </a:r>
          </a:p>
          <a:p>
            <a:pPr marL="952393" lvl="1" indent="-342900">
              <a:buFont typeface="Arial" panose="020B0604020202020204" pitchFamily="34" charset="0"/>
              <a:buChar char="•"/>
            </a:pPr>
            <a:r>
              <a:rPr lang="en-GB" dirty="0"/>
              <a:t>We believe our audio helps to tell a story: one of a snake conquering competitors to finally accomplish the main goal of purchasing all items in the shop.</a:t>
            </a:r>
          </a:p>
          <a:p>
            <a:pPr marL="952393" lvl="1" indent="-342900">
              <a:buFont typeface="Arial" panose="020B0604020202020204" pitchFamily="34" charset="0"/>
              <a:buChar char="•"/>
            </a:pPr>
            <a:r>
              <a:rPr lang="en-GB" dirty="0"/>
              <a:t>Our game also incorporates sound effects to further aid interactions with the user.</a:t>
            </a:r>
          </a:p>
          <a:p>
            <a:pPr marL="952393" lvl="1" indent="-342900">
              <a:buFont typeface="Arial" panose="020B0604020202020204" pitchFamily="34" charset="0"/>
              <a:buChar char="•"/>
            </a:pPr>
            <a:r>
              <a:rPr lang="en-GB" dirty="0"/>
              <a:t>The audio is completely adjustable, so a player can make their own choices.</a:t>
            </a:r>
          </a:p>
          <a:p>
            <a:pPr marL="952393" lvl="1" indent="-342900">
              <a:buFont typeface="Arial" panose="020B0604020202020204" pitchFamily="34" charset="0"/>
              <a:buChar char="•"/>
            </a:pPr>
            <a:endParaRPr lang="en-GB" dirty="0"/>
          </a:p>
          <a:p>
            <a:pPr marL="952393" lvl="1" indent="-342900">
              <a:buFont typeface="Arial" panose="020B0604020202020204" pitchFamily="34" charset="0"/>
              <a:buChar char="•"/>
            </a:pPr>
            <a:endParaRPr lang="en-GB" dirty="0"/>
          </a:p>
        </p:txBody>
      </p:sp>
      <p:pic>
        <p:nvPicPr>
          <p:cNvPr id="7" name="Picture 6">
            <a:extLst>
              <a:ext uri="{FF2B5EF4-FFF2-40B4-BE49-F238E27FC236}">
                <a16:creationId xmlns:a16="http://schemas.microsoft.com/office/drawing/2014/main" id="{C229B0B3-92AB-4C11-9C18-092C9DF656CD}"/>
              </a:ext>
            </a:extLst>
          </p:cNvPr>
          <p:cNvPicPr>
            <a:picLocks noChangeAspect="1"/>
          </p:cNvPicPr>
          <p:nvPr/>
        </p:nvPicPr>
        <p:blipFill>
          <a:blip r:embed="rId4"/>
          <a:stretch>
            <a:fillRect/>
          </a:stretch>
        </p:blipFill>
        <p:spPr>
          <a:xfrm>
            <a:off x="4265222" y="4149080"/>
            <a:ext cx="3658375" cy="23433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23550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7C83BC-3E46-4C89-8196-9D71A6AF92C4}"/>
              </a:ext>
            </a:extLst>
          </p:cNvPr>
          <p:cNvSpPr txBox="1"/>
          <p:nvPr/>
        </p:nvSpPr>
        <p:spPr>
          <a:xfrm>
            <a:off x="5127122" y="260648"/>
            <a:ext cx="1934569" cy="523220"/>
          </a:xfrm>
          <a:prstGeom prst="rect">
            <a:avLst/>
          </a:prstGeom>
          <a:noFill/>
        </p:spPr>
        <p:txBody>
          <a:bodyPr wrap="none" rtlCol="0">
            <a:spAutoFit/>
          </a:bodyPr>
          <a:lstStyle/>
          <a:p>
            <a:r>
              <a:rPr lang="en-GB" sz="2800" b="1" dirty="0"/>
              <a:t>Networking</a:t>
            </a:r>
          </a:p>
        </p:txBody>
      </p:sp>
      <p:pic>
        <p:nvPicPr>
          <p:cNvPr id="6" name="Picture 5" descr="A picture containing shape&#10;&#10;Description automatically generated">
            <a:extLst>
              <a:ext uri="{FF2B5EF4-FFF2-40B4-BE49-F238E27FC236}">
                <a16:creationId xmlns:a16="http://schemas.microsoft.com/office/drawing/2014/main" id="{DF0D9B6C-BE6A-4E68-A654-CB16F73F155C}"/>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4375" b="95625" l="3194" r="95908">
                        <a14:foregroundMark x1="20459" y1="13047" x2="20459" y2="13047"/>
                        <a14:foregroundMark x1="19960" y1="14375" x2="19960" y2="14375"/>
                        <a14:foregroundMark x1="16667" y1="15000" x2="16667" y2="15000"/>
                        <a14:foregroundMark x1="31537" y1="10234" x2="31537" y2="10234"/>
                        <a14:foregroundMark x1="16966" y1="14531" x2="16966" y2="14531"/>
                        <a14:foregroundMark x1="18862" y1="8672" x2="18862" y2="8672"/>
                        <a14:foregroundMark x1="24152" y1="8828" x2="24152" y2="8828"/>
                        <a14:foregroundMark x1="33733" y1="7734" x2="33733" y2="7734"/>
                        <a14:foregroundMark x1="33733" y1="4531" x2="33733" y2="4531"/>
                        <a14:foregroundMark x1="7884" y1="67813" x2="7884" y2="67813"/>
                        <a14:foregroundMark x1="3293" y1="71875" x2="3293" y2="71875"/>
                        <a14:foregroundMark x1="52894" y1="92422" x2="52894" y2="92422"/>
                        <a14:foregroundMark x1="45808" y1="95625" x2="45808" y2="95625"/>
                        <a14:foregroundMark x1="93413" y1="45859" x2="93413" y2="45859"/>
                        <a14:foregroundMark x1="95908" y1="39609" x2="95908" y2="39609"/>
                        <a14:foregroundMark x1="19062" y1="25000" x2="19062" y2="25000"/>
                        <a14:foregroundMark x1="19860" y1="25391" x2="19860" y2="25391"/>
                        <a14:foregroundMark x1="20060" y1="23750" x2="20060" y2="23750"/>
                        <a14:foregroundMark x1="19361" y1="23750" x2="19361" y2="23750"/>
                        <a14:foregroundMark x1="19361" y1="24297" x2="19361" y2="24297"/>
                        <a14:foregroundMark x1="19062" y1="23203" x2="19062" y2="23203"/>
                        <a14:foregroundMark x1="18962" y1="22500" x2="18962" y2="22500"/>
                        <a14:foregroundMark x1="21756" y1="24922" x2="21756" y2="24922"/>
                        <a14:foregroundMark x1="22455" y1="25859" x2="22455" y2="25859"/>
                        <a14:foregroundMark x1="22056" y1="24453" x2="22056" y2="24453"/>
                      </a14:backgroundRemoval>
                    </a14:imgEffect>
                  </a14:imgLayer>
                </a14:imgProps>
              </a:ext>
              <a:ext uri="{28A0092B-C50C-407E-A947-70E740481C1C}">
                <a14:useLocalDpi xmlns:a14="http://schemas.microsoft.com/office/drawing/2010/main" val="0"/>
              </a:ext>
            </a:extLst>
          </a:blip>
          <a:stretch>
            <a:fillRect/>
          </a:stretch>
        </p:blipFill>
        <p:spPr>
          <a:xfrm>
            <a:off x="10558908" y="4797152"/>
            <a:ext cx="1444152" cy="1844824"/>
          </a:xfrm>
          <a:prstGeom prst="rect">
            <a:avLst/>
          </a:prstGeom>
        </p:spPr>
      </p:pic>
      <p:sp>
        <p:nvSpPr>
          <p:cNvPr id="8" name="TextBox 7">
            <a:extLst>
              <a:ext uri="{FF2B5EF4-FFF2-40B4-BE49-F238E27FC236}">
                <a16:creationId xmlns:a16="http://schemas.microsoft.com/office/drawing/2014/main" id="{D2AC34FE-63B9-454A-97E7-8FB421F0EFDE}"/>
              </a:ext>
            </a:extLst>
          </p:cNvPr>
          <p:cNvSpPr txBox="1"/>
          <p:nvPr/>
        </p:nvSpPr>
        <p:spPr>
          <a:xfrm>
            <a:off x="909836" y="677879"/>
            <a:ext cx="10949208" cy="4154984"/>
          </a:xfrm>
          <a:prstGeom prst="rect">
            <a:avLst/>
          </a:prstGeom>
          <a:noFill/>
        </p:spPr>
        <p:txBody>
          <a:bodyPr wrap="square" rtlCol="0">
            <a:spAutoFit/>
          </a:bodyPr>
          <a:lstStyle/>
          <a:p>
            <a:pPr marL="342900" indent="-342900">
              <a:buFont typeface="Arial" panose="020B0604020202020204" pitchFamily="34" charset="0"/>
              <a:buChar char="•"/>
            </a:pPr>
            <a:r>
              <a:rPr lang="en-GB" dirty="0"/>
              <a:t>In our final product, we believe we have created a robust and reliable Multiplayer game mode which uses a Client-Server model.</a:t>
            </a:r>
          </a:p>
          <a:p>
            <a:pPr marL="342900" indent="-342900">
              <a:buFont typeface="Arial" panose="020B0604020202020204" pitchFamily="34" charset="0"/>
              <a:buChar char="•"/>
            </a:pPr>
            <a:r>
              <a:rPr lang="en-GB" dirty="0"/>
              <a:t>Extra effort was made to ensure each player, whether the Host or the Client, would be able to play with their preference of Map Skin/ Snake Skin.</a:t>
            </a:r>
          </a:p>
          <a:p>
            <a:pPr marL="342900" indent="-342900">
              <a:buFont typeface="Arial" panose="020B0604020202020204" pitchFamily="34" charset="0"/>
              <a:buChar char="•"/>
            </a:pPr>
            <a:r>
              <a:rPr lang="en-GB" dirty="0"/>
              <a:t>Our multiplayer mode includes the best of both worlds. Players are able to play with all the features in single player mode but are also given the freedom to play against a player of their choice. They also have the option to choose a custom map, perhaps made by one of the players. This results in not only enjoyable competitive games, but an added personal touch.</a:t>
            </a:r>
          </a:p>
          <a:p>
            <a:pPr marL="342900" indent="-342900">
              <a:buFont typeface="Arial" panose="020B0604020202020204" pitchFamily="34" charset="0"/>
              <a:buChar char="•"/>
            </a:pPr>
            <a:endParaRPr lang="en-GB" dirty="0"/>
          </a:p>
          <a:p>
            <a:pPr marL="952393" lvl="1" indent="-342900">
              <a:buFont typeface="Arial" panose="020B0604020202020204" pitchFamily="34" charset="0"/>
              <a:buChar char="•"/>
            </a:pPr>
            <a:endParaRPr lang="en-GB" dirty="0"/>
          </a:p>
        </p:txBody>
      </p:sp>
      <p:pic>
        <p:nvPicPr>
          <p:cNvPr id="3" name="Picture 2">
            <a:extLst>
              <a:ext uri="{FF2B5EF4-FFF2-40B4-BE49-F238E27FC236}">
                <a16:creationId xmlns:a16="http://schemas.microsoft.com/office/drawing/2014/main" id="{28F0EC82-9519-4161-A8F5-908A3B717E60}"/>
              </a:ext>
            </a:extLst>
          </p:cNvPr>
          <p:cNvPicPr>
            <a:picLocks noChangeAspect="1"/>
          </p:cNvPicPr>
          <p:nvPr/>
        </p:nvPicPr>
        <p:blipFill>
          <a:blip r:embed="rId4"/>
          <a:stretch>
            <a:fillRect/>
          </a:stretch>
        </p:blipFill>
        <p:spPr>
          <a:xfrm>
            <a:off x="4803343" y="3977680"/>
            <a:ext cx="2582138" cy="266429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54349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7C83BC-3E46-4C89-8196-9D71A6AF92C4}"/>
              </a:ext>
            </a:extLst>
          </p:cNvPr>
          <p:cNvSpPr txBox="1"/>
          <p:nvPr/>
        </p:nvSpPr>
        <p:spPr>
          <a:xfrm>
            <a:off x="5127124" y="356553"/>
            <a:ext cx="1686616" cy="523220"/>
          </a:xfrm>
          <a:prstGeom prst="rect">
            <a:avLst/>
          </a:prstGeom>
          <a:noFill/>
        </p:spPr>
        <p:txBody>
          <a:bodyPr wrap="none" rtlCol="0">
            <a:spAutoFit/>
          </a:bodyPr>
          <a:lstStyle/>
          <a:p>
            <a:r>
              <a:rPr lang="en-GB" sz="2800" b="1" dirty="0"/>
              <a:t>Gameplay</a:t>
            </a:r>
          </a:p>
        </p:txBody>
      </p:sp>
      <p:pic>
        <p:nvPicPr>
          <p:cNvPr id="6" name="Picture 5" descr="A picture containing shape&#10;&#10;Description automatically generated">
            <a:extLst>
              <a:ext uri="{FF2B5EF4-FFF2-40B4-BE49-F238E27FC236}">
                <a16:creationId xmlns:a16="http://schemas.microsoft.com/office/drawing/2014/main" id="{DF0D9B6C-BE6A-4E68-A654-CB16F73F155C}"/>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4375" b="95625" l="3194" r="95908">
                        <a14:foregroundMark x1="20459" y1="13047" x2="20459" y2="13047"/>
                        <a14:foregroundMark x1="19960" y1="14375" x2="19960" y2="14375"/>
                        <a14:foregroundMark x1="16667" y1="15000" x2="16667" y2="15000"/>
                        <a14:foregroundMark x1="31537" y1="10234" x2="31537" y2="10234"/>
                        <a14:foregroundMark x1="16966" y1="14531" x2="16966" y2="14531"/>
                        <a14:foregroundMark x1="18862" y1="8672" x2="18862" y2="8672"/>
                        <a14:foregroundMark x1="24152" y1="8828" x2="24152" y2="8828"/>
                        <a14:foregroundMark x1="33733" y1="7734" x2="33733" y2="7734"/>
                        <a14:foregroundMark x1="33733" y1="4531" x2="33733" y2="4531"/>
                        <a14:foregroundMark x1="7884" y1="67813" x2="7884" y2="67813"/>
                        <a14:foregroundMark x1="3293" y1="71875" x2="3293" y2="71875"/>
                        <a14:foregroundMark x1="52894" y1="92422" x2="52894" y2="92422"/>
                        <a14:foregroundMark x1="45808" y1="95625" x2="45808" y2="95625"/>
                        <a14:foregroundMark x1="93413" y1="45859" x2="93413" y2="45859"/>
                        <a14:foregroundMark x1="95908" y1="39609" x2="95908" y2="39609"/>
                        <a14:foregroundMark x1="19062" y1="25000" x2="19062" y2="25000"/>
                        <a14:foregroundMark x1="19860" y1="25391" x2="19860" y2="25391"/>
                        <a14:foregroundMark x1="20060" y1="23750" x2="20060" y2="23750"/>
                        <a14:foregroundMark x1="19361" y1="23750" x2="19361" y2="23750"/>
                        <a14:foregroundMark x1="19361" y1="24297" x2="19361" y2="24297"/>
                        <a14:foregroundMark x1="19062" y1="23203" x2="19062" y2="23203"/>
                        <a14:foregroundMark x1="18962" y1="22500" x2="18962" y2="22500"/>
                        <a14:foregroundMark x1="21756" y1="24922" x2="21756" y2="24922"/>
                        <a14:foregroundMark x1="22455" y1="25859" x2="22455" y2="25859"/>
                        <a14:foregroundMark x1="22056" y1="24453" x2="22056" y2="24453"/>
                      </a14:backgroundRemoval>
                    </a14:imgEffect>
                  </a14:imgLayer>
                </a14:imgProps>
              </a:ext>
              <a:ext uri="{28A0092B-C50C-407E-A947-70E740481C1C}">
                <a14:useLocalDpi xmlns:a14="http://schemas.microsoft.com/office/drawing/2010/main" val="0"/>
              </a:ext>
            </a:extLst>
          </a:blip>
          <a:stretch>
            <a:fillRect/>
          </a:stretch>
        </p:blipFill>
        <p:spPr>
          <a:xfrm>
            <a:off x="10558908" y="4797152"/>
            <a:ext cx="1444152" cy="1844824"/>
          </a:xfrm>
          <a:prstGeom prst="rect">
            <a:avLst/>
          </a:prstGeom>
        </p:spPr>
      </p:pic>
      <p:sp>
        <p:nvSpPr>
          <p:cNvPr id="8" name="TextBox 7">
            <a:extLst>
              <a:ext uri="{FF2B5EF4-FFF2-40B4-BE49-F238E27FC236}">
                <a16:creationId xmlns:a16="http://schemas.microsoft.com/office/drawing/2014/main" id="{D2AC34FE-63B9-454A-97E7-8FB421F0EFDE}"/>
              </a:ext>
            </a:extLst>
          </p:cNvPr>
          <p:cNvSpPr txBox="1"/>
          <p:nvPr/>
        </p:nvSpPr>
        <p:spPr>
          <a:xfrm>
            <a:off x="981844" y="764704"/>
            <a:ext cx="10949208" cy="5632311"/>
          </a:xfrm>
          <a:prstGeom prst="rect">
            <a:avLst/>
          </a:prstGeom>
          <a:noFill/>
        </p:spPr>
        <p:txBody>
          <a:bodyPr wrap="square" rtlCol="0">
            <a:spAutoFit/>
          </a:bodyPr>
          <a:lstStyle/>
          <a:p>
            <a:pPr marL="342900" indent="-342900">
              <a:buFont typeface="Arial" panose="020B0604020202020204" pitchFamily="34" charset="0"/>
              <a:buChar char="•"/>
            </a:pPr>
            <a:r>
              <a:rPr lang="en-GB" dirty="0"/>
              <a:t>In our game we wanted to include customisation as well as game goals to create a personal experience.</a:t>
            </a:r>
          </a:p>
          <a:p>
            <a:pPr marL="342900" indent="-342900">
              <a:buFont typeface="Arial" panose="020B0604020202020204" pitchFamily="34" charset="0"/>
              <a:buChar char="•"/>
            </a:pPr>
            <a:r>
              <a:rPr lang="en-GB" dirty="0"/>
              <a:t>We explored many game options, but agreed on a Single Player mode in which the user has the choice between ‘Easy’, ‘Medium’ or ‘Hard’ mode where the mode is determined by the intelligence of the AI Snake.</a:t>
            </a:r>
          </a:p>
          <a:p>
            <a:pPr marL="342900" indent="-342900">
              <a:buFont typeface="Arial" panose="020B0604020202020204" pitchFamily="34" charset="0"/>
              <a:buChar char="•"/>
            </a:pPr>
            <a:r>
              <a:rPr lang="en-GB" dirty="0"/>
              <a:t>Alongside game models such as Pac-Man and Snake, we were inspired by the following quote: ‘Differentiate and Innovate, Don't Imitate’. Whilst we didn’t want to reinvent the wheel, we believe we improved these classic games through combining features and adding supporting features such as power-ups, our Map Builder and in-game Shop.</a:t>
            </a:r>
          </a:p>
          <a:p>
            <a:pPr marL="342900" indent="-342900">
              <a:buFont typeface="Arial" panose="020B0604020202020204" pitchFamily="34" charset="0"/>
              <a:buChar char="•"/>
            </a:pPr>
            <a:r>
              <a:rPr lang="en-GB" dirty="0"/>
              <a:t>We feel our game is easy to use according to our user feedback, so we can say with confidence we have achieved our goal of reaching out to a wide audience.</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952393" lvl="1" indent="-342900">
              <a:buFont typeface="Arial" panose="020B0604020202020204" pitchFamily="34" charset="0"/>
              <a:buChar char="•"/>
            </a:pPr>
            <a:endParaRPr lang="en-GB" dirty="0"/>
          </a:p>
        </p:txBody>
      </p:sp>
    </p:spTree>
    <p:extLst>
      <p:ext uri="{BB962C8B-B14F-4D97-AF65-F5344CB8AC3E}">
        <p14:creationId xmlns:p14="http://schemas.microsoft.com/office/powerpoint/2010/main" val="12719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7C83BC-3E46-4C89-8196-9D71A6AF92C4}"/>
              </a:ext>
            </a:extLst>
          </p:cNvPr>
          <p:cNvSpPr txBox="1"/>
          <p:nvPr/>
        </p:nvSpPr>
        <p:spPr>
          <a:xfrm>
            <a:off x="5127124" y="356553"/>
            <a:ext cx="498855" cy="523220"/>
          </a:xfrm>
          <a:prstGeom prst="rect">
            <a:avLst/>
          </a:prstGeom>
          <a:noFill/>
        </p:spPr>
        <p:txBody>
          <a:bodyPr wrap="none" rtlCol="0">
            <a:spAutoFit/>
          </a:bodyPr>
          <a:lstStyle/>
          <a:p>
            <a:r>
              <a:rPr lang="en-GB" sz="2800" b="1" dirty="0"/>
              <a:t>AI</a:t>
            </a:r>
          </a:p>
        </p:txBody>
      </p:sp>
      <p:pic>
        <p:nvPicPr>
          <p:cNvPr id="6" name="Picture 5" descr="A picture containing shape&#10;&#10;Description automatically generated">
            <a:extLst>
              <a:ext uri="{FF2B5EF4-FFF2-40B4-BE49-F238E27FC236}">
                <a16:creationId xmlns:a16="http://schemas.microsoft.com/office/drawing/2014/main" id="{DF0D9B6C-BE6A-4E68-A654-CB16F73F155C}"/>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4375" b="95625" l="3194" r="95908">
                        <a14:foregroundMark x1="20459" y1="13047" x2="20459" y2="13047"/>
                        <a14:foregroundMark x1="19960" y1="14375" x2="19960" y2="14375"/>
                        <a14:foregroundMark x1="16667" y1="15000" x2="16667" y2="15000"/>
                        <a14:foregroundMark x1="31537" y1="10234" x2="31537" y2="10234"/>
                        <a14:foregroundMark x1="16966" y1="14531" x2="16966" y2="14531"/>
                        <a14:foregroundMark x1="18862" y1="8672" x2="18862" y2="8672"/>
                        <a14:foregroundMark x1="24152" y1="8828" x2="24152" y2="8828"/>
                        <a14:foregroundMark x1="33733" y1="7734" x2="33733" y2="7734"/>
                        <a14:foregroundMark x1="33733" y1="4531" x2="33733" y2="4531"/>
                        <a14:foregroundMark x1="7884" y1="67813" x2="7884" y2="67813"/>
                        <a14:foregroundMark x1="3293" y1="71875" x2="3293" y2="71875"/>
                        <a14:foregroundMark x1="52894" y1="92422" x2="52894" y2="92422"/>
                        <a14:foregroundMark x1="45808" y1="95625" x2="45808" y2="95625"/>
                        <a14:foregroundMark x1="93413" y1="45859" x2="93413" y2="45859"/>
                        <a14:foregroundMark x1="95908" y1="39609" x2="95908" y2="39609"/>
                        <a14:foregroundMark x1="19062" y1="25000" x2="19062" y2="25000"/>
                        <a14:foregroundMark x1="19860" y1="25391" x2="19860" y2="25391"/>
                        <a14:foregroundMark x1="20060" y1="23750" x2="20060" y2="23750"/>
                        <a14:foregroundMark x1="19361" y1="23750" x2="19361" y2="23750"/>
                        <a14:foregroundMark x1="19361" y1="24297" x2="19361" y2="24297"/>
                        <a14:foregroundMark x1="19062" y1="23203" x2="19062" y2="23203"/>
                        <a14:foregroundMark x1="18962" y1="22500" x2="18962" y2="22500"/>
                        <a14:foregroundMark x1="21756" y1="24922" x2="21756" y2="24922"/>
                        <a14:foregroundMark x1="22455" y1="25859" x2="22455" y2="25859"/>
                        <a14:foregroundMark x1="22056" y1="24453" x2="22056" y2="24453"/>
                      </a14:backgroundRemoval>
                    </a14:imgEffect>
                  </a14:imgLayer>
                </a14:imgProps>
              </a:ext>
              <a:ext uri="{28A0092B-C50C-407E-A947-70E740481C1C}">
                <a14:useLocalDpi xmlns:a14="http://schemas.microsoft.com/office/drawing/2010/main" val="0"/>
              </a:ext>
            </a:extLst>
          </a:blip>
          <a:stretch>
            <a:fillRect/>
          </a:stretch>
        </p:blipFill>
        <p:spPr>
          <a:xfrm>
            <a:off x="10558908" y="4797152"/>
            <a:ext cx="1444152" cy="1844824"/>
          </a:xfrm>
          <a:prstGeom prst="rect">
            <a:avLst/>
          </a:prstGeom>
        </p:spPr>
      </p:pic>
      <p:pic>
        <p:nvPicPr>
          <p:cNvPr id="3" name="Picture 2">
            <a:extLst>
              <a:ext uri="{FF2B5EF4-FFF2-40B4-BE49-F238E27FC236}">
                <a16:creationId xmlns:a16="http://schemas.microsoft.com/office/drawing/2014/main" id="{76DB87C3-6255-4C95-9207-5B469D0CDB7F}"/>
              </a:ext>
            </a:extLst>
          </p:cNvPr>
          <p:cNvPicPr>
            <a:picLocks noChangeAspect="1"/>
          </p:cNvPicPr>
          <p:nvPr/>
        </p:nvPicPr>
        <p:blipFill>
          <a:blip r:embed="rId4"/>
          <a:stretch>
            <a:fillRect/>
          </a:stretch>
        </p:blipFill>
        <p:spPr>
          <a:xfrm>
            <a:off x="909836" y="4005064"/>
            <a:ext cx="2714625" cy="2686050"/>
          </a:xfrm>
          <a:prstGeom prst="rect">
            <a:avLst/>
          </a:prstGeom>
        </p:spPr>
      </p:pic>
      <p:sp>
        <p:nvSpPr>
          <p:cNvPr id="9" name="TextBox 8">
            <a:extLst>
              <a:ext uri="{FF2B5EF4-FFF2-40B4-BE49-F238E27FC236}">
                <a16:creationId xmlns:a16="http://schemas.microsoft.com/office/drawing/2014/main" id="{98E33C7B-7595-4D0A-B144-DBAC38B66EC3}"/>
              </a:ext>
            </a:extLst>
          </p:cNvPr>
          <p:cNvSpPr txBox="1"/>
          <p:nvPr/>
        </p:nvSpPr>
        <p:spPr>
          <a:xfrm>
            <a:off x="1053852" y="905742"/>
            <a:ext cx="10585176" cy="3046988"/>
          </a:xfrm>
          <a:prstGeom prst="rect">
            <a:avLst/>
          </a:prstGeom>
          <a:noFill/>
        </p:spPr>
        <p:txBody>
          <a:bodyPr wrap="square">
            <a:spAutoFit/>
          </a:bodyPr>
          <a:lstStyle/>
          <a:p>
            <a:pPr marL="342900" indent="-342900">
              <a:buFont typeface="Arial" panose="020B0604020202020204" pitchFamily="34" charset="0"/>
              <a:buChar char="•"/>
            </a:pPr>
            <a:r>
              <a:rPr lang="en-GB" dirty="0"/>
              <a:t>A major component for the success of our game is our AI implementation</a:t>
            </a:r>
          </a:p>
          <a:p>
            <a:pPr marL="342900" indent="-342900">
              <a:buFont typeface="Arial" panose="020B0604020202020204" pitchFamily="34" charset="0"/>
              <a:buChar char="•"/>
            </a:pPr>
            <a:r>
              <a:rPr lang="en-GB" dirty="0"/>
              <a:t>The intelligence of the AI snake is determined by the effectiveness of the pathfinding, where in easy mode and medium mode the path finding is limited to within the boundaries of the map, but in hard mode the AI snake is able to cut through opposing ends of the map to maximise efficiency in obtaining a fruit</a:t>
            </a:r>
          </a:p>
          <a:p>
            <a:pPr marL="342900" indent="-342900">
              <a:buFont typeface="Arial" panose="020B0604020202020204" pitchFamily="34" charset="0"/>
              <a:buChar char="•"/>
            </a:pPr>
            <a:r>
              <a:rPr lang="en-GB" dirty="0"/>
              <a:t>By providing a player with these options, they can play in any game mode. The easier game mode only adds </a:t>
            </a:r>
            <a:r>
              <a:rPr lang="en-GB" b="1" dirty="0"/>
              <a:t>10</a:t>
            </a:r>
            <a:r>
              <a:rPr lang="en-GB" dirty="0"/>
              <a:t> to the balance, medium mode adds </a:t>
            </a:r>
            <a:r>
              <a:rPr lang="en-GB" b="1" dirty="0"/>
              <a:t>25</a:t>
            </a:r>
            <a:r>
              <a:rPr lang="en-GB" dirty="0"/>
              <a:t>, and finally, </a:t>
            </a:r>
            <a:r>
              <a:rPr lang="en-GB" b="1" dirty="0"/>
              <a:t>50</a:t>
            </a:r>
            <a:r>
              <a:rPr lang="en-GB" dirty="0"/>
              <a:t> is added in the harder game mode</a:t>
            </a:r>
          </a:p>
        </p:txBody>
      </p:sp>
      <p:sp>
        <p:nvSpPr>
          <p:cNvPr id="10" name="TextBox 9">
            <a:extLst>
              <a:ext uri="{FF2B5EF4-FFF2-40B4-BE49-F238E27FC236}">
                <a16:creationId xmlns:a16="http://schemas.microsoft.com/office/drawing/2014/main" id="{3C69A218-26F7-4FE4-B680-0F8A8E16F4FB}"/>
              </a:ext>
            </a:extLst>
          </p:cNvPr>
          <p:cNvSpPr txBox="1"/>
          <p:nvPr/>
        </p:nvSpPr>
        <p:spPr>
          <a:xfrm>
            <a:off x="4078188" y="4013458"/>
            <a:ext cx="6192688" cy="2677656"/>
          </a:xfrm>
          <a:prstGeom prst="rect">
            <a:avLst/>
          </a:prstGeom>
          <a:noFill/>
        </p:spPr>
        <p:txBody>
          <a:bodyPr wrap="square">
            <a:spAutoFit/>
          </a:bodyPr>
          <a:lstStyle/>
          <a:p>
            <a:pPr marL="342900" indent="-342900">
              <a:buFont typeface="Arial" panose="020B0604020202020204" pitchFamily="34" charset="0"/>
              <a:buChar char="•"/>
            </a:pPr>
            <a:r>
              <a:rPr lang="en-GB" dirty="0"/>
              <a:t>We feel that we have optimised the difficulties, allowing for a rewarding progression through the game. From feedback, we learned that players felt like they gradually improved, using the easier levels to develop their skills and eventually succeed in the harder game mode.</a:t>
            </a:r>
          </a:p>
        </p:txBody>
      </p:sp>
    </p:spTree>
    <p:extLst>
      <p:ext uri="{BB962C8B-B14F-4D97-AF65-F5344CB8AC3E}">
        <p14:creationId xmlns:p14="http://schemas.microsoft.com/office/powerpoint/2010/main" val="14842840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7C83BC-3E46-4C89-8196-9D71A6AF92C4}"/>
              </a:ext>
            </a:extLst>
          </p:cNvPr>
          <p:cNvSpPr txBox="1"/>
          <p:nvPr/>
        </p:nvSpPr>
        <p:spPr>
          <a:xfrm>
            <a:off x="5127124" y="356553"/>
            <a:ext cx="2310569" cy="523220"/>
          </a:xfrm>
          <a:prstGeom prst="rect">
            <a:avLst/>
          </a:prstGeom>
          <a:noFill/>
        </p:spPr>
        <p:txBody>
          <a:bodyPr wrap="none" rtlCol="0">
            <a:spAutoFit/>
          </a:bodyPr>
          <a:lstStyle/>
          <a:p>
            <a:r>
              <a:rPr lang="en-GB" sz="2800" b="1" dirty="0"/>
              <a:t>Extra Features</a:t>
            </a:r>
          </a:p>
        </p:txBody>
      </p:sp>
      <p:pic>
        <p:nvPicPr>
          <p:cNvPr id="6" name="Picture 5" descr="A picture containing shape&#10;&#10;Description automatically generated">
            <a:extLst>
              <a:ext uri="{FF2B5EF4-FFF2-40B4-BE49-F238E27FC236}">
                <a16:creationId xmlns:a16="http://schemas.microsoft.com/office/drawing/2014/main" id="{DF0D9B6C-BE6A-4E68-A654-CB16F73F155C}"/>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4375" b="95625" l="3194" r="95908">
                        <a14:foregroundMark x1="20459" y1="13047" x2="20459" y2="13047"/>
                        <a14:foregroundMark x1="19960" y1="14375" x2="19960" y2="14375"/>
                        <a14:foregroundMark x1="16667" y1="15000" x2="16667" y2="15000"/>
                        <a14:foregroundMark x1="31537" y1="10234" x2="31537" y2="10234"/>
                        <a14:foregroundMark x1="16966" y1="14531" x2="16966" y2="14531"/>
                        <a14:foregroundMark x1="18862" y1="8672" x2="18862" y2="8672"/>
                        <a14:foregroundMark x1="24152" y1="8828" x2="24152" y2="8828"/>
                        <a14:foregroundMark x1="33733" y1="7734" x2="33733" y2="7734"/>
                        <a14:foregroundMark x1="33733" y1="4531" x2="33733" y2="4531"/>
                        <a14:foregroundMark x1="7884" y1="67813" x2="7884" y2="67813"/>
                        <a14:foregroundMark x1="3293" y1="71875" x2="3293" y2="71875"/>
                        <a14:foregroundMark x1="52894" y1="92422" x2="52894" y2="92422"/>
                        <a14:foregroundMark x1="45808" y1="95625" x2="45808" y2="95625"/>
                        <a14:foregroundMark x1="93413" y1="45859" x2="93413" y2="45859"/>
                        <a14:foregroundMark x1="95908" y1="39609" x2="95908" y2="39609"/>
                        <a14:foregroundMark x1="19062" y1="25000" x2="19062" y2="25000"/>
                        <a14:foregroundMark x1="19860" y1="25391" x2="19860" y2="25391"/>
                        <a14:foregroundMark x1="20060" y1="23750" x2="20060" y2="23750"/>
                        <a14:foregroundMark x1="19361" y1="23750" x2="19361" y2="23750"/>
                        <a14:foregroundMark x1="19361" y1="24297" x2="19361" y2="24297"/>
                        <a14:foregroundMark x1="19062" y1="23203" x2="19062" y2="23203"/>
                        <a14:foregroundMark x1="18962" y1="22500" x2="18962" y2="22500"/>
                        <a14:foregroundMark x1="21756" y1="24922" x2="21756" y2="24922"/>
                        <a14:foregroundMark x1="22455" y1="25859" x2="22455" y2="25859"/>
                        <a14:foregroundMark x1="22056" y1="24453" x2="22056" y2="24453"/>
                      </a14:backgroundRemoval>
                    </a14:imgEffect>
                  </a14:imgLayer>
                </a14:imgProps>
              </a:ext>
              <a:ext uri="{28A0092B-C50C-407E-A947-70E740481C1C}">
                <a14:useLocalDpi xmlns:a14="http://schemas.microsoft.com/office/drawing/2010/main" val="0"/>
              </a:ext>
            </a:extLst>
          </a:blip>
          <a:stretch>
            <a:fillRect/>
          </a:stretch>
        </p:blipFill>
        <p:spPr>
          <a:xfrm>
            <a:off x="10558908" y="4797152"/>
            <a:ext cx="1444152" cy="1844824"/>
          </a:xfrm>
          <a:prstGeom prst="rect">
            <a:avLst/>
          </a:prstGeom>
        </p:spPr>
      </p:pic>
      <p:sp>
        <p:nvSpPr>
          <p:cNvPr id="10" name="TextBox 9">
            <a:extLst>
              <a:ext uri="{FF2B5EF4-FFF2-40B4-BE49-F238E27FC236}">
                <a16:creationId xmlns:a16="http://schemas.microsoft.com/office/drawing/2014/main" id="{3C69A218-26F7-4FE4-B680-0F8A8E16F4FB}"/>
              </a:ext>
            </a:extLst>
          </p:cNvPr>
          <p:cNvSpPr txBox="1"/>
          <p:nvPr/>
        </p:nvSpPr>
        <p:spPr>
          <a:xfrm>
            <a:off x="4414182" y="3856501"/>
            <a:ext cx="6527857" cy="2492990"/>
          </a:xfrm>
          <a:prstGeom prst="rect">
            <a:avLst/>
          </a:prstGeom>
          <a:noFill/>
        </p:spPr>
        <p:txBody>
          <a:bodyPr wrap="square">
            <a:spAutoFit/>
          </a:bodyPr>
          <a:lstStyle/>
          <a:p>
            <a:r>
              <a:rPr lang="en-GB" dirty="0"/>
              <a:t>     </a:t>
            </a:r>
            <a:r>
              <a:rPr lang="en-GB" u="sng" dirty="0"/>
              <a:t> Shop:</a:t>
            </a:r>
          </a:p>
          <a:p>
            <a:pPr marL="342900" indent="-342900">
              <a:buFont typeface="Arial" panose="020B0604020202020204" pitchFamily="34" charset="0"/>
              <a:buChar char="•"/>
            </a:pPr>
            <a:r>
              <a:rPr lang="en-GB" sz="2200" dirty="0"/>
              <a:t>We have included a shop to add an extra dimension of challenge and thus, reward. While the items (snake and map skins), are difficult to earn, they are rewarding and increase motivation to play the game. </a:t>
            </a:r>
          </a:p>
          <a:p>
            <a:pPr marL="342900" indent="-342900">
              <a:buFont typeface="Arial" panose="020B0604020202020204" pitchFamily="34" charset="0"/>
              <a:buChar char="•"/>
            </a:pPr>
            <a:r>
              <a:rPr lang="en-GB" sz="2200" dirty="0"/>
              <a:t>The snake and map skins are particularly rewarding as they add to the tailored experience we provide. </a:t>
            </a:r>
          </a:p>
        </p:txBody>
      </p:sp>
      <p:sp>
        <p:nvSpPr>
          <p:cNvPr id="2" name="TextBox 1">
            <a:extLst>
              <a:ext uri="{FF2B5EF4-FFF2-40B4-BE49-F238E27FC236}">
                <a16:creationId xmlns:a16="http://schemas.microsoft.com/office/drawing/2014/main" id="{5A003C20-8596-42FD-962E-CABFED0496F1}"/>
              </a:ext>
            </a:extLst>
          </p:cNvPr>
          <p:cNvSpPr txBox="1"/>
          <p:nvPr/>
        </p:nvSpPr>
        <p:spPr>
          <a:xfrm>
            <a:off x="837829" y="726417"/>
            <a:ext cx="6408712" cy="3139321"/>
          </a:xfrm>
          <a:prstGeom prst="rect">
            <a:avLst/>
          </a:prstGeom>
          <a:noFill/>
        </p:spPr>
        <p:txBody>
          <a:bodyPr wrap="square" rtlCol="0">
            <a:spAutoFit/>
          </a:bodyPr>
          <a:lstStyle/>
          <a:p>
            <a:r>
              <a:rPr lang="en-GB" sz="2200" u="sng" dirty="0"/>
              <a:t>Map Builder:</a:t>
            </a:r>
          </a:p>
          <a:p>
            <a:pPr marL="342900" indent="-342900">
              <a:buFont typeface="Arial" panose="020B0604020202020204" pitchFamily="34" charset="0"/>
              <a:buChar char="•"/>
            </a:pPr>
            <a:r>
              <a:rPr lang="en-GB" sz="2200" dirty="0"/>
              <a:t>The map builder feature allows our players to create and customise their own maps.</a:t>
            </a:r>
          </a:p>
          <a:p>
            <a:pPr marL="342900" indent="-342900">
              <a:buFont typeface="Arial" panose="020B0604020202020204" pitchFamily="34" charset="0"/>
              <a:buChar char="•"/>
            </a:pPr>
            <a:r>
              <a:rPr lang="en-GB" sz="2200" dirty="0"/>
              <a:t>Linked to our shop, the purchases, such as snake and map skins, can be applied to these maps. </a:t>
            </a:r>
          </a:p>
          <a:p>
            <a:pPr marL="342900" indent="-342900">
              <a:buFont typeface="Arial" panose="020B0604020202020204" pitchFamily="34" charset="0"/>
              <a:buChar char="•"/>
            </a:pPr>
            <a:r>
              <a:rPr lang="en-GB" sz="2200" dirty="0"/>
              <a:t>Everything is encoded onto a text file which means that all progress is saved. This protects our players from the disappointment of losing game progress.</a:t>
            </a:r>
          </a:p>
          <a:p>
            <a:endParaRPr lang="en-GB" sz="2200" dirty="0"/>
          </a:p>
        </p:txBody>
      </p:sp>
      <p:pic>
        <p:nvPicPr>
          <p:cNvPr id="7" name="Picture 6">
            <a:extLst>
              <a:ext uri="{FF2B5EF4-FFF2-40B4-BE49-F238E27FC236}">
                <a16:creationId xmlns:a16="http://schemas.microsoft.com/office/drawing/2014/main" id="{228CC601-F499-4180-9B6F-208F07EC74C2}"/>
              </a:ext>
            </a:extLst>
          </p:cNvPr>
          <p:cNvPicPr>
            <a:picLocks noChangeAspect="1"/>
          </p:cNvPicPr>
          <p:nvPr/>
        </p:nvPicPr>
        <p:blipFill>
          <a:blip r:embed="rId4"/>
          <a:stretch>
            <a:fillRect/>
          </a:stretch>
        </p:blipFill>
        <p:spPr>
          <a:xfrm>
            <a:off x="7132784" y="1124744"/>
            <a:ext cx="4870276" cy="2522016"/>
          </a:xfrm>
          <a:prstGeom prst="rect">
            <a:avLst/>
          </a:prstGeom>
        </p:spPr>
      </p:pic>
      <p:pic>
        <p:nvPicPr>
          <p:cNvPr id="11" name="Picture 10">
            <a:extLst>
              <a:ext uri="{FF2B5EF4-FFF2-40B4-BE49-F238E27FC236}">
                <a16:creationId xmlns:a16="http://schemas.microsoft.com/office/drawing/2014/main" id="{DC1EC258-C061-40AC-8F27-6905F1D4DA4C}"/>
              </a:ext>
            </a:extLst>
          </p:cNvPr>
          <p:cNvPicPr>
            <a:picLocks noChangeAspect="1"/>
          </p:cNvPicPr>
          <p:nvPr/>
        </p:nvPicPr>
        <p:blipFill>
          <a:blip r:embed="rId5"/>
          <a:stretch>
            <a:fillRect/>
          </a:stretch>
        </p:blipFill>
        <p:spPr>
          <a:xfrm>
            <a:off x="333772" y="4051583"/>
            <a:ext cx="4080410" cy="2234336"/>
          </a:xfrm>
          <a:prstGeom prst="rect">
            <a:avLst/>
          </a:prstGeom>
        </p:spPr>
      </p:pic>
    </p:spTree>
    <p:extLst>
      <p:ext uri="{BB962C8B-B14F-4D97-AF65-F5344CB8AC3E}">
        <p14:creationId xmlns:p14="http://schemas.microsoft.com/office/powerpoint/2010/main" val="25675235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239</TotalTime>
  <Words>1137</Words>
  <Application>Microsoft Office PowerPoint</Application>
  <PresentationFormat>Custom</PresentationFormat>
  <Paragraphs>55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Tech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Gheewala</dc:creator>
  <cp:lastModifiedBy>Rahul Gheewala</cp:lastModifiedBy>
  <cp:revision>24</cp:revision>
  <dcterms:created xsi:type="dcterms:W3CDTF">2021-05-11T12:23:56Z</dcterms:created>
  <dcterms:modified xsi:type="dcterms:W3CDTF">2021-05-11T16:23:00Z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