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9659" r:id="rId4"/>
  </p:sldMasterIdLst>
  <p:notesMasterIdLst>
    <p:notesMasterId r:id="rId16"/>
  </p:notesMasterIdLst>
  <p:sldIdLst>
    <p:sldId id="256" r:id="rId5"/>
    <p:sldId id="1009" r:id="rId6"/>
    <p:sldId id="1017" r:id="rId7"/>
    <p:sldId id="1010" r:id="rId8"/>
    <p:sldId id="1011" r:id="rId9"/>
    <p:sldId id="1012" r:id="rId10"/>
    <p:sldId id="1013" r:id="rId11"/>
    <p:sldId id="1014" r:id="rId12"/>
    <p:sldId id="1019" r:id="rId13"/>
    <p:sldId id="1018" r:id="rId14"/>
    <p:sldId id="100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977"/>
    <a:srgbClr val="E3F6F9"/>
    <a:srgbClr val="BCEAF2"/>
    <a:srgbClr val="2091A4"/>
    <a:srgbClr val="1E478D"/>
    <a:srgbClr val="F15A2B"/>
    <a:srgbClr val="C7C8CA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3" autoAdjust="0"/>
    <p:restoredTop sz="94364" autoAdjust="0"/>
  </p:normalViewPr>
  <p:slideViewPr>
    <p:cSldViewPr>
      <p:cViewPr varScale="1">
        <p:scale>
          <a:sx n="69" d="100"/>
          <a:sy n="69" d="100"/>
        </p:scale>
        <p:origin x="712" y="44"/>
      </p:cViewPr>
      <p:guideLst>
        <p:guide orient="horz" pos="288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3911-1960-407F-9C95-84D912A45D0A}" type="datetimeFigureOut">
              <a:rPr lang="en-GB" smtClean="0"/>
              <a:t>25/03/2022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0DFF-A496-4E48-9B57-1281EB7D3B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9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9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0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2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3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9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4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9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9.xml"/><Relationship Id="rId7" Type="http://schemas.openxmlformats.org/officeDocument/2006/relationships/image" Target="../media/image3.png"/><Relationship Id="rId2" Type="http://schemas.openxmlformats.org/officeDocument/2006/relationships/tags" Target="../tags/tag5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8.png"/><Relationship Id="rId2" Type="http://schemas.openxmlformats.org/officeDocument/2006/relationships/tags" Target="../tags/tag6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8.png"/><Relationship Id="rId2" Type="http://schemas.openxmlformats.org/officeDocument/2006/relationships/tags" Target="../tags/tag6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9.png"/><Relationship Id="rId2" Type="http://schemas.openxmlformats.org/officeDocument/2006/relationships/tags" Target="../tags/tag6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10.png"/><Relationship Id="rId2" Type="http://schemas.openxmlformats.org/officeDocument/2006/relationships/tags" Target="../tags/tag6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12.png"/><Relationship Id="rId2" Type="http://schemas.openxmlformats.org/officeDocument/2006/relationships/tags" Target="../tags/tag6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7.bin"/><Relationship Id="rId4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13.png"/><Relationship Id="rId2" Type="http://schemas.openxmlformats.org/officeDocument/2006/relationships/tags" Target="../tags/tag7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9.png"/><Relationship Id="rId2" Type="http://schemas.openxmlformats.org/officeDocument/2006/relationships/tags" Target="../tags/tag7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14.png"/><Relationship Id="rId2" Type="http://schemas.openxmlformats.org/officeDocument/2006/relationships/tags" Target="../tags/tag7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9.png"/><Relationship Id="rId2" Type="http://schemas.openxmlformats.org/officeDocument/2006/relationships/tags" Target="../tags/tag7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4.png"/><Relationship Id="rId2" Type="http://schemas.openxmlformats.org/officeDocument/2006/relationships/tags" Target="../tags/tag78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4.bin"/><Relationship Id="rId4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30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960100" y="0"/>
            <a:ext cx="1231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4" descr="IT, BPM, Digital Services Provider for Superior Customer ..."/>
          <p:cNvPicPr>
            <a:picLocks noChangeAspect="1" noChangeArrowheads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8" t="11678" r="10388" b="10840"/>
          <a:stretch/>
        </p:blipFill>
        <p:spPr bwMode="auto">
          <a:xfrm>
            <a:off x="10208111" y="435948"/>
            <a:ext cx="1413284" cy="9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3"/>
          <p:cNvSpPr>
            <a:spLocks noGrp="1"/>
          </p:cNvSpPr>
          <p:nvPr>
            <p:ph type="title"/>
          </p:nvPr>
        </p:nvSpPr>
        <p:spPr>
          <a:xfrm>
            <a:off x="4598385" y="2615342"/>
            <a:ext cx="6481544" cy="9255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8385" y="3667650"/>
            <a:ext cx="5166174" cy="548677"/>
          </a:xfrm>
        </p:spPr>
        <p:txBody>
          <a:bodyPr lIns="91440" rIns="18288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– Title of the Presentation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98385" y="4485800"/>
            <a:ext cx="2494016" cy="215444"/>
          </a:xfrm>
          <a:prstGeom prst="rect">
            <a:avLst/>
          </a:prstGeom>
        </p:spPr>
        <p:txBody>
          <a:bodyPr lIns="91440" rIns="182880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9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69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7592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2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8669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4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339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7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36360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79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2915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81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8084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4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34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66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151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9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539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91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9179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54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60100" y="0"/>
            <a:ext cx="1231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4" descr="IT, BPM, Digital Services Provider for Superior Customer ..."/>
          <p:cNvPicPr>
            <a:picLocks noChangeAspect="1" noChangeArrowheads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8" t="11678" r="10388" b="10840"/>
          <a:stretch/>
        </p:blipFill>
        <p:spPr bwMode="auto">
          <a:xfrm>
            <a:off x="10208111" y="435948"/>
            <a:ext cx="1413284" cy="9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4598385" y="2615342"/>
            <a:ext cx="6481544" cy="9255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8385" y="3667650"/>
            <a:ext cx="5166174" cy="548677"/>
          </a:xfrm>
        </p:spPr>
        <p:txBody>
          <a:bodyPr lIns="91440" rIns="18288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– Title of the Presentation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98385" y="4485800"/>
            <a:ext cx="2494016" cy="215444"/>
          </a:xfrm>
          <a:prstGeom prst="rect">
            <a:avLst/>
          </a:prstGeom>
        </p:spPr>
        <p:txBody>
          <a:bodyPr lIns="91440" rIns="182880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1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93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2014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96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015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98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1142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1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3997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3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6017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058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7505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8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7204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106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131" y="397777"/>
            <a:ext cx="583735" cy="5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6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3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9263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154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7113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181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672" y="304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131" y="397777"/>
            <a:ext cx="583735" cy="5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17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4" descr="IT, BPM, Digital Services Provider for Superior Customer ...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8" t="11678" r="10388" b="10840"/>
          <a:stretch/>
        </p:blipFill>
        <p:spPr bwMode="auto">
          <a:xfrm>
            <a:off x="4371078" y="2256247"/>
            <a:ext cx="3449844" cy="23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9486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202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960100" y="0"/>
            <a:ext cx="1231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4" descr="IT, BPM, Digital Services Provider for Superior Customer ..."/>
          <p:cNvPicPr>
            <a:picLocks noChangeAspect="1" noChangeArrowheads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8" t="11678" r="10388" b="10840"/>
          <a:stretch/>
        </p:blipFill>
        <p:spPr bwMode="auto">
          <a:xfrm>
            <a:off x="10208111" y="435948"/>
            <a:ext cx="1413284" cy="9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3"/>
          <p:cNvSpPr>
            <a:spLocks noGrp="1"/>
          </p:cNvSpPr>
          <p:nvPr>
            <p:ph type="title"/>
          </p:nvPr>
        </p:nvSpPr>
        <p:spPr>
          <a:xfrm>
            <a:off x="4598385" y="2615342"/>
            <a:ext cx="6481544" cy="9255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8385" y="3667650"/>
            <a:ext cx="5166174" cy="548677"/>
          </a:xfrm>
        </p:spPr>
        <p:txBody>
          <a:bodyPr lIns="91440" rIns="18288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– Title of the Presentation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98385" y="4485800"/>
            <a:ext cx="2494016" cy="215444"/>
          </a:xfrm>
          <a:prstGeom prst="rect">
            <a:avLst/>
          </a:prstGeom>
        </p:spPr>
        <p:txBody>
          <a:bodyPr lIns="91440" rIns="182880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67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46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38121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9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1725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14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271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3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415290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56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2323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58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7971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61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17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63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31801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117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209309"/>
            <a:ext cx="10933350" cy="332399"/>
          </a:xfr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131" y="397777"/>
            <a:ext cx="583735" cy="583735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653309"/>
            <a:ext cx="10933200" cy="261091"/>
          </a:xfrm>
        </p:spPr>
        <p:txBody>
          <a:bodyPr anchor="ctr"/>
          <a:lstStyle>
            <a:lvl1pPr>
              <a:defRPr sz="1600" baseline="0">
                <a:solidFill>
                  <a:schemeClr val="accent6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111600" indent="0">
              <a:buNone/>
              <a:defRPr/>
            </a:lvl2pPr>
            <a:lvl3pPr marL="345600" indent="0"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0619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65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7554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68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34603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70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8866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3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4551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54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40223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85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14640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89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 descr="IT, BPM, Digital Services Provider for Superior Customer ...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8" t="11678" r="10388" b="10840"/>
          <a:stretch/>
        </p:blipFill>
        <p:spPr bwMode="auto">
          <a:xfrm>
            <a:off x="4371078" y="2256247"/>
            <a:ext cx="3449844" cy="23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68"/>
            <a:ext cx="12192000" cy="1104900"/>
          </a:xfrm>
          <a:prstGeom prst="rect">
            <a:avLst/>
          </a:prstGeom>
        </p:spPr>
      </p:pic>
      <p:sp>
        <p:nvSpPr>
          <p:cNvPr id="12" name="Oval 11"/>
          <p:cNvSpPr/>
          <p:nvPr userDrawn="1"/>
        </p:nvSpPr>
        <p:spPr>
          <a:xfrm>
            <a:off x="11687794" y="6428158"/>
            <a:ext cx="296455" cy="2358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86" tIns="41444" rIns="82886" bIns="41444" rtlCol="0" anchor="ctr"/>
          <a:lstStyle/>
          <a:p>
            <a:pPr marL="0" marR="0" lvl="0" indent="0" algn="ctr" defTabSz="9453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2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11614532" y="6288485"/>
            <a:ext cx="441042" cy="511176"/>
          </a:xfrm>
          <a:prstGeom prst="rect">
            <a:avLst/>
          </a:prstGeom>
        </p:spPr>
        <p:txBody>
          <a:bodyPr vert="horz" lIns="91368" tIns="45685" rIns="91368" bIns="456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1D2EC-CA46-4493-A09E-F0FD5EC705F6}" type="slidenum">
              <a:rPr kumimoji="0" lang="en-US" altLang="en-US" sz="72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7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630" y="314694"/>
            <a:ext cx="11649073" cy="481572"/>
          </a:xfrm>
          <a:prstGeom prst="rect">
            <a:avLst/>
          </a:prstGeom>
        </p:spPr>
        <p:txBody>
          <a:bodyPr lIns="91405" tIns="45703" rIns="91405" bIns="45703" anchor="ctr"/>
          <a:lstStyle>
            <a:lvl1pPr algn="l">
              <a:defRPr sz="2811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0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2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102"/>
            <a:ext cx="10972800" cy="5139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400" kern="12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5950" y="733425"/>
            <a:ext cx="1085850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9200" y="6331183"/>
            <a:ext cx="406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3D5A7-E7A9-4A02-B0FC-4F987CA7C5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7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131" y="397777"/>
            <a:ext cx="583735" cy="583735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209309"/>
            <a:ext cx="10933350" cy="332399"/>
          </a:xfr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287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39" y="223878"/>
            <a:ext cx="10822251" cy="62188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61939" y="1011598"/>
            <a:ext cx="11195171" cy="331672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07"/>
              </a:spcBef>
              <a:buFontTx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LF_Kai"/>
              </a:defRPr>
            </a:lvl1pPr>
            <a:lvl2pPr marL="414498" indent="0" algn="ctr">
              <a:buNone/>
            </a:lvl2pPr>
            <a:lvl3pPr marL="828995" indent="0" algn="ctr">
              <a:buNone/>
            </a:lvl3pPr>
            <a:lvl4pPr marL="1243493" indent="0" algn="ctr">
              <a:buNone/>
            </a:lvl4pPr>
            <a:lvl5pPr marL="1657990" indent="0" algn="ctr">
              <a:buNone/>
            </a:lvl5pPr>
            <a:lvl6pPr marL="2072488" indent="0" algn="ctr">
              <a:buNone/>
            </a:lvl6pPr>
            <a:lvl7pPr marL="2486985" indent="0" algn="ctr">
              <a:buNone/>
            </a:lvl7pPr>
            <a:lvl8pPr marL="2901483" indent="0" algn="ctr">
              <a:buNone/>
            </a:lvl8pPr>
            <a:lvl9pPr marL="3315980" indent="0" algn="ctr">
              <a:buNone/>
            </a:lvl9pPr>
          </a:lstStyle>
          <a:p>
            <a:r>
              <a:rPr lang="en-US" dirty="0"/>
              <a:t>Click to edit Page Subtitle</a:t>
            </a:r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11038531" y="-195778"/>
            <a:ext cx="1153469" cy="10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defTabSz="828995"/>
            <a:r>
              <a:rPr lang="en-US">
                <a:solidFill>
                  <a:srgbClr val="000000">
                    <a:tint val="75000"/>
                  </a:srgbClr>
                </a:solidFill>
              </a:rPr>
              <a:t>3423998-001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630003" y="622797"/>
            <a:ext cx="10933352" cy="38779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86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60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131" y="397777"/>
            <a:ext cx="583735" cy="583735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877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800" b="0" i="0" u="none" kern="1200" spc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823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2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 algn="ctr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131" y="397777"/>
            <a:ext cx="583735" cy="5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65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776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7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10164743" y="4776556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7540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07" name="think-cell Slide" r:id="rId56" imgW="270" imgH="270" progId="TCLayout.ActiveDocument.1">
                  <p:embed/>
                </p:oleObj>
              </mc:Choice>
              <mc:Fallback>
                <p:oleObj name="think-cell Slide" r:id="rId5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5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33810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60" r:id="rId1"/>
    <p:sldLayoutId id="2147489661" r:id="rId2"/>
    <p:sldLayoutId id="2147489771" r:id="rId3"/>
    <p:sldLayoutId id="2147489770" r:id="rId4"/>
    <p:sldLayoutId id="2147489662" r:id="rId5"/>
    <p:sldLayoutId id="2147489663" r:id="rId6"/>
    <p:sldLayoutId id="2147489664" r:id="rId7"/>
    <p:sldLayoutId id="2147489665" r:id="rId8"/>
    <p:sldLayoutId id="2147489666" r:id="rId9"/>
    <p:sldLayoutId id="2147489667" r:id="rId10"/>
    <p:sldLayoutId id="2147489668" r:id="rId11"/>
    <p:sldLayoutId id="2147489669" r:id="rId12"/>
    <p:sldLayoutId id="2147489670" r:id="rId13"/>
    <p:sldLayoutId id="2147489671" r:id="rId14"/>
    <p:sldLayoutId id="2147489672" r:id="rId15"/>
    <p:sldLayoutId id="2147489673" r:id="rId16"/>
    <p:sldLayoutId id="2147489674" r:id="rId17"/>
    <p:sldLayoutId id="2147489675" r:id="rId18"/>
    <p:sldLayoutId id="2147489676" r:id="rId19"/>
    <p:sldLayoutId id="2147489677" r:id="rId20"/>
    <p:sldLayoutId id="2147489678" r:id="rId21"/>
    <p:sldLayoutId id="2147489679" r:id="rId22"/>
    <p:sldLayoutId id="2147489680" r:id="rId23"/>
    <p:sldLayoutId id="2147489681" r:id="rId24"/>
    <p:sldLayoutId id="2147489682" r:id="rId25"/>
    <p:sldLayoutId id="2147489683" r:id="rId26"/>
    <p:sldLayoutId id="2147489684" r:id="rId27"/>
    <p:sldLayoutId id="2147489685" r:id="rId28"/>
    <p:sldLayoutId id="2147489686" r:id="rId29"/>
    <p:sldLayoutId id="2147489687" r:id="rId30"/>
    <p:sldLayoutId id="2147489688" r:id="rId31"/>
    <p:sldLayoutId id="2147489699" r:id="rId32"/>
    <p:sldLayoutId id="2147489700" r:id="rId33"/>
    <p:sldLayoutId id="2147489701" r:id="rId34"/>
    <p:sldLayoutId id="2147489702" r:id="rId35"/>
    <p:sldLayoutId id="2147489703" r:id="rId36"/>
    <p:sldLayoutId id="2147489704" r:id="rId37"/>
    <p:sldLayoutId id="2147489705" r:id="rId38"/>
    <p:sldLayoutId id="2147489706" r:id="rId39"/>
    <p:sldLayoutId id="2147489707" r:id="rId40"/>
    <p:sldLayoutId id="2147489708" r:id="rId41"/>
    <p:sldLayoutId id="2147489709" r:id="rId42"/>
    <p:sldLayoutId id="2147489710" r:id="rId43"/>
    <p:sldLayoutId id="2147489711" r:id="rId44"/>
    <p:sldLayoutId id="2147489715" r:id="rId45"/>
    <p:sldLayoutId id="2147489717" r:id="rId46"/>
    <p:sldLayoutId id="2147489729" r:id="rId47"/>
    <p:sldLayoutId id="2147489766" r:id="rId48"/>
    <p:sldLayoutId id="2147489767" r:id="rId49"/>
    <p:sldLayoutId id="2147489768" r:id="rId50"/>
    <p:sldLayoutId id="2147489769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  <a:sym typeface="+mj-lt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+mn-lt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+mn-lt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635342" y="205681"/>
            <a:ext cx="930527" cy="62162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8385" y="3429000"/>
            <a:ext cx="64815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IGT – </a:t>
            </a:r>
            <a:r>
              <a:rPr lang="en-US" spc="-5" dirty="0" smtClean="0"/>
              <a:t>Virtual Hackathon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029" y="6473422"/>
            <a:ext cx="709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Images, Brand information and logo’s used in this presentation are property(ies) of the respective businesses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863139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25</a:t>
            </a:r>
            <a:r>
              <a:rPr lang="en-US" b="1" baseline="30000" dirty="0" smtClean="0">
                <a:solidFill>
                  <a:srgbClr val="FFC000"/>
                </a:solidFill>
              </a:rPr>
              <a:t>th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March,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91402"/>
              </p:ext>
            </p:extLst>
          </p:nvPr>
        </p:nvGraphicFramePr>
        <p:xfrm>
          <a:off x="3429000" y="1600200"/>
          <a:ext cx="4548888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24">
                  <a:extLst>
                    <a:ext uri="{9D8B030D-6E8A-4147-A177-3AD203B41FA5}">
                      <a16:colId xmlns:a16="http://schemas.microsoft.com/office/drawing/2014/main" val="1479707316"/>
                    </a:ext>
                  </a:extLst>
                </a:gridCol>
                <a:gridCol w="1153964">
                  <a:extLst>
                    <a:ext uri="{9D8B030D-6E8A-4147-A177-3AD203B41FA5}">
                      <a16:colId xmlns:a16="http://schemas.microsoft.com/office/drawing/2014/main" val="82591746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L="65973" marR="65973" marT="32987" marB="32987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 marL="65973" marR="65973" marT="32987" marB="32987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18182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69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95%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35411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69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7095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69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75067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Events occurring in next month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69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55436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Events occurring in next 6 months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69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6113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Events occurring in next 12 months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69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359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932685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5672" y="304800"/>
            <a:ext cx="10933200" cy="332399"/>
          </a:xfrm>
        </p:spPr>
        <p:txBody>
          <a:bodyPr/>
          <a:lstStyle/>
          <a:p>
            <a:r>
              <a:rPr lang="en-US" dirty="0" smtClean="0"/>
              <a:t>AI-ML Model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7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3"/>
          <a:stretch/>
        </p:blipFill>
        <p:spPr>
          <a:xfrm>
            <a:off x="990600" y="1143000"/>
            <a:ext cx="102759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72" y="285135"/>
            <a:ext cx="10933200" cy="720197"/>
          </a:xfrm>
        </p:spPr>
        <p:txBody>
          <a:bodyPr/>
          <a:lstStyle/>
          <a:p>
            <a:r>
              <a:rPr lang="en-US" sz="2800" dirty="0" smtClean="0"/>
              <a:t>Scope Items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00200"/>
            <a:ext cx="8077200" cy="44196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9067800" cy="48768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Identify </a:t>
            </a:r>
            <a:r>
              <a:rPr lang="en-US" sz="2000" dirty="0">
                <a:latin typeface="+mj-lt"/>
              </a:rPr>
              <a:t>potential repeating events over the historical </a:t>
            </a:r>
            <a:r>
              <a:rPr lang="en-US" sz="2000" dirty="0" smtClean="0">
                <a:latin typeface="+mj-lt"/>
              </a:rPr>
              <a:t>pattern.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Be </a:t>
            </a:r>
            <a:r>
              <a:rPr lang="en-US" sz="2000" dirty="0">
                <a:latin typeface="+mj-lt"/>
              </a:rPr>
              <a:t>able to provide a percentage of accuracy for each event identified as </a:t>
            </a:r>
            <a:r>
              <a:rPr lang="en-US" sz="2000" dirty="0" smtClean="0">
                <a:latin typeface="+mj-lt"/>
              </a:rPr>
              <a:t>repeating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Potential to predict “when it will occur”. This could be a day of week and week of month pattern </a:t>
            </a:r>
            <a:r>
              <a:rPr lang="en-US" sz="2000" dirty="0">
                <a:latin typeface="+mj-lt"/>
              </a:rPr>
              <a:t>or specific </a:t>
            </a:r>
            <a:r>
              <a:rPr lang="en-US" sz="2000" dirty="0" smtClean="0">
                <a:latin typeface="+mj-lt"/>
              </a:rPr>
              <a:t>dates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Potential </a:t>
            </a:r>
            <a:r>
              <a:rPr lang="en-US" sz="2000" dirty="0">
                <a:latin typeface="+mj-lt"/>
              </a:rPr>
              <a:t>to predict the hotel it will book. (Do it if possible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Forecast </a:t>
            </a:r>
            <a:r>
              <a:rPr lang="en-US" sz="2000" dirty="0">
                <a:latin typeface="+mj-lt"/>
              </a:rPr>
              <a:t>the potential size of the event (Do it if possible)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751" r="12500" b="18749"/>
          <a:stretch/>
        </p:blipFill>
        <p:spPr>
          <a:xfrm>
            <a:off x="10439401" y="844432"/>
            <a:ext cx="747712" cy="6797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44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72" y="304800"/>
            <a:ext cx="10933200" cy="387798"/>
          </a:xfrm>
        </p:spPr>
        <p:txBody>
          <a:bodyPr/>
          <a:lstStyle/>
          <a:p>
            <a:r>
              <a:rPr lang="en-US" sz="2800" dirty="0" smtClean="0"/>
              <a:t>Data Fields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751" r="12500" b="18749"/>
          <a:stretch/>
        </p:blipFill>
        <p:spPr>
          <a:xfrm>
            <a:off x="10562767" y="844432"/>
            <a:ext cx="624345" cy="567586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12018"/>
            <a:ext cx="9724567" cy="453158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Market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Hotel Name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Hotel Address (this would be for number 4 above)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Event ID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Event Dates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Company/Account Name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Event Name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Largest Meeting Room used (Square Footage)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Square Footage Used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Estimated Attendees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Chain Scale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Brand Group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Brand </a:t>
            </a:r>
          </a:p>
        </p:txBody>
      </p:sp>
    </p:spTree>
    <p:extLst>
      <p:ext uri="{BB962C8B-B14F-4D97-AF65-F5344CB8AC3E}">
        <p14:creationId xmlns:p14="http://schemas.microsoft.com/office/powerpoint/2010/main" val="12314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33200" cy="332399"/>
          </a:xfrm>
        </p:spPr>
        <p:txBody>
          <a:bodyPr/>
          <a:lstStyle/>
          <a:p>
            <a:r>
              <a:rPr lang="en-US" dirty="0" smtClean="0"/>
              <a:t>Changes in Data.							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751" r="12500" b="18749"/>
          <a:stretch/>
        </p:blipFill>
        <p:spPr>
          <a:xfrm>
            <a:off x="10562767" y="844432"/>
            <a:ext cx="624345" cy="567586"/>
          </a:xfrm>
          <a:prstGeom prst="ellipse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676400"/>
            <a:ext cx="9906000" cy="3581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2000" dirty="0"/>
              <a:t>E</a:t>
            </a:r>
            <a:r>
              <a:rPr lang="en-US" sz="2000" dirty="0" smtClean="0"/>
              <a:t>vents </a:t>
            </a:r>
            <a:r>
              <a:rPr lang="en-US" sz="2000" dirty="0"/>
              <a:t>with the Company/Account as “unknown” should be excluded from the analysis. 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1"/>
            <a:r>
              <a:rPr lang="en-US" sz="2000" dirty="0"/>
              <a:t>These are events which are classified in our data as “SMERF – Social” by nature, they are generally unpredictable like a birthday party or Bah Mitzvah for a private entity and as such, unlikely to repeat versus those events associated with a defined “company”</a:t>
            </a:r>
          </a:p>
          <a:p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751" r="12500" b="18749"/>
          <a:stretch/>
        </p:blipFill>
        <p:spPr>
          <a:xfrm>
            <a:off x="10562767" y="844432"/>
            <a:ext cx="624345" cy="567586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066800"/>
            <a:ext cx="9343567" cy="41910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2000" dirty="0"/>
              <a:t>Any dates that are tightly clustered and/or sequential are likely the same event (or sub events of a group) even though the event names may differ.  Likely need to build logic around these events so we keep them grouped together and not considered multiple repeats in the same month.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33200" cy="332399"/>
          </a:xfrm>
        </p:spPr>
        <p:txBody>
          <a:bodyPr/>
          <a:lstStyle/>
          <a:p>
            <a:r>
              <a:rPr lang="en-US" dirty="0" smtClean="0"/>
              <a:t>Changes in Data.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751" r="12500" b="18749"/>
          <a:stretch/>
        </p:blipFill>
        <p:spPr>
          <a:xfrm>
            <a:off x="10562767" y="844432"/>
            <a:ext cx="624345" cy="567586"/>
          </a:xfrm>
          <a:prstGeom prst="ellipse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2603" y="1752600"/>
            <a:ext cx="9144000" cy="34290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Remove the Events if occurs only once.</a:t>
            </a:r>
            <a:endParaRPr lang="en-US" sz="2000" dirty="0"/>
          </a:p>
          <a:p>
            <a:pPr lvl="0"/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Account </a:t>
            </a:r>
            <a:r>
              <a:rPr lang="en-US" sz="2000" dirty="0"/>
              <a:t>/ Company that has started a monthly meeting and has repeated for 15 months should be identified as a monthly repeating event even though the history is </a:t>
            </a:r>
            <a:r>
              <a:rPr lang="en-US" sz="2000" dirty="0" smtClean="0"/>
              <a:t>thin.</a:t>
            </a:r>
            <a:endParaRPr lang="en-US" sz="2000" dirty="0"/>
          </a:p>
          <a:p>
            <a:pPr algn="just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33200" cy="332399"/>
          </a:xfrm>
        </p:spPr>
        <p:txBody>
          <a:bodyPr/>
          <a:lstStyle/>
          <a:p>
            <a:r>
              <a:rPr lang="en-US" dirty="0" smtClean="0"/>
              <a:t>Changes in Data.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751" r="12500" b="18749"/>
          <a:stretch/>
        </p:blipFill>
        <p:spPr>
          <a:xfrm>
            <a:off x="10562767" y="844432"/>
            <a:ext cx="624345" cy="567586"/>
          </a:xfrm>
          <a:prstGeom prst="ellipse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33200" cy="332399"/>
          </a:xfrm>
        </p:spPr>
        <p:txBody>
          <a:bodyPr/>
          <a:lstStyle/>
          <a:p>
            <a:r>
              <a:rPr lang="en-US" dirty="0" smtClean="0"/>
              <a:t>Changes in Data.							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981200"/>
            <a:ext cx="9982200" cy="3581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ompanies </a:t>
            </a:r>
            <a:r>
              <a:rPr lang="en-US" dirty="0"/>
              <a:t>which have returned to booking events would have the highest likelihood to be repeat business as they have resumed their “normal” booking pattern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Companies that have a strong booking pattern, but have not started to book events since March 2020 will be a lower likelihood to repeat, however, they may begin booking in the future as restrictions fade, so should not be omitted entirely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Any Company that does not have sufficient history in a given period should be omitted from being flagged as a “repeat”</a:t>
            </a:r>
          </a:p>
          <a:p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Atlanta Yearly Event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762000"/>
            <a:ext cx="10844212" cy="5562600"/>
          </a:xfrm>
          <a:prstGeom prst="roundRect">
            <a:avLst>
              <a:gd name="adj" fmla="val 2006"/>
            </a:avLst>
          </a:prstGeom>
          <a:gradFill>
            <a:gsLst>
              <a:gs pos="84000">
                <a:schemeClr val="bg1"/>
              </a:gs>
              <a:gs pos="1000">
                <a:schemeClr val="bg1"/>
              </a:gs>
              <a:gs pos="100000">
                <a:srgbClr val="E3F6F9"/>
              </a:gs>
            </a:gsLst>
            <a:lin ang="5400000" scaled="0"/>
          </a:gradFill>
          <a:ln w="9525" cap="rnd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6" y="1076575"/>
            <a:ext cx="10186416" cy="4996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751" r="12500" b="18749"/>
          <a:stretch/>
        </p:blipFill>
        <p:spPr>
          <a:xfrm>
            <a:off x="10562767" y="844432"/>
            <a:ext cx="624345" cy="56758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7873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s_h4cfkvCYoTKfz_x4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sNU0k0uRlGLKbBJbGVz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mz7fBjrpkCRx9px4Ocx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_snZJAtZ1QYGbqaC8W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RdUfo.ZyuDjfCXYFGS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OrjoV7pzKjbvst9Fsrx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8GvCC54Wry2eZqzBO7e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UDUAXJrrh3yrWgRxuil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GB7nTS2bDtAgmLiIiNh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JEBy7YhK6SpDQ3_nYxO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HjMwY9RL2OiYlMdV7U5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1TAl3XD4P1yEnh_3fiD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JSNLEljafjjuK3LmAiA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cVDrDACWrP4oe_QJoIO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MMzaemVgVLWs4og3JYW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H9xwJ9v0A1GyD9Glr_N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HSyScgSIQJvPa_JxFlJ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jXEmAvqfaX0Qtw9gXQ7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y5SicYhBrpIVq4GmVaI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ssugutj_jgZYqpSQMTa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9dbzhJsS1_3Nrp4P2P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aHv6DkOZF8m6uGxCBI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T87rtQuG8N5obCymbj_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k5ZujoxWv2ZuJKCBbLE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LyMgS6nz0bahrrh_8KC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PBDmaIsbfq3Bd5AXAbT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IzQmTMQDhnK_UtZjPD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F5PuhLSpeHMdlCTYAoF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ZDUgpD7edI.BEAFbOCP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F6MkFgKt5Qh8DIIVomj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3Wj2jkRn.KNsVULZEk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FyUi2qsySNrzEmdtmN6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NEwZDGX1T0MEOhOYz1D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_FYLiNH_qTn9L40Igof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bqWxsJs2xfQ3lPTu95q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QEGldl0Tm91i7GkevR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B3IUQ6BkSiFJS3Lo_3K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nB0_lDXgbTJRPxjRhgD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63J7YYVYsjrGg1giN.D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7_BCG Grid 16:9">
  <a:themeElements>
    <a:clrScheme name="IGT">
      <a:dk1>
        <a:srgbClr val="414042"/>
      </a:dk1>
      <a:lt1>
        <a:sysClr val="window" lastClr="FFFFFF"/>
      </a:lt1>
      <a:dk2>
        <a:srgbClr val="21448E"/>
      </a:dk2>
      <a:lt2>
        <a:srgbClr val="F2F2F2"/>
      </a:lt2>
      <a:accent1>
        <a:srgbClr val="132651"/>
      </a:accent1>
      <a:accent2>
        <a:srgbClr val="1B3777"/>
      </a:accent2>
      <a:accent3>
        <a:srgbClr val="D4DF33"/>
      </a:accent3>
      <a:accent4>
        <a:srgbClr val="3E6CD2"/>
      </a:accent4>
      <a:accent5>
        <a:srgbClr val="C7C8CA"/>
      </a:accent5>
      <a:accent6>
        <a:srgbClr val="F05A28"/>
      </a:accent6>
      <a:hlink>
        <a:srgbClr val="2E3558"/>
      </a:hlink>
      <a:folHlink>
        <a:srgbClr val="2E3558"/>
      </a:folHlink>
    </a:clrScheme>
    <a:fontScheme name="IG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66B20A49D5A4E8582D1B452B39D34" ma:contentTypeVersion="4" ma:contentTypeDescription="Create a new document." ma:contentTypeScope="" ma:versionID="da1ba60fd098b879ad232efe313e147f">
  <xsd:schema xmlns:xsd="http://www.w3.org/2001/XMLSchema" xmlns:xs="http://www.w3.org/2001/XMLSchema" xmlns:p="http://schemas.microsoft.com/office/2006/metadata/properties" xmlns:ns2="94c8b5c5-fbf6-43e7-a0d2-f6a4413815a5" targetNamespace="http://schemas.microsoft.com/office/2006/metadata/properties" ma:root="true" ma:fieldsID="314b2c99c062427aa256d91cca2c4a5a" ns2:_="">
    <xsd:import namespace="94c8b5c5-fbf6-43e7-a0d2-f6a4413815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8b5c5-fbf6-43e7-a0d2-f6a4413815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DD32F3-BEB7-4E0D-A92E-F3781C839F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148E24-FA50-403B-87FE-B392B6CB6D2B}"/>
</file>

<file path=customXml/itemProps3.xml><?xml version="1.0" encoding="utf-8"?>
<ds:datastoreItem xmlns:ds="http://schemas.openxmlformats.org/officeDocument/2006/customXml" ds:itemID="{9964CD77-5587-4FED-BB25-B3486A5C7FA8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0087647b-346b-4ebc-8484-815e0bd4fec7"/>
    <ds:schemaRef ds:uri="http://purl.org/dc/dcmitype/"/>
    <ds:schemaRef ds:uri="http://schemas.openxmlformats.org/package/2006/metadata/core-properties"/>
    <ds:schemaRef ds:uri="cf97d9f5-29be-4c85-b498-fb9d24832b0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9328</TotalTime>
  <Words>450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LF_Kai</vt:lpstr>
      <vt:lpstr>Trebuchet MS</vt:lpstr>
      <vt:lpstr>7_BCG Grid 16:9</vt:lpstr>
      <vt:lpstr>think-cell Slide</vt:lpstr>
      <vt:lpstr>IGT – Virtual Hackathon</vt:lpstr>
      <vt:lpstr>PowerPoint Presentation</vt:lpstr>
      <vt:lpstr>Scope Items </vt:lpstr>
      <vt:lpstr>Data Fields</vt:lpstr>
      <vt:lpstr>Changes in Data.        </vt:lpstr>
      <vt:lpstr>Changes in Data.        </vt:lpstr>
      <vt:lpstr>Changes in Data.        </vt:lpstr>
      <vt:lpstr>Changes in Data.        </vt:lpstr>
      <vt:lpstr>Atlanta Yearly Event</vt:lpstr>
      <vt:lpstr>AI-ML Model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Deva</dc:creator>
  <cp:lastModifiedBy>Rushiket Dalip More</cp:lastModifiedBy>
  <cp:revision>383</cp:revision>
  <dcterms:created xsi:type="dcterms:W3CDTF">2021-01-14T17:32:24Z</dcterms:created>
  <dcterms:modified xsi:type="dcterms:W3CDTF">2022-03-25T06:57:52Z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2021-01-14T00:00:00Z</vt:filetime>
  </property>
  <property fmtid="{D5CDD505-2E9C-101B-9397-08002B2CF9AE}" pid="5" name="ContentTypeId">
    <vt:lpwstr>0x010100DDD66B20A49D5A4E8582D1B452B39D34</vt:lpwstr>
  </property>
</Properties>
</file>