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62" r:id="rId3"/>
    <p:sldId id="258" r:id="rId4"/>
    <p:sldId id="261" r:id="rId5"/>
    <p:sldId id="259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DD427-450B-E54A-BC97-AC496DDAD89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AC1CC-CE7A-F24E-9E42-E7B17373F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AC72-7157-2570-3465-F6A1BAEF5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825B5-3F50-8B70-5EEF-13539BA9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235E9-CA49-AAA4-5B8E-0668D788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349A-E5AD-32ED-5382-53D1EA2D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8FC5C-A583-7971-42E1-0A5CF8FC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5F3B-9862-F7DE-1234-4B309996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D193B-A710-BADD-8D9F-D6CF2FD1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BAE2-633C-B5A7-5BA6-B5C58C2F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10BF-21A1-763E-2BF9-7242136A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D035-92B9-49A8-48F3-68C365C0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5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CA3D8-1049-B13F-8E78-A999AD4D5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210D1-7437-8C67-7882-BDE2A91B1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DD4B-5AA8-3B51-908B-E455B215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EAAA-45FA-30DA-9840-252D596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6C77-DACF-BD77-E6A0-669DB0D0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EEF9-C55B-146F-4D74-1C4653E6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1164-74F4-3D4E-27A4-FA70DA24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B3F1-4D4E-F7F4-9D31-AF2832C7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4200-BF07-1502-5689-A6F14355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6F911-3275-C96D-9EF6-615A20AD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CD36-9E3C-C668-7DF6-62344ED2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BCBF0-7652-C6B7-A143-283E48EDB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3C95-B47D-1561-3749-AACA3603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6C918-470A-0191-2F84-F31F1F9D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7026-CA92-6436-2A30-6EFC0FCB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D835-0DA7-E573-B8F4-28605EFD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862F-49BF-152F-0FAB-915DF76EB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D1304-69E5-C046-76D8-A2B4F7B56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632C4-34C1-6BD1-BC4D-4C73036B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9361C-1C3F-5A14-8D75-7EB6E9B5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B863-9089-6935-4CFE-680089A5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8AA3-792D-BD22-E0CF-0E0986BA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5703F-A798-BE65-0EBA-FD145E24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14E60-1E55-435E-5732-D0157D33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AFBD0-E83A-1AD4-1E5F-D1B5F56EA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A8B3-08C9-23EB-9E27-EB12F9F59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46DF8-9818-55DA-FE63-E50E11EC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0C4C5-1F7F-35A7-A377-F23A898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12A6F-1617-D3B2-DCCD-DB3A7BE7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A548-6422-D2C1-2E10-5F9984D0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7B206-0468-9F9B-B75D-4F74A9B3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DB7B9-646B-4FDB-FDED-9E3588B6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B647-D97B-2EE3-3362-70F16492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11A03-0606-03FF-83A8-D3E33189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2253C-9C16-AEFD-E84A-562AEB3B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28B0C-B176-D5E3-FC6E-F9FE6A4C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0E02-2BB8-8B33-13B3-406A0675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C2EC-792E-B0AA-BDB5-5CFD7E31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48EAE-744E-3DEC-91E8-F459DA15C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85AE8-A2BA-C221-8768-07A8A0A0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A8EE6-B55C-83B5-5E5F-C03A2A70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174AB-17CF-853B-9819-CB9A4084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2730-1612-EFB4-1890-73F5BE9D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4D37E-359E-F602-2E37-8E8218D72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5D8E-2BF2-1C39-5C0D-2DA46B214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C2288-8399-395E-EC3F-BC9BCFBD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A372-7F49-B767-4573-51D76730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58677-9D79-229B-EE2B-AC2F21D4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DC6B9-08FA-A4BF-1801-1C30C597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E6448-6953-D80C-4DED-CB6D8324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E465-AEEB-BEEA-0E08-3FCC41F25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A9FB-89BE-154F-B405-514C669DC16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0F14-FAEE-42BE-2C45-D1C8C3E6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4B0C-1745-9D0F-A55B-920217CE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B147-48CB-B7E6-B604-EBF00F596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Home Credit Default Risk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FDB0-CB44-0B0A-CE27-7CEE9C210AA2}"/>
              </a:ext>
            </a:extLst>
          </p:cNvPr>
          <p:cNvSpPr txBox="1"/>
          <p:nvPr/>
        </p:nvSpPr>
        <p:spPr>
          <a:xfrm>
            <a:off x="877185" y="3487701"/>
            <a:ext cx="295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ED14D-1CE2-5C09-EC1F-64BAD3A35409}"/>
              </a:ext>
            </a:extLst>
          </p:cNvPr>
          <p:cNvSpPr txBox="1"/>
          <p:nvPr/>
        </p:nvSpPr>
        <p:spPr>
          <a:xfrm>
            <a:off x="877185" y="4114349"/>
            <a:ext cx="5566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Kiran </a:t>
            </a:r>
            <a:r>
              <a:rPr lang="en-US" dirty="0" err="1"/>
              <a:t>Karandikar</a:t>
            </a:r>
            <a:r>
              <a:rPr lang="en-US" dirty="0"/>
              <a:t>(</a:t>
            </a:r>
            <a:r>
              <a:rPr lang="en-US" dirty="0" err="1"/>
              <a:t>kikarand@iu.edu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Sathish </a:t>
            </a:r>
            <a:r>
              <a:rPr lang="en-US" dirty="0" err="1"/>
              <a:t>Soundararajan</a:t>
            </a:r>
            <a:r>
              <a:rPr lang="en-US" dirty="0"/>
              <a:t>(</a:t>
            </a:r>
            <a:r>
              <a:rPr lang="en-US" dirty="0" err="1"/>
              <a:t>satsoun@iu.edu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Yashwitha</a:t>
            </a:r>
            <a:r>
              <a:rPr lang="en-US" dirty="0"/>
              <a:t> Reddy </a:t>
            </a:r>
            <a:r>
              <a:rPr lang="en-US" dirty="0" err="1"/>
              <a:t>Pondugala</a:t>
            </a:r>
            <a:r>
              <a:rPr lang="en-US" dirty="0"/>
              <a:t>(</a:t>
            </a:r>
            <a:r>
              <a:rPr lang="en-US" dirty="0" err="1"/>
              <a:t>ypondug@iu.edu</a:t>
            </a:r>
            <a:r>
              <a:rPr lang="en-US" dirty="0"/>
              <a:t>) </a:t>
            </a:r>
          </a:p>
          <a:p>
            <a:r>
              <a:rPr lang="en-US" dirty="0"/>
              <a:t>Rahul </a:t>
            </a:r>
            <a:r>
              <a:rPr lang="en-US" dirty="0" err="1"/>
              <a:t>Gomathi</a:t>
            </a:r>
            <a:r>
              <a:rPr lang="en-US" dirty="0"/>
              <a:t> </a:t>
            </a:r>
            <a:r>
              <a:rPr lang="en-US" dirty="0" err="1"/>
              <a:t>Sankarakrishnan</a:t>
            </a:r>
            <a:r>
              <a:rPr lang="en-US" dirty="0"/>
              <a:t>(</a:t>
            </a:r>
            <a:r>
              <a:rPr lang="en-US" dirty="0" err="1"/>
              <a:t>rgomathi@iu.edu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pic>
        <p:nvPicPr>
          <p:cNvPr id="7" name="Picture 6" descr="A collage of two people&#10;&#10;Description automatically generated with medium confidence">
            <a:extLst>
              <a:ext uri="{FF2B5EF4-FFF2-40B4-BE49-F238E27FC236}">
                <a16:creationId xmlns:a16="http://schemas.microsoft.com/office/drawing/2014/main" id="{D10C56E6-F94A-9EDC-A5FF-3F0DE3EB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75" y="1980749"/>
            <a:ext cx="5849177" cy="36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58507-6A37-9D68-99D9-9381F154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D19A-DD7F-B2AE-6E41-2F89CFEA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Past developments in Phase 1 and Phase 2</a:t>
            </a:r>
          </a:p>
          <a:p>
            <a:r>
              <a:rPr lang="en-US" sz="2200" dirty="0"/>
              <a:t>Phase 3 details</a:t>
            </a:r>
          </a:p>
          <a:p>
            <a:r>
              <a:rPr lang="en-US" sz="2200" dirty="0"/>
              <a:t>Phase 3 results</a:t>
            </a:r>
          </a:p>
          <a:p>
            <a:r>
              <a:rPr lang="en-US" sz="2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405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87574-4532-74FD-0D65-8F96ACF4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Past developments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4E72-6011-96A3-E195-2B199627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We one-hot encoded all the category features for Feature Engineering</a:t>
            </a:r>
          </a:p>
          <a:p>
            <a:r>
              <a:rPr lang="en-US" sz="2200" dirty="0"/>
              <a:t>Built a baseline pipeline using logistic regression</a:t>
            </a:r>
          </a:p>
          <a:p>
            <a:r>
              <a:rPr lang="en-US" sz="2200" dirty="0"/>
              <a:t>Feature Engineering, Hyperparameter tuning and Modelling Pipelines</a:t>
            </a:r>
          </a:p>
          <a:p>
            <a:r>
              <a:rPr lang="en-US" sz="2200" dirty="0"/>
              <a:t>Using three different models : Decision tree, </a:t>
            </a:r>
            <a:r>
              <a:rPr lang="en-US" sz="2200" dirty="0" err="1"/>
              <a:t>XGBoost</a:t>
            </a:r>
            <a:r>
              <a:rPr lang="en-US" sz="2200" dirty="0"/>
              <a:t> , and random forest.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421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9FC29-2278-B58D-F194-2F30BF1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1"/>
          </a:xfrm>
        </p:spPr>
        <p:txBody>
          <a:bodyPr>
            <a:normAutofit/>
          </a:bodyPr>
          <a:lstStyle/>
          <a:p>
            <a:r>
              <a:rPr lang="en-US" sz="5400" dirty="0"/>
              <a:t>Phase 3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148C-6401-01CA-1E8B-82754B0C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810048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Classification:</a:t>
            </a:r>
          </a:p>
          <a:p>
            <a:r>
              <a:rPr lang="en-US" sz="2000" dirty="0"/>
              <a:t>Has 3 layers( 157 input, 64 hidden and 1 </a:t>
            </a:r>
            <a:r>
              <a:rPr lang="en-US" sz="2000" dirty="0" err="1"/>
              <a:t>ouput</a:t>
            </a:r>
            <a:r>
              <a:rPr lang="en-US" sz="2000" dirty="0"/>
              <a:t>)</a:t>
            </a:r>
          </a:p>
          <a:p>
            <a:r>
              <a:rPr lang="en-US" sz="2000" dirty="0"/>
              <a:t>Uses sigmoid activation function</a:t>
            </a:r>
          </a:p>
          <a:p>
            <a:pPr marL="0" indent="0">
              <a:buNone/>
            </a:pPr>
            <a:r>
              <a:rPr lang="en-US" sz="2000" b="1" dirty="0"/>
              <a:t>Regression:</a:t>
            </a:r>
          </a:p>
          <a:p>
            <a:r>
              <a:rPr lang="en-US" sz="2000" dirty="0"/>
              <a:t>Has 3 layers( 157 input, 64 hidden and 1 </a:t>
            </a:r>
            <a:r>
              <a:rPr lang="en-US" sz="2000" dirty="0" err="1"/>
              <a:t>ouput</a:t>
            </a:r>
            <a:r>
              <a:rPr lang="en-US" sz="2000" dirty="0"/>
              <a:t>)</a:t>
            </a:r>
          </a:p>
          <a:p>
            <a:r>
              <a:rPr lang="en-US" sz="2000" dirty="0"/>
              <a:t>Uses </a:t>
            </a:r>
            <a:r>
              <a:rPr lang="en-US" sz="2000" dirty="0" err="1"/>
              <a:t>ReLU</a:t>
            </a:r>
            <a:r>
              <a:rPr lang="en-US" sz="2000" dirty="0"/>
              <a:t> activation function</a:t>
            </a:r>
          </a:p>
          <a:p>
            <a:pPr marL="0" indent="0">
              <a:buNone/>
            </a:pPr>
            <a:r>
              <a:rPr lang="en-US" sz="2000" b="1" dirty="0"/>
              <a:t>Loss function</a:t>
            </a:r>
            <a:r>
              <a:rPr lang="en-US" sz="2000" dirty="0"/>
              <a:t>: Cross Entropy Loss (</a:t>
            </a:r>
            <a:r>
              <a:rPr lang="en-US" sz="2000" dirty="0" err="1"/>
              <a:t>BCEwithLogitsLoss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b="1" dirty="0"/>
              <a:t>Learning Rate</a:t>
            </a:r>
            <a:r>
              <a:rPr lang="en-US" sz="2000" dirty="0"/>
              <a:t>: 0.001</a:t>
            </a:r>
          </a:p>
          <a:p>
            <a:pPr marL="0" indent="0">
              <a:buNone/>
            </a:pPr>
            <a:r>
              <a:rPr lang="en-US" sz="2000" b="1" dirty="0"/>
              <a:t>Optimizer</a:t>
            </a:r>
            <a:r>
              <a:rPr lang="en-US" sz="2000" dirty="0"/>
              <a:t>: Adam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36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860F1C-0C34-9197-1FC9-6C71BAF2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Experiment and Results</a:t>
            </a:r>
          </a:p>
        </p:txBody>
      </p:sp>
      <p:pic>
        <p:nvPicPr>
          <p:cNvPr id="18" name="Picture 1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9793A5D2-192F-31CF-FD14-C1997235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79" y="1974850"/>
            <a:ext cx="2848234" cy="3327784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F94020AD-D4F1-4B34-0969-906FB8B9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233" y="1695661"/>
            <a:ext cx="5607567" cy="37066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8E1BFA-69B8-A68A-426F-FBA339B2D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208" y="5879189"/>
            <a:ext cx="4556642" cy="4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4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860F1C-0C34-9197-1FC9-6C71BAF2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Experiment and Results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B02D638-D493-D729-BC92-B171004CE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080" y="751102"/>
            <a:ext cx="3891728" cy="2656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34C8A2-E6AD-5F4C-05EE-7A82F992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43" y="3564284"/>
            <a:ext cx="3962343" cy="2694393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5D87554-D6DC-3780-1613-235E4E416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842" y="3586234"/>
            <a:ext cx="3891729" cy="2607458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038DFF0-F5D2-7D4A-96E3-BDCCBB299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796" y="751102"/>
            <a:ext cx="3956916" cy="26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9873-9DEF-F228-C3B3-3765161C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en-US" dirty="0"/>
              <a:t>Kaggle Submission: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825414-8E3B-FE4F-42D5-0852A7BC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1471612"/>
            <a:ext cx="8613775" cy="48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85FD-5660-FA3E-56C5-1E419C0A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5E44E-D1C9-59F6-BB6F-1DF2069F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335"/>
            <a:ext cx="10515600" cy="4826628"/>
          </a:xfrm>
        </p:spPr>
        <p:txBody>
          <a:bodyPr/>
          <a:lstStyle/>
          <a:p>
            <a:r>
              <a:rPr lang="en-US" dirty="0"/>
              <a:t>In this phase we have built an MLP using </a:t>
            </a:r>
            <a:r>
              <a:rPr lang="en-US" dirty="0" err="1"/>
              <a:t>PyTorch</a:t>
            </a:r>
            <a:r>
              <a:rPr lang="en-US" dirty="0"/>
              <a:t> to determine if the candidate is eligible for loan.</a:t>
            </a:r>
          </a:p>
          <a:p>
            <a:r>
              <a:rPr lang="en-US" dirty="0"/>
              <a:t>We achieved a test accuracy of 92% with the test loss of 0.29.</a:t>
            </a:r>
          </a:p>
          <a:p>
            <a:r>
              <a:rPr lang="en-US" dirty="0"/>
              <a:t>Additionally, we have also implemented a MLP model for regression and built a multi headed load default system that combines the loss functions of both the prior models.</a:t>
            </a:r>
          </a:p>
          <a:p>
            <a:r>
              <a:rPr lang="en-US" dirty="0"/>
              <a:t>Subsequently, we have created a pipeline that incorporates all the three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254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Home Credit Default Risk  </vt:lpstr>
      <vt:lpstr>Contents</vt:lpstr>
      <vt:lpstr>Past developments</vt:lpstr>
      <vt:lpstr>Phase 3</vt:lpstr>
      <vt:lpstr>Experiment and Results</vt:lpstr>
      <vt:lpstr>Experiment and Results</vt:lpstr>
      <vt:lpstr>Kaggle Submission: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  </dc:title>
  <dc:creator>Pondugala, Yashwitha Reddy</dc:creator>
  <cp:lastModifiedBy>Pondugala, Yashwitha Reddy</cp:lastModifiedBy>
  <cp:revision>31</cp:revision>
  <dcterms:created xsi:type="dcterms:W3CDTF">2022-04-18T20:05:02Z</dcterms:created>
  <dcterms:modified xsi:type="dcterms:W3CDTF">2022-04-30T21:15:00Z</dcterms:modified>
</cp:coreProperties>
</file>