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51" r:id="rId3"/>
    <p:sldId id="277" r:id="rId4"/>
    <p:sldId id="353" r:id="rId5"/>
    <p:sldId id="278" r:id="rId6"/>
    <p:sldId id="279" r:id="rId7"/>
    <p:sldId id="257" r:id="rId8"/>
    <p:sldId id="258" r:id="rId9"/>
    <p:sldId id="25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313" r:id="rId19"/>
    <p:sldId id="289" r:id="rId20"/>
    <p:sldId id="311" r:id="rId21"/>
    <p:sldId id="290" r:id="rId22"/>
    <p:sldId id="312" r:id="rId23"/>
    <p:sldId id="303" r:id="rId24"/>
    <p:sldId id="291" r:id="rId25"/>
    <p:sldId id="292" r:id="rId26"/>
    <p:sldId id="293" r:id="rId27"/>
    <p:sldId id="294" r:id="rId28"/>
    <p:sldId id="295" r:id="rId29"/>
    <p:sldId id="305" r:id="rId30"/>
    <p:sldId id="296" r:id="rId31"/>
    <p:sldId id="334" r:id="rId32"/>
    <p:sldId id="297" r:id="rId33"/>
    <p:sldId id="304" r:id="rId34"/>
    <p:sldId id="298" r:id="rId35"/>
    <p:sldId id="318" r:id="rId36"/>
    <p:sldId id="299" r:id="rId37"/>
    <p:sldId id="306" r:id="rId38"/>
    <p:sldId id="307" r:id="rId39"/>
    <p:sldId id="300" r:id="rId40"/>
    <p:sldId id="316" r:id="rId41"/>
    <p:sldId id="301" r:id="rId42"/>
    <p:sldId id="317" r:id="rId43"/>
    <p:sldId id="302" r:id="rId44"/>
    <p:sldId id="314" r:id="rId45"/>
    <p:sldId id="308" r:id="rId46"/>
    <p:sldId id="309" r:id="rId47"/>
    <p:sldId id="310" r:id="rId48"/>
    <p:sldId id="261" r:id="rId49"/>
    <p:sldId id="262" r:id="rId50"/>
    <p:sldId id="263" r:id="rId51"/>
    <p:sldId id="333" r:id="rId52"/>
    <p:sldId id="264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48" r:id="rId68"/>
    <p:sldId id="336" r:id="rId69"/>
    <p:sldId id="337" r:id="rId70"/>
    <p:sldId id="338" r:id="rId71"/>
    <p:sldId id="339" r:id="rId72"/>
    <p:sldId id="340" r:id="rId73"/>
    <p:sldId id="341" r:id="rId74"/>
    <p:sldId id="349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99" r:id="rId85"/>
    <p:sldId id="400" r:id="rId86"/>
    <p:sldId id="401" r:id="rId87"/>
    <p:sldId id="402" r:id="rId88"/>
    <p:sldId id="403" r:id="rId89"/>
    <p:sldId id="364" r:id="rId90"/>
    <p:sldId id="404" r:id="rId91"/>
    <p:sldId id="366" r:id="rId92"/>
    <p:sldId id="369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84B66A-FEB2-44F8-929E-A2B28468A9E8}" type="datetimeFigureOut">
              <a:rPr lang="en-US" smtClean="0"/>
              <a:pPr/>
              <a:t>2/4/2021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FAF5A1-A8E2-43DB-9FBF-6157FFCA066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- P34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Sales </a:t>
            </a:r>
            <a:r>
              <a:rPr lang="en-US" dirty="0"/>
              <a:t>t</a:t>
            </a:r>
            <a:r>
              <a:rPr lang="en-US" dirty="0" smtClean="0"/>
              <a:t>arget prediction with up-to 10% hike for February 2020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Set the environment for visualization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Installed and attached the “lattice” package in R environment.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Visualization of individual variable features:</a:t>
            </a: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3008313" cy="4983179"/>
          </a:xfrm>
        </p:spPr>
        <p:txBody>
          <a:bodyPr>
            <a:normAutofit fontScale="92500"/>
          </a:bodyPr>
          <a:lstStyle/>
          <a:p>
            <a:r>
              <a:rPr lang="en-US" sz="2000" b="1" dirty="0" smtClean="0"/>
              <a:t>PROD_CD Feature: </a:t>
            </a:r>
          </a:p>
          <a:p>
            <a:r>
              <a:rPr lang="en-US" sz="20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800" dirty="0" smtClean="0"/>
              <a:t>Product 22-26 have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distributed across all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observation.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Similarly few other product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range have also presence in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all observation.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Some products (38-39) are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very less distribution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throughout  the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en-US" sz="1800" dirty="0" smtClean="0"/>
              <a:t>  observation.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Products 49-54 are very less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presence throughout the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observation.</a:t>
            </a:r>
          </a:p>
          <a:p>
            <a:r>
              <a:rPr lang="en-US" sz="1800" dirty="0" smtClean="0"/>
              <a:t>    </a:t>
            </a:r>
          </a:p>
          <a:p>
            <a:endParaRPr lang="en-IN" dirty="0"/>
          </a:p>
        </p:txBody>
      </p:sp>
      <p:pic>
        <p:nvPicPr>
          <p:cNvPr id="5" name="Content Placeholder 4" descr="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071546"/>
            <a:ext cx="511175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29642" cy="65562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 BOX Plot of PROD_CD</a:t>
            </a: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b="1" dirty="0" smtClean="0"/>
              <a:t>Insights 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As per box plot   there are no </a:t>
            </a:r>
          </a:p>
          <a:p>
            <a:r>
              <a:rPr lang="en-US" dirty="0" smtClean="0"/>
              <a:t>    outliers  in  this feature. </a:t>
            </a:r>
          </a:p>
          <a:p>
            <a:endParaRPr lang="en-IN" dirty="0"/>
          </a:p>
        </p:txBody>
      </p:sp>
      <p:pic>
        <p:nvPicPr>
          <p:cNvPr id="5" name="Content Placeholder 4" descr="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357298"/>
            <a:ext cx="5111750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3" cy="512744"/>
          </a:xfrm>
        </p:spPr>
        <p:txBody>
          <a:bodyPr/>
          <a:lstStyle/>
          <a:p>
            <a:pPr algn="ctr"/>
            <a:r>
              <a:rPr lang="en-US" dirty="0" smtClean="0"/>
              <a:t>Histogram of PRO_CD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3008313" cy="4983179"/>
          </a:xfrm>
        </p:spPr>
        <p:txBody>
          <a:bodyPr/>
          <a:lstStyle/>
          <a:p>
            <a:r>
              <a:rPr lang="en-US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As per  histogram products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frequency is very high 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between 20-35 range of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products.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 No skewness in  this feature. </a:t>
            </a:r>
            <a:endParaRPr lang="en-IN" sz="1600" dirty="0"/>
          </a:p>
        </p:txBody>
      </p:sp>
      <p:pic>
        <p:nvPicPr>
          <p:cNvPr id="5" name="Content Placeholder 4" descr="Histo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142984"/>
            <a:ext cx="5111750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Plot of 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85860"/>
            <a:ext cx="3008313" cy="4840303"/>
          </a:xfrm>
        </p:spPr>
        <p:txBody>
          <a:bodyPr/>
          <a:lstStyle/>
          <a:p>
            <a:r>
              <a:rPr lang="en-US" sz="20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600" dirty="0" smtClean="0"/>
              <a:t>Between 2700 to  5900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observation salesman 1 to 90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are present.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Between  60 to 2600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observation salesman 110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- 177 are present.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pic>
        <p:nvPicPr>
          <p:cNvPr id="7" name="Content Placeholder 6" descr="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142984"/>
            <a:ext cx="511175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BOX PLOT  of 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14422"/>
            <a:ext cx="3008313" cy="491174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1800" dirty="0" smtClean="0"/>
              <a:t>There is no outliers in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this feature. </a:t>
            </a:r>
            <a:endParaRPr lang="en-IN" sz="1800" dirty="0"/>
          </a:p>
        </p:txBody>
      </p:sp>
      <p:pic>
        <p:nvPicPr>
          <p:cNvPr id="5" name="Content Placeholder 4" descr="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85860"/>
            <a:ext cx="5111750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Histogram of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14422"/>
            <a:ext cx="3008313" cy="4911741"/>
          </a:xfrm>
        </p:spPr>
        <p:txBody>
          <a:bodyPr/>
          <a:lstStyle/>
          <a:p>
            <a:r>
              <a:rPr lang="en-US" sz="2000" b="1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  Salesman 40-90 has  very </a:t>
            </a:r>
          </a:p>
          <a:p>
            <a:r>
              <a:rPr lang="en-US" sz="1600" dirty="0" smtClean="0"/>
              <a:t>    high  frequency distribution.</a:t>
            </a:r>
          </a:p>
          <a:p>
            <a:r>
              <a:rPr lang="en-US" sz="16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  No. skewness in dataset. </a:t>
            </a:r>
            <a:endParaRPr lang="en-IN" sz="1600" dirty="0"/>
          </a:p>
        </p:txBody>
      </p:sp>
      <p:pic>
        <p:nvPicPr>
          <p:cNvPr id="5" name="Content Placeholder 4" descr="Histo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14422"/>
            <a:ext cx="5111750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Plot  of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3008313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Targets between 1-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4800Rs.are assigned more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to most of   salesman's.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  </a:t>
            </a:r>
            <a:r>
              <a:rPr lang="en-US" sz="1800" dirty="0" smtClean="0"/>
              <a:t>Between 140 to 250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observations targets are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high. </a:t>
            </a:r>
          </a:p>
        </p:txBody>
      </p:sp>
      <p:pic>
        <p:nvPicPr>
          <p:cNvPr id="5" name="Content Placeholder 4" descr="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86182" y="1214422"/>
            <a:ext cx="4900618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Plot  of Transformed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428736"/>
            <a:ext cx="3008313" cy="469742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 After log transformation </a:t>
            </a:r>
          </a:p>
          <a:p>
            <a:r>
              <a:rPr lang="en-US" sz="1800" dirty="0" smtClean="0"/>
              <a:t>  of  targets we can say that  </a:t>
            </a:r>
          </a:p>
          <a:p>
            <a:r>
              <a:rPr lang="en-US" sz="1800" dirty="0" smtClean="0"/>
              <a:t>  targets are almost equally</a:t>
            </a:r>
          </a:p>
          <a:p>
            <a:r>
              <a:rPr lang="en-US" sz="1800" dirty="0" smtClean="0"/>
              <a:t>  distributed across all</a:t>
            </a:r>
          </a:p>
          <a:p>
            <a:r>
              <a:rPr lang="en-US" sz="1800" dirty="0" smtClean="0"/>
              <a:t>  observations. </a:t>
            </a:r>
          </a:p>
          <a:p>
            <a:r>
              <a:rPr lang="en-US" sz="1800" dirty="0" smtClean="0"/>
              <a:t>    </a:t>
            </a:r>
          </a:p>
          <a:p>
            <a:endParaRPr lang="en-IN" sz="1800" b="1" dirty="0"/>
          </a:p>
        </p:txBody>
      </p:sp>
      <p:pic>
        <p:nvPicPr>
          <p:cNvPr id="5" name="Content Placeholder 4" descr="T. Taget_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85860"/>
            <a:ext cx="511175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smtClean="0"/>
              <a:t>Box Plot of  TARGET_IN_EA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85860"/>
            <a:ext cx="3008313" cy="484030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As per box plot there are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so many outliers in this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feature. </a:t>
            </a:r>
          </a:p>
          <a:p>
            <a:endParaRPr lang="en-IN" sz="1800" b="1" dirty="0"/>
          </a:p>
        </p:txBody>
      </p:sp>
      <p:pic>
        <p:nvPicPr>
          <p:cNvPr id="5" name="Content Placeholder 4" descr="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85860"/>
            <a:ext cx="5111750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Namita Bele </a:t>
            </a:r>
          </a:p>
          <a:p>
            <a:r>
              <a:rPr lang="en-US" dirty="0" smtClean="0"/>
              <a:t>Rajeshwari Akhitary </a:t>
            </a:r>
          </a:p>
          <a:p>
            <a:r>
              <a:rPr lang="en-US" dirty="0" smtClean="0"/>
              <a:t>Rahul Goswami </a:t>
            </a:r>
          </a:p>
          <a:p>
            <a:r>
              <a:rPr lang="en-US" dirty="0" smtClean="0"/>
              <a:t>Satish Iyer </a:t>
            </a:r>
          </a:p>
          <a:p>
            <a:r>
              <a:rPr lang="en-US" dirty="0" smtClean="0"/>
              <a:t>Vrushali Naik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727058"/>
          </a:xfrm>
        </p:spPr>
        <p:txBody>
          <a:bodyPr/>
          <a:lstStyle/>
          <a:p>
            <a:pPr algn="ctr"/>
            <a:r>
              <a:rPr lang="en-US" dirty="0" smtClean="0"/>
              <a:t>Box Plot of  transformed  TARGET_IN_EA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85860"/>
            <a:ext cx="2900354" cy="4840303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800" dirty="0" smtClean="0"/>
              <a:t>After log transformation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of  targets we can say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that targets have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outliers.  </a:t>
            </a:r>
            <a:endParaRPr lang="en-IN" sz="1800" dirty="0"/>
          </a:p>
        </p:txBody>
      </p:sp>
      <p:pic>
        <p:nvPicPr>
          <p:cNvPr id="5" name="Content Placeholder 4" descr="T. Taget_ 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357298"/>
            <a:ext cx="5111750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smtClean="0"/>
              <a:t>Histogram of   TARGET_IN_EA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14422"/>
            <a:ext cx="3008313" cy="4911741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 1-3000Rs.  target range  have very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high  frequency. 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This feature has positive </a:t>
            </a:r>
          </a:p>
          <a:p>
            <a:r>
              <a:rPr lang="en-US" dirty="0" smtClean="0"/>
              <a:t>     skewness.</a:t>
            </a:r>
          </a:p>
          <a:p>
            <a:endParaRPr lang="en-IN" dirty="0" smtClean="0"/>
          </a:p>
        </p:txBody>
      </p:sp>
      <p:pic>
        <p:nvPicPr>
          <p:cNvPr id="5" name="Content Placeholder 4" descr="Histo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57620" y="1285860"/>
            <a:ext cx="4829180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Histogram of   transformed  TARGET_IN_EA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071546"/>
            <a:ext cx="3008313" cy="505461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/>
              <a:t> After transformation of </a:t>
            </a:r>
          </a:p>
          <a:p>
            <a:r>
              <a:rPr lang="en-US" sz="1800" b="1" dirty="0" smtClean="0"/>
              <a:t>   targets we can say that </a:t>
            </a:r>
          </a:p>
          <a:p>
            <a:r>
              <a:rPr lang="en-US" sz="1800" b="1" dirty="0" smtClean="0"/>
              <a:t>   targets have positive &amp; </a:t>
            </a:r>
          </a:p>
          <a:p>
            <a:r>
              <a:rPr lang="en-US" sz="1800" b="1" dirty="0" smtClean="0"/>
              <a:t>   negative skewness.  </a:t>
            </a:r>
            <a:endParaRPr lang="en-IN" sz="1800" b="1" dirty="0"/>
          </a:p>
        </p:txBody>
      </p:sp>
      <p:pic>
        <p:nvPicPr>
          <p:cNvPr id="5" name="Content Placeholder 4" descr="T. Taget_ Histo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142984"/>
            <a:ext cx="511175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visualization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environment or install packages for ggplot2 visualizations.</a:t>
            </a:r>
          </a:p>
          <a:p>
            <a:r>
              <a:rPr lang="en-US" dirty="0" smtClean="0"/>
              <a:t>Attach the package in environment.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Visualization of two individual variable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3008313" cy="4983179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PROD_CD &amp; TARGET_IN_EA distribution comparison analysis: </a:t>
            </a:r>
          </a:p>
          <a:p>
            <a:r>
              <a:rPr lang="en-US" sz="1800" b="1" u="sng" dirty="0" smtClean="0"/>
              <a:t>ggplot2 plot</a:t>
            </a:r>
            <a:r>
              <a:rPr lang="en-US" sz="1800" b="1" dirty="0" smtClean="0"/>
              <a:t>: </a:t>
            </a:r>
          </a:p>
          <a:p>
            <a:r>
              <a:rPr lang="en-US" sz="1800" b="1" dirty="0" smtClean="0"/>
              <a:t>Insights</a:t>
            </a:r>
            <a:endParaRPr lang="en-IN" sz="18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  range 4- 10 has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high target value.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 range 51-58 has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lowest target value.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   </a:t>
            </a:r>
          </a:p>
          <a:p>
            <a:endParaRPr lang="en-US" sz="1800" b="1" dirty="0" smtClean="0"/>
          </a:p>
          <a:p>
            <a:endParaRPr lang="en-IN" sz="1800" b="1" dirty="0"/>
          </a:p>
        </p:txBody>
      </p:sp>
      <p:pic>
        <p:nvPicPr>
          <p:cNvPr id="7" name="Content Placeholder 6" descr="ggplot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142984"/>
            <a:ext cx="511175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smtClean="0"/>
              <a:t>Box Plot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14422"/>
            <a:ext cx="3008313" cy="4911741"/>
          </a:xfrm>
        </p:spPr>
        <p:txBody>
          <a:bodyPr/>
          <a:lstStyle/>
          <a:p>
            <a:r>
              <a:rPr lang="en-US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Product  range 4-10 has outliers </a:t>
            </a:r>
          </a:p>
          <a:p>
            <a:r>
              <a:rPr lang="en-US" dirty="0" smtClean="0"/>
              <a:t>    across target.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Similarly  few other product </a:t>
            </a:r>
          </a:p>
          <a:p>
            <a:r>
              <a:rPr lang="en-US" dirty="0" smtClean="0"/>
              <a:t>    range  have also outliers across </a:t>
            </a:r>
          </a:p>
          <a:p>
            <a:r>
              <a:rPr lang="en-US" dirty="0" smtClean="0"/>
              <a:t>    target values. </a:t>
            </a:r>
          </a:p>
        </p:txBody>
      </p:sp>
      <p:pic>
        <p:nvPicPr>
          <p:cNvPr id="5" name="Content Placeholder 4" descr="ggplot2 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85860"/>
            <a:ext cx="5111750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72705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SLSMAN_CD &amp; TARGET_IN_EA distribution comparison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ggplot2 plot: </a:t>
            </a:r>
          </a:p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 125-177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high sales target.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 1-90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90000Rs. sales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target. </a:t>
            </a:r>
          </a:p>
          <a:p>
            <a:endParaRPr lang="en-IN" sz="1800" b="1" dirty="0"/>
          </a:p>
        </p:txBody>
      </p:sp>
      <p:pic>
        <p:nvPicPr>
          <p:cNvPr id="5" name="Content Placeholder 4" descr="ggplo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500174"/>
            <a:ext cx="5111750" cy="47863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err="1" smtClean="0"/>
              <a:t>Boxplot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85860"/>
            <a:ext cx="3008313" cy="4840303"/>
          </a:xfrm>
        </p:spPr>
        <p:txBody>
          <a:bodyPr/>
          <a:lstStyle/>
          <a:p>
            <a:r>
              <a:rPr lang="en-US" b="1" dirty="0" smtClean="0"/>
              <a:t>Boxplot2 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All  salesman  range has outliers</a:t>
            </a:r>
          </a:p>
          <a:p>
            <a:r>
              <a:rPr lang="en-US" dirty="0" smtClean="0"/>
              <a:t>   across  target values. </a:t>
            </a:r>
            <a:endParaRPr lang="en-IN" dirty="0"/>
          </a:p>
        </p:txBody>
      </p:sp>
      <p:pic>
        <p:nvPicPr>
          <p:cNvPr id="6" name="Content Placeholder 5" descr="ggplot2 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85860"/>
            <a:ext cx="5111750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smtClean="0"/>
              <a:t>SLSMAN_CD &amp; PROD_CD distribution </a:t>
            </a:r>
            <a:r>
              <a:rPr lang="en-US" dirty="0" err="1" smtClean="0"/>
              <a:t>comparision</a:t>
            </a:r>
            <a:r>
              <a:rPr lang="en-US" dirty="0" smtClean="0"/>
              <a:t> analysis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14422"/>
            <a:ext cx="3008313" cy="4911741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ggplot2  plot: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/>
              <a:t> Almost all products are </a:t>
            </a:r>
          </a:p>
          <a:p>
            <a:r>
              <a:rPr lang="en-US" sz="1800" b="1" dirty="0" smtClean="0"/>
              <a:t>   assigned to all salesman's.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 Product 49-55 are 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    assigned to   only 94-96</a:t>
            </a:r>
          </a:p>
          <a:p>
            <a:pPr>
              <a:spcBef>
                <a:spcPts val="0"/>
              </a:spcBef>
            </a:pPr>
            <a:r>
              <a:rPr lang="en-US" sz="1800" b="1" dirty="0" smtClean="0"/>
              <a:t>    salesman. </a:t>
            </a:r>
          </a:p>
          <a:p>
            <a:r>
              <a:rPr lang="en-US" sz="1800" b="1" dirty="0" smtClean="0"/>
              <a:t>   </a:t>
            </a:r>
            <a:endParaRPr lang="en-IN" sz="1800" b="1" dirty="0"/>
          </a:p>
        </p:txBody>
      </p:sp>
      <p:pic>
        <p:nvPicPr>
          <p:cNvPr id="5" name="Content Placeholder 4" descr="ggplot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14422"/>
            <a:ext cx="5111750" cy="5143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Automated EDA Process</a:t>
            </a:r>
            <a:br>
              <a:rPr lang="en-US" b="1" dirty="0" smtClean="0"/>
            </a:br>
            <a:r>
              <a:rPr lang="en-US" b="1" dirty="0" smtClean="0"/>
              <a:t>Uploading data set in 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environment or install required package for loading file.  </a:t>
            </a:r>
          </a:p>
          <a:p>
            <a:r>
              <a:rPr lang="en-US" dirty="0" smtClean="0"/>
              <a:t>First we upload the “</a:t>
            </a:r>
            <a:r>
              <a:rPr lang="en-US" dirty="0" err="1" smtClean="0"/>
              <a:t>Validation_Data</a:t>
            </a:r>
            <a:r>
              <a:rPr lang="en-US" dirty="0" smtClean="0"/>
              <a:t>” data set excel file in R or Import the validation data set data set excel file  in R global environment.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Programming &amp; Visualization tools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 for programming &amp; visualization</a:t>
            </a:r>
          </a:p>
          <a:p>
            <a:r>
              <a:rPr lang="en-US" dirty="0" smtClean="0"/>
              <a:t>Tableau for visualization </a:t>
            </a:r>
            <a:r>
              <a:rPr lang="en-US" sz="2800" dirty="0" smtClean="0"/>
              <a:t>  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Set the environment for automated EDA &amp; converted character feature into numerical </a:t>
            </a:r>
            <a:endParaRPr lang="en-IN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the environment or installed package "</a:t>
            </a:r>
            <a:r>
              <a:rPr lang="en-US" sz="2800" dirty="0" err="1" smtClean="0"/>
              <a:t>DataExplorer</a:t>
            </a:r>
            <a:r>
              <a:rPr lang="en-US" sz="2800" dirty="0" smtClean="0"/>
              <a:t>“ &amp; attached it in environment. </a:t>
            </a:r>
          </a:p>
          <a:p>
            <a:r>
              <a:rPr lang="en-US" sz="2800" dirty="0" smtClean="0"/>
              <a:t>Checked the types of data set features and got starting two features(PROD_CD &amp; SLAMAN_CD) are character and remaining four features are numerical.</a:t>
            </a:r>
          </a:p>
          <a:p>
            <a:r>
              <a:rPr lang="en-US" sz="2800" dirty="0" smtClean="0"/>
              <a:t>Converted character features(PROD_CD &amp; SLAMAN_CD) into numerical.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Summary of all variable features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sz="2800" dirty="0" smtClean="0"/>
              <a:t>Summary of PROD_CD  states that it have 58 types of products.</a:t>
            </a:r>
          </a:p>
          <a:p>
            <a:r>
              <a:rPr lang="en-US" sz="2800" dirty="0" smtClean="0"/>
              <a:t>Summary of SLSMAN_CD states that it have  total 177 salesman. </a:t>
            </a:r>
          </a:p>
          <a:p>
            <a:r>
              <a:rPr lang="en-US" sz="2800" dirty="0" smtClean="0"/>
              <a:t>Summary of TARGET_IN_EA states that  it have targets range from 6  to Rs.</a:t>
            </a:r>
            <a:r>
              <a:rPr lang="en-IN" sz="2800" dirty="0" smtClean="0"/>
              <a:t>2,99,208 of  salesman’s.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Checking the features types &amp; overall missing values in data by plot 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3008313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All features are continues.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There are no missing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values in data set.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Validation data has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 no missing values. </a:t>
            </a:r>
            <a:endParaRPr lang="en-IN" sz="1800" dirty="0"/>
          </a:p>
        </p:txBody>
      </p:sp>
      <p:pic>
        <p:nvPicPr>
          <p:cNvPr id="5" name="Content Placeholder 4" descr="R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868" y="1142984"/>
            <a:ext cx="5111750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Find the missing values in individual feature  by plot 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3008313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All features  have no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missing values.</a:t>
            </a:r>
            <a:endParaRPr lang="en-IN" sz="1800" dirty="0"/>
          </a:p>
        </p:txBody>
      </p:sp>
      <p:pic>
        <p:nvPicPr>
          <p:cNvPr id="5" name="Content Placeholder 4" descr="Rplot0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14422"/>
            <a:ext cx="5111750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Histogram of all variable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686040" cy="5357850"/>
          </a:xfrm>
        </p:spPr>
        <p:txBody>
          <a:bodyPr/>
          <a:lstStyle/>
          <a:p>
            <a:r>
              <a:rPr lang="en-US" sz="1800" b="1" dirty="0" smtClean="0"/>
              <a:t>Insights:</a:t>
            </a:r>
            <a:endParaRPr lang="en-IN" sz="18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PROD_CD  have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positive skewness. 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22-38products have high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frequency &amp; product 55-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58 have lowest frequency.  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SLSMAN_CD  have no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skewness.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 Salesman 1-90 has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 highest frequency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 distribution. 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TARGET_IN_EA have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positive skewness.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Target value 1-40000Rs.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have highest frequency. </a:t>
            </a:r>
          </a:p>
        </p:txBody>
      </p:sp>
      <p:pic>
        <p:nvPicPr>
          <p:cNvPr id="5" name="Content Placeholder 4" descr="Histo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16" y="1142984"/>
            <a:ext cx="5572164" cy="49292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86766" cy="512744"/>
          </a:xfrm>
        </p:spPr>
        <p:txBody>
          <a:bodyPr/>
          <a:lstStyle/>
          <a:p>
            <a:pPr algn="ctr"/>
            <a:r>
              <a:rPr lang="en-US" dirty="0" smtClean="0"/>
              <a:t>Histogram of all transformed variable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071546"/>
            <a:ext cx="2543164" cy="5054617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Products have negative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skewness.</a:t>
            </a:r>
          </a:p>
          <a:p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 Salesman’s  have 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negative skewness. 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 Targets have positive &amp;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 negative skewness. </a:t>
            </a:r>
          </a:p>
          <a:p>
            <a:endParaRPr lang="en-US" sz="1600" dirty="0" smtClean="0"/>
          </a:p>
        </p:txBody>
      </p:sp>
      <p:pic>
        <p:nvPicPr>
          <p:cNvPr id="5" name="Content Placeholder 4" descr="T. All F._ Histogram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4678" y="1071546"/>
            <a:ext cx="5472122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Density plot of all variable features  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614602" cy="535785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Products range 10-25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have higher density. </a:t>
            </a:r>
          </a:p>
          <a:p>
            <a:pPr>
              <a:lnSpc>
                <a:spcPct val="110000"/>
              </a:lnSpc>
            </a:pP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10-20 salesman have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 higher density.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1-25,000Rs. target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 range  have high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 density.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In products range 26-40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products density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reduces drastically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across  all observations.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In salesman’s range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150-177 salesman’s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density have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drastically reduced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across all observations. </a:t>
            </a:r>
            <a:endParaRPr lang="en-IN" sz="1800" dirty="0"/>
          </a:p>
        </p:txBody>
      </p:sp>
      <p:pic>
        <p:nvPicPr>
          <p:cNvPr id="5" name="Content Placeholder 4" descr="density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7554" y="1142984"/>
            <a:ext cx="5500726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Bar Plot for  validation data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400288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As per bar plot all </a:t>
            </a:r>
          </a:p>
          <a:p>
            <a:r>
              <a:rPr lang="en-US" sz="1600" dirty="0" smtClean="0"/>
              <a:t>  three features have no</a:t>
            </a:r>
          </a:p>
          <a:p>
            <a:r>
              <a:rPr lang="en-US" sz="1600" dirty="0" smtClean="0"/>
              <a:t>  variation in their data.  </a:t>
            </a:r>
          </a:p>
          <a:p>
            <a:endParaRPr lang="en-IN" sz="1600" b="1" dirty="0"/>
          </a:p>
        </p:txBody>
      </p:sp>
      <p:pic>
        <p:nvPicPr>
          <p:cNvPr id="5" name="Content Placeholder 4" descr="ba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4678" y="1071546"/>
            <a:ext cx="5643602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Correlation between all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2471725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  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Product &amp; target has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negative correlation.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Salesman's &amp; Targets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less positive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correlation.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Products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salesman's have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negative correlation.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 Month , Year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Achievement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no correlation. 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endParaRPr lang="en-IN" sz="1800" b="1" dirty="0"/>
          </a:p>
        </p:txBody>
      </p:sp>
      <p:pic>
        <p:nvPicPr>
          <p:cNvPr id="5" name="Content Placeholder 4" descr="Correlation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4678" y="1142984"/>
            <a:ext cx="5472122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727058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PRODUCT_CD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14422"/>
            <a:ext cx="2543164" cy="4911741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 </a:t>
            </a:r>
            <a:r>
              <a:rPr lang="en-US" sz="1900" dirty="0" smtClean="0"/>
              <a:t>Products are assigned </a:t>
            </a:r>
          </a:p>
          <a:p>
            <a:r>
              <a:rPr lang="en-US" sz="1900" dirty="0" smtClean="0"/>
              <a:t>   to almost all salesman</a:t>
            </a:r>
          </a:p>
          <a:p>
            <a:r>
              <a:rPr lang="en-US" sz="1900" dirty="0" smtClean="0"/>
              <a:t>   for selling them.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 Products 1-13 range </a:t>
            </a:r>
          </a:p>
          <a:p>
            <a:r>
              <a:rPr lang="en-US" sz="1900" dirty="0" smtClean="0"/>
              <a:t>    have highest target </a:t>
            </a:r>
          </a:p>
          <a:p>
            <a:r>
              <a:rPr lang="en-US" sz="1900" dirty="0" smtClean="0"/>
              <a:t>    value.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 Products 46 to 58 </a:t>
            </a:r>
          </a:p>
          <a:p>
            <a:r>
              <a:rPr lang="en-US" sz="1900" dirty="0" smtClean="0"/>
              <a:t>    lowest target values.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All targets have </a:t>
            </a:r>
          </a:p>
          <a:p>
            <a:r>
              <a:rPr lang="en-US" sz="1900" dirty="0" smtClean="0"/>
              <a:t>   outliers across </a:t>
            </a:r>
          </a:p>
          <a:p>
            <a:r>
              <a:rPr lang="en-US" sz="1900" dirty="0" smtClean="0"/>
              <a:t>   all products range. </a:t>
            </a:r>
          </a:p>
          <a:p>
            <a:r>
              <a:rPr lang="en-US" sz="1800" b="1" dirty="0" smtClean="0"/>
              <a:t>   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 </a:t>
            </a:r>
          </a:p>
          <a:p>
            <a:r>
              <a:rPr lang="en-US" sz="1800" b="1" dirty="0" smtClean="0"/>
              <a:t>    </a:t>
            </a:r>
            <a:endParaRPr lang="en-IN" sz="1800" b="1" dirty="0"/>
          </a:p>
        </p:txBody>
      </p:sp>
      <p:pic>
        <p:nvPicPr>
          <p:cNvPr id="5" name="Content Placeholder 4" descr="PROD_CD 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7563" y="1214422"/>
            <a:ext cx="5329237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 :            Rahul Goswami </a:t>
            </a:r>
          </a:p>
          <a:p>
            <a:r>
              <a:rPr lang="en-US" dirty="0" smtClean="0"/>
              <a:t>For Tableau : Rajeshwari Akhitary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PRODUCT_CD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757478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SALSMAN_CD has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lower extreme outliers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across PROD_CD.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TARGET_IN_EA has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PROD_CD.</a:t>
            </a:r>
          </a:p>
          <a:p>
            <a:endParaRPr lang="en-IN" sz="1800" b="1" dirty="0"/>
          </a:p>
        </p:txBody>
      </p:sp>
      <p:pic>
        <p:nvPicPr>
          <p:cNvPr id="5" name="Content Placeholder 4" descr="T. PROD_CD 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0438" y="1142984"/>
            <a:ext cx="5186362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357298"/>
            <a:ext cx="2614601" cy="5214974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Almost all salesman’s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all products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assigned for selling.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 1-36 have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very less targets.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Salesman 107-142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have higher targets.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All other salesman’s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have moderate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targets.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All Targets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higher extreme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salesman’s. </a:t>
            </a:r>
          </a:p>
          <a:p>
            <a:endParaRPr lang="en-IN" dirty="0"/>
          </a:p>
        </p:txBody>
      </p:sp>
      <p:pic>
        <p:nvPicPr>
          <p:cNvPr id="5" name="Content Placeholder 4" descr="SLSMAN_CD 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16" y="1357298"/>
            <a:ext cx="5400684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14422"/>
            <a:ext cx="2543164" cy="4911741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Products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outliers across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salesman's.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TARGET_EA have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targets.  </a:t>
            </a:r>
            <a:endParaRPr lang="en-IN" sz="1800" dirty="0"/>
          </a:p>
        </p:txBody>
      </p:sp>
      <p:pic>
        <p:nvPicPr>
          <p:cNvPr id="5" name="Content Placeholder 4" descr="T. SLSMAN_CD 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7563" y="1214422"/>
            <a:ext cx="5329237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543164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800" dirty="0" smtClean="0"/>
              <a:t>Products has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targets.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Salesman's( 87 &amp; 177 )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outliers 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1.20Lac to 1.8Lac Rs.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target range.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All others salesman's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no outliers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across remaining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target range.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Content Placeholder 4" descr="TARGET_IN_ EA_box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25" y="1142984"/>
            <a:ext cx="5400675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86766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071546"/>
            <a:ext cx="2400288" cy="5054617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Products &amp;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salesman feature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have lower extreme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targets.  </a:t>
            </a:r>
          </a:p>
          <a:p>
            <a:endParaRPr lang="en-US" sz="1800" b="1" dirty="0" smtClean="0"/>
          </a:p>
          <a:p>
            <a:endParaRPr lang="en-IN" dirty="0"/>
          </a:p>
        </p:txBody>
      </p:sp>
      <p:pic>
        <p:nvPicPr>
          <p:cNvPr id="5" name="Content Placeholder 4" descr="T. Target 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3240" y="1071546"/>
            <a:ext cx="5543560" cy="50720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727058"/>
          </a:xfrm>
        </p:spPr>
        <p:txBody>
          <a:bodyPr/>
          <a:lstStyle/>
          <a:p>
            <a:r>
              <a:rPr lang="en-US" dirty="0" smtClean="0"/>
              <a:t>            Scatter plot  by all features across PROD_CD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85860"/>
            <a:ext cx="2686040" cy="5214974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900" dirty="0" smtClean="0"/>
              <a:t>Products range 1-30 have  </a:t>
            </a:r>
          </a:p>
          <a:p>
            <a:r>
              <a:rPr lang="en-US" sz="1900" dirty="0" smtClean="0"/>
              <a:t>  assigned to almost all </a:t>
            </a:r>
          </a:p>
          <a:p>
            <a:r>
              <a:rPr lang="en-US" sz="1900" dirty="0" smtClean="0"/>
              <a:t>  salesman’s for selling 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 Products range 46-55   have </a:t>
            </a:r>
          </a:p>
          <a:p>
            <a:r>
              <a:rPr lang="en-US" sz="1900" dirty="0" smtClean="0"/>
              <a:t>    very less assigned to  all</a:t>
            </a:r>
          </a:p>
          <a:p>
            <a:r>
              <a:rPr lang="en-US" sz="1900" dirty="0" smtClean="0"/>
              <a:t>    salesman’s.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Products range 1-13  have </a:t>
            </a:r>
          </a:p>
          <a:p>
            <a:r>
              <a:rPr lang="en-US" sz="1900" dirty="0" smtClean="0"/>
              <a:t>   very high target values.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 Products  range 48-58 have</a:t>
            </a:r>
          </a:p>
          <a:p>
            <a:r>
              <a:rPr lang="en-US" sz="1900" dirty="0" smtClean="0"/>
              <a:t>    very less targets.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 There is no achievements </a:t>
            </a:r>
          </a:p>
          <a:p>
            <a:r>
              <a:rPr lang="en-US" sz="1900" dirty="0" smtClean="0"/>
              <a:t>    across products. </a:t>
            </a:r>
          </a:p>
          <a:p>
            <a:endParaRPr lang="en-US" sz="1900" dirty="0" smtClean="0"/>
          </a:p>
          <a:p>
            <a:pPr>
              <a:buFont typeface="Wingdings" pitchFamily="2" charset="2"/>
              <a:buChar char="§"/>
            </a:pPr>
            <a:r>
              <a:rPr lang="en-US" sz="1900" dirty="0" smtClean="0"/>
              <a:t>  All products are allocated  </a:t>
            </a:r>
          </a:p>
          <a:p>
            <a:r>
              <a:rPr lang="en-US" sz="1900" dirty="0" smtClean="0"/>
              <a:t>    to sell  for 2020 Year &amp; Jan </a:t>
            </a:r>
          </a:p>
          <a:p>
            <a:r>
              <a:rPr lang="en-US" sz="1900" dirty="0" smtClean="0"/>
              <a:t>    month. </a:t>
            </a:r>
          </a:p>
          <a:p>
            <a:r>
              <a:rPr lang="en-US" dirty="0" smtClean="0"/>
              <a:t>    </a:t>
            </a:r>
          </a:p>
          <a:p>
            <a:endParaRPr lang="en-IN" dirty="0"/>
          </a:p>
        </p:txBody>
      </p:sp>
      <p:pic>
        <p:nvPicPr>
          <p:cNvPr id="5" name="Content Placeholder 4" descr="PROD_CD_ Scatte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14422"/>
            <a:ext cx="5111750" cy="5143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 Scatter plot  by all features across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28596" y="1142984"/>
            <a:ext cx="2614602" cy="4983179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1800" dirty="0" smtClean="0"/>
              <a:t>Almost all  salesman’s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assigned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 range  1-30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for selling .</a:t>
            </a:r>
          </a:p>
          <a:p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All  salesman are not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assigned product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range  48-55 after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two salesman's 98-99. 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 All salesman's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no achievements. </a:t>
            </a:r>
            <a:endParaRPr lang="en-IN" sz="1800" dirty="0"/>
          </a:p>
        </p:txBody>
      </p:sp>
      <p:pic>
        <p:nvPicPr>
          <p:cNvPr id="5" name="Content Placeholder 4" descr="SLSMAN_CD_ Scatte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4678" y="1142984"/>
            <a:ext cx="5472122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 Scatter plot  by all features across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686040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All achievements are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zero across all targets.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Targets are assigned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for Jan 2020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Year2020</a:t>
            </a:r>
            <a:r>
              <a:rPr lang="en-US" sz="1800" b="1" dirty="0" smtClean="0"/>
              <a:t>. </a:t>
            </a:r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Products  range 48-58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very less targets.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Products 1-13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higher target range.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Salesman 107-142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have higher target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range.  </a:t>
            </a:r>
          </a:p>
          <a:p>
            <a:endParaRPr lang="en-US" sz="1800" dirty="0" smtClean="0"/>
          </a:p>
        </p:txBody>
      </p:sp>
      <p:pic>
        <p:nvPicPr>
          <p:cNvPr id="5" name="Content Placeholder 4" descr="TARGET_IN_  EA_Scatte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7554" y="1142984"/>
            <a:ext cx="5329246" cy="5143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sz="3100" dirty="0" smtClean="0"/>
              <a:t>Visualization HTML report generation in </a:t>
            </a:r>
            <a:r>
              <a:rPr lang="en-IN" sz="3100" dirty="0" err="1" smtClean="0"/>
              <a:t>webbrowser</a:t>
            </a:r>
            <a:r>
              <a:rPr lang="en-IN" sz="3100" dirty="0" smtClean="0"/>
              <a:t> of all features </a:t>
            </a: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for creating report: </a:t>
            </a:r>
          </a:p>
          <a:p>
            <a:pPr>
              <a:buNone/>
            </a:pPr>
            <a:r>
              <a:rPr lang="en-US" dirty="0" smtClean="0"/>
              <a:t>  create_report(</a:t>
            </a:r>
            <a:r>
              <a:rPr lang="en-US" dirty="0" err="1" smtClean="0"/>
              <a:t>Validation_Dataset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Automated EDA Process for Final data set 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environment or install required package for loading file.  </a:t>
            </a:r>
          </a:p>
          <a:p>
            <a:r>
              <a:rPr lang="en-US" dirty="0" smtClean="0"/>
              <a:t>First we upload the “</a:t>
            </a:r>
            <a:r>
              <a:rPr lang="en-US" dirty="0" err="1" smtClean="0"/>
              <a:t>Final_Data</a:t>
            </a:r>
            <a:r>
              <a:rPr lang="en-US" dirty="0" smtClean="0"/>
              <a:t>” data set excel file in R or Import the validation data set data set excel file  in R global environment.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Uploading data set in R and check its feature types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01080" cy="5072098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Set the environment or install required package for loading file. 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300" dirty="0" smtClean="0"/>
              <a:t>First we upload the “</a:t>
            </a:r>
            <a:r>
              <a:rPr lang="en-US" sz="3300" dirty="0" err="1" smtClean="0"/>
              <a:t>Validation_Data</a:t>
            </a:r>
            <a:r>
              <a:rPr lang="en-US" sz="3300" dirty="0" smtClean="0"/>
              <a:t>” data set excel file in R or Import the “Validation data” data set excel file  in R global environment.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300" dirty="0" smtClean="0"/>
              <a:t>Checked the types of data set features and got starting two features(PROD_CD &amp; SLAMAN_CD) are character and remaining four features are numerical.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Set the environment for automated EDA &amp;    converted character feature into numerical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Set the environment or installed package "</a:t>
            </a:r>
            <a:r>
              <a:rPr lang="en-US" sz="2800" dirty="0" err="1" smtClean="0"/>
              <a:t>DataExplorer</a:t>
            </a:r>
            <a:r>
              <a:rPr lang="en-US" sz="2800" dirty="0" smtClean="0"/>
              <a:t>“ &amp; attached it in environment. </a:t>
            </a:r>
          </a:p>
          <a:p>
            <a:r>
              <a:rPr lang="en-US" sz="2800" dirty="0" smtClean="0"/>
              <a:t>Checked the types of data set features and got starting two features(PROD_CD &amp; SLAMAN_CD) are character and remaining four features are numerical.</a:t>
            </a:r>
          </a:p>
          <a:p>
            <a:r>
              <a:rPr lang="en-US" sz="2800" dirty="0" smtClean="0"/>
              <a:t>Converted character features(PROD_CD &amp; SLAMAN_CD) into numerical. 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Summary of all variable features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 of PROD_CD  states that it have 86 types of products.</a:t>
            </a:r>
          </a:p>
          <a:p>
            <a:r>
              <a:rPr lang="en-US" sz="2400" dirty="0" smtClean="0"/>
              <a:t>Summary of SLSMAN_CD states that it have  total 224 salesman. </a:t>
            </a:r>
          </a:p>
          <a:p>
            <a:r>
              <a:rPr lang="en-US" sz="2400" dirty="0" smtClean="0"/>
              <a:t>Summary of PLAN_MONTH states that it have total 3 month.  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Summary of TARGET_IN_EA states that  it have targets range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     from 0  to Rs.</a:t>
            </a:r>
            <a:r>
              <a:rPr lang="en-IN" sz="2400" dirty="0" smtClean="0"/>
              <a:t>3,02,400  of  salesman’s.</a:t>
            </a:r>
          </a:p>
          <a:p>
            <a:r>
              <a:rPr lang="en-IN" sz="2400" dirty="0" smtClean="0"/>
              <a:t>Summary of ACH_IN_EA  states that it have achievements range from 0  to Rs. 2,95,578 of salesman’s.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Checking the features types &amp; overall missing values in data by plot 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57201" y="1071546"/>
            <a:ext cx="2400288" cy="505461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  <a:endParaRPr lang="en-IN" sz="18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All features are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continuous type.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Data set have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missing values. </a:t>
            </a:r>
          </a:p>
        </p:txBody>
      </p:sp>
      <p:pic>
        <p:nvPicPr>
          <p:cNvPr id="7" name="Content Placeholder 6" descr="Checking features type &amp; overall missing valu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3250" y="1071546"/>
            <a:ext cx="5543550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Checking the features types &amp; overall missing values in data by plot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686040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All features have no</a:t>
            </a:r>
          </a:p>
          <a:p>
            <a:r>
              <a:rPr lang="en-US" sz="1800" dirty="0" smtClean="0"/>
              <a:t>   missing values. </a:t>
            </a:r>
            <a:endParaRPr lang="en-IN" sz="1800" dirty="0"/>
          </a:p>
        </p:txBody>
      </p:sp>
      <p:pic>
        <p:nvPicPr>
          <p:cNvPr id="5" name="Content Placeholder 4" descr="check indivisal missing valu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8992" y="1142984"/>
            <a:ext cx="5257808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Histogram of all variable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14422"/>
            <a:ext cx="2614602" cy="4911741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  </a:t>
            </a:r>
            <a:r>
              <a:rPr lang="en-US" sz="1600" dirty="0" smtClean="0"/>
              <a:t>Achievements have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positive skewness. 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Plan month have no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skewness. 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PROD_CD  have no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skewness. </a:t>
            </a:r>
          </a:p>
          <a:p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SLSMAN_CD  have no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skewness. </a:t>
            </a:r>
          </a:p>
          <a:p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 TARGET_IN_EA  have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positive skewness. </a:t>
            </a:r>
          </a:p>
          <a:p>
            <a:endParaRPr lang="en-IN" dirty="0"/>
          </a:p>
        </p:txBody>
      </p:sp>
      <p:pic>
        <p:nvPicPr>
          <p:cNvPr id="5" name="Content Placeholder 4" descr="Histogram for variable featur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16" y="1214422"/>
            <a:ext cx="5400684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Histogram of all transformed variable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2614601" cy="4983179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ACH_IN_EA have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positive &amp; negative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skewness.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PLAN_MONTH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no positive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negative skewness.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PROD_CD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negative skewness.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SLSMAN_CD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negative skewness.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TARGET_IN_EA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positive &amp; negative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skewness. </a:t>
            </a:r>
          </a:p>
          <a:p>
            <a:endParaRPr lang="en-US" sz="1800" b="1" dirty="0" smtClean="0"/>
          </a:p>
          <a:p>
            <a:endParaRPr lang="en-US" sz="1800" b="1" dirty="0" smtClean="0"/>
          </a:p>
        </p:txBody>
      </p:sp>
      <p:pic>
        <p:nvPicPr>
          <p:cNvPr id="5" name="Content Placeholder 4" descr="T.Histogram for variable featur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7563" y="1142984"/>
            <a:ext cx="5329237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Density plot of all variable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142984"/>
            <a:ext cx="3008313" cy="5500726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800" dirty="0" smtClean="0"/>
              <a:t>0-Rs.40000 achievements </a:t>
            </a:r>
          </a:p>
          <a:p>
            <a:r>
              <a:rPr lang="en-US" sz="1800" dirty="0" smtClean="0"/>
              <a:t>  range  have higher density </a:t>
            </a:r>
          </a:p>
          <a:p>
            <a:r>
              <a:rPr lang="en-US" sz="1800" dirty="0" smtClean="0"/>
              <a:t>  across all observations. </a:t>
            </a:r>
          </a:p>
          <a:p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 Products 32-67 range </a:t>
            </a:r>
          </a:p>
          <a:p>
            <a:r>
              <a:rPr lang="en-US" sz="1800" dirty="0" smtClean="0"/>
              <a:t>   densities are drastically </a:t>
            </a:r>
          </a:p>
          <a:p>
            <a:r>
              <a:rPr lang="en-US" sz="1800" dirty="0" smtClean="0"/>
              <a:t>.  reduced across all </a:t>
            </a:r>
          </a:p>
          <a:p>
            <a:r>
              <a:rPr lang="en-US" sz="1800" dirty="0" smtClean="0"/>
              <a:t>   observations</a:t>
            </a:r>
          </a:p>
          <a:p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 Salesman’s 100-137</a:t>
            </a:r>
          </a:p>
          <a:p>
            <a:r>
              <a:rPr lang="en-US" sz="1800" dirty="0" smtClean="0"/>
              <a:t>   &amp; 212-224 ranges density is </a:t>
            </a:r>
          </a:p>
          <a:p>
            <a:r>
              <a:rPr lang="en-US" sz="1800" dirty="0" smtClean="0"/>
              <a:t>   drastically very less. </a:t>
            </a:r>
          </a:p>
          <a:p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 Targets 0-Rs20,000 range </a:t>
            </a:r>
          </a:p>
          <a:p>
            <a:r>
              <a:rPr lang="en-US" sz="1800" dirty="0" smtClean="0"/>
              <a:t>   have highest density across </a:t>
            </a:r>
          </a:p>
          <a:p>
            <a:r>
              <a:rPr lang="en-US" sz="1800" dirty="0" smtClean="0"/>
              <a:t>   all observations. </a:t>
            </a:r>
          </a:p>
          <a:p>
            <a:r>
              <a:rPr lang="en-US" sz="1800" dirty="0" smtClean="0"/>
              <a:t>    </a:t>
            </a:r>
            <a:endParaRPr lang="en-IN" sz="1800" dirty="0"/>
          </a:p>
        </p:txBody>
      </p:sp>
      <p:pic>
        <p:nvPicPr>
          <p:cNvPr id="5" name="Content Placeholder 4" descr="Density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14422"/>
            <a:ext cx="511175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Correlation between all features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14422"/>
            <a:ext cx="2471726" cy="5357850"/>
          </a:xfrm>
        </p:spPr>
        <p:txBody>
          <a:bodyPr>
            <a:normAutofit fontScale="92500" lnSpcReduction="20000"/>
          </a:bodyPr>
          <a:lstStyle/>
          <a:p>
            <a:r>
              <a:rPr lang="en-US" sz="2100" b="1" dirty="0" smtClean="0"/>
              <a:t>Insights:   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100" dirty="0" smtClean="0"/>
              <a:t> Product &amp;  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  achievement have 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  negative </a:t>
            </a:r>
          </a:p>
          <a:p>
            <a:pPr>
              <a:spcBef>
                <a:spcPts val="0"/>
              </a:spcBef>
            </a:pPr>
            <a:r>
              <a:rPr lang="en-US" sz="2100" dirty="0" smtClean="0"/>
              <a:t>  correlation.</a:t>
            </a:r>
          </a:p>
          <a:p>
            <a:pPr>
              <a:spcBef>
                <a:spcPts val="0"/>
              </a:spcBef>
            </a:pPr>
            <a:endParaRPr lang="en-US" sz="21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100" dirty="0" smtClean="0"/>
              <a:t> </a:t>
            </a:r>
            <a:r>
              <a:rPr lang="en-US" sz="1900" dirty="0" smtClean="0"/>
              <a:t>Product &amp; target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have negative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correlation.</a:t>
            </a:r>
          </a:p>
          <a:p>
            <a:pPr>
              <a:spcBef>
                <a:spcPts val="0"/>
              </a:spcBef>
            </a:pPr>
            <a:endParaRPr lang="en-US" sz="21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900" dirty="0" smtClean="0"/>
              <a:t> Salesman's &amp; Targets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have less positive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correlation.</a:t>
            </a:r>
          </a:p>
          <a:p>
            <a:pPr>
              <a:spcBef>
                <a:spcPts val="0"/>
              </a:spcBef>
            </a:pPr>
            <a:endParaRPr lang="en-US" sz="21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100" dirty="0" smtClean="0"/>
              <a:t> </a:t>
            </a:r>
            <a:r>
              <a:rPr lang="en-US" sz="1900" dirty="0" smtClean="0"/>
              <a:t>Salesman’s &amp;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achievements have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more positive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correlation.  </a:t>
            </a:r>
          </a:p>
          <a:p>
            <a:pPr>
              <a:spcBef>
                <a:spcPts val="0"/>
              </a:spcBef>
            </a:pPr>
            <a:endParaRPr lang="en-US" sz="21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100" dirty="0" smtClean="0"/>
              <a:t> </a:t>
            </a:r>
            <a:r>
              <a:rPr lang="en-US" sz="1900" dirty="0" smtClean="0"/>
              <a:t>Target  &amp;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achievement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have 88% positive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correlation.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IN" dirty="0"/>
          </a:p>
        </p:txBody>
      </p:sp>
      <p:pic>
        <p:nvPicPr>
          <p:cNvPr id="5" name="Content Placeholder 4" descr="Correlation between featur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4678" y="1214422"/>
            <a:ext cx="5472122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441306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PLAN_MONTH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757478" cy="500066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800" dirty="0" smtClean="0"/>
              <a:t>Achievements &amp; targets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three months.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Products &amp; Salesman’s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no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three months.  </a:t>
            </a:r>
            <a:endParaRPr lang="en-IN" sz="1800" dirty="0"/>
          </a:p>
        </p:txBody>
      </p:sp>
      <p:pic>
        <p:nvPicPr>
          <p:cNvPr id="5" name="Content Placeholder 4" descr="PLAN_ MONTH_ 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142984"/>
            <a:ext cx="5111750" cy="5143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PRODUCT_CD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614602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 </a:t>
            </a:r>
            <a:r>
              <a:rPr lang="en-US" sz="1800" dirty="0" smtClean="0"/>
              <a:t>Ac &amp; targets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 months &amp;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salesman’s have no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products. </a:t>
            </a:r>
            <a:endParaRPr lang="en-IN" sz="1800" dirty="0" smtClean="0"/>
          </a:p>
          <a:p>
            <a:endParaRPr lang="en-IN" sz="1800" b="1" dirty="0"/>
          </a:p>
        </p:txBody>
      </p:sp>
      <p:pic>
        <p:nvPicPr>
          <p:cNvPr id="5" name="Content Placeholder 4" descr="PROD_CD 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7554" y="1142984"/>
            <a:ext cx="5329246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Two types of EDA process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Normal EDA </a:t>
            </a:r>
          </a:p>
          <a:p>
            <a:r>
              <a:rPr lang="en-US" sz="2800" dirty="0" smtClean="0"/>
              <a:t>Automated EDA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071546"/>
            <a:ext cx="2614602" cy="505461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Targets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achievements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salesman’s.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 months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 have no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salesman’s.</a:t>
            </a:r>
            <a:endParaRPr lang="en-IN" sz="1800" dirty="0"/>
          </a:p>
        </p:txBody>
      </p:sp>
      <p:pic>
        <p:nvPicPr>
          <p:cNvPr id="5" name="Content Placeholder 4" descr="SLSMAN_CD_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071546"/>
            <a:ext cx="5111750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214422"/>
            <a:ext cx="2614602" cy="4911741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Achievements,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products &amp; salesman’s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have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targets.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 month have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 targets. </a:t>
            </a:r>
          </a:p>
          <a:p>
            <a:endParaRPr lang="en-IN" sz="1800" b="1" dirty="0"/>
          </a:p>
        </p:txBody>
      </p:sp>
      <p:pic>
        <p:nvPicPr>
          <p:cNvPr id="5" name="Content Placeholder 4" descr="TARGET_IN_ EA _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9000" y="1214422"/>
            <a:ext cx="5257800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/>
          <a:lstStyle/>
          <a:p>
            <a:pPr algn="ctr"/>
            <a:r>
              <a:rPr lang="en-US" dirty="0" smtClean="0"/>
              <a:t>Box Plot by all variable features across ACH_IN_EA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543164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Salesman’s &amp; targets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no outliers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across achievements.  </a:t>
            </a:r>
          </a:p>
          <a:p>
            <a:endParaRPr lang="en-US" sz="18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 months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 have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achievements.  </a:t>
            </a:r>
          </a:p>
          <a:p>
            <a:pPr>
              <a:spcBef>
                <a:spcPts val="0"/>
              </a:spcBef>
            </a:pPr>
            <a:endParaRPr lang="en-IN" sz="1800" dirty="0"/>
          </a:p>
        </p:txBody>
      </p:sp>
      <p:pic>
        <p:nvPicPr>
          <p:cNvPr id="5" name="Content Placeholder 4" descr="ACH_IN_EA_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4678" y="1142984"/>
            <a:ext cx="5472122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7270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PLAN_ MONTH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435100"/>
            <a:ext cx="2686040" cy="46910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</a:t>
            </a:r>
            <a:r>
              <a:rPr lang="en-IN" sz="1800" b="1" dirty="0" smtClean="0"/>
              <a:t>: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Targets have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across plan months.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Achievements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 plan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months.  </a:t>
            </a:r>
          </a:p>
          <a:p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Products &amp; Salesman’s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lower extreme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 plan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months. </a:t>
            </a:r>
          </a:p>
        </p:txBody>
      </p:sp>
      <p:pic>
        <p:nvPicPr>
          <p:cNvPr id="5" name="Content Placeholder 4" descr="T. PLAN_ MONTH_ 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16" y="1428736"/>
            <a:ext cx="5400684" cy="47149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PROD_CD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686040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Achievements, targets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&amp; salesman’s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products.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 months have no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</a:t>
            </a:r>
            <a:r>
              <a:rPr lang="en-US" sz="1800" b="1" dirty="0" smtClean="0"/>
              <a:t>.</a:t>
            </a:r>
            <a:endParaRPr lang="en-IN" sz="1800" b="1" dirty="0"/>
          </a:p>
        </p:txBody>
      </p:sp>
      <p:pic>
        <p:nvPicPr>
          <p:cNvPr id="5" name="Content Placeholder 4" descr="T. PROD_CD 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214422"/>
            <a:ext cx="5111750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686040" cy="4983179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800" dirty="0" smtClean="0"/>
              <a:t>Achievements 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products have lower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extreme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salesman’s.  </a:t>
            </a:r>
          </a:p>
          <a:p>
            <a:endParaRPr lang="en-US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Plan months &amp; targets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no outliers across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salesman’s. </a:t>
            </a:r>
            <a:endParaRPr lang="en-IN" sz="1800" dirty="0"/>
          </a:p>
        </p:txBody>
      </p:sp>
      <p:pic>
        <p:nvPicPr>
          <p:cNvPr id="5" name="Content Placeholder 4" descr="T. SLSMAN_CD_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8992" y="1142984"/>
            <a:ext cx="5257808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2543163" cy="4691063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1800" dirty="0" smtClean="0"/>
              <a:t>Achievements,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 &amp;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salesman’s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outliers across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targets.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 Plan months have no </a:t>
            </a:r>
          </a:p>
          <a:p>
            <a:r>
              <a:rPr lang="en-US" sz="1600" dirty="0" smtClean="0"/>
              <a:t>   outliers. </a:t>
            </a:r>
            <a:endParaRPr lang="en-US" sz="1600" dirty="0"/>
          </a:p>
          <a:p>
            <a:endParaRPr lang="en-US" sz="1600" dirty="0" smtClean="0"/>
          </a:p>
        </p:txBody>
      </p:sp>
      <p:pic>
        <p:nvPicPr>
          <p:cNvPr id="7" name="Content Placeholder 6" descr="T. TARGET_IN_ EA _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7554" y="1428736"/>
            <a:ext cx="5397502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Box Plot by all variable features across transformed ACH_IN_EA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071546"/>
            <a:ext cx="2543164" cy="5054617"/>
          </a:xfrm>
        </p:spPr>
        <p:txBody>
          <a:bodyPr/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Targets, salesman’s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&amp; products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outliers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across  the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achievements. 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Plan months have no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outliers across the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achievements. 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Content Placeholder 4" descr="T. ACH_IN_EA_box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16" y="1071546"/>
            <a:ext cx="5400684" cy="5000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Scatter Plot by all variable features across PLAN_MONTH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071546"/>
            <a:ext cx="2686039" cy="528641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900" b="1" dirty="0" smtClean="0"/>
              <a:t> </a:t>
            </a:r>
            <a:r>
              <a:rPr lang="en-US" sz="1900" dirty="0" smtClean="0"/>
              <a:t>Achievements  are low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in 11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month, moderate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in 12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month, highest in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10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month.  </a:t>
            </a:r>
          </a:p>
          <a:p>
            <a:pPr>
              <a:spcBef>
                <a:spcPts val="0"/>
              </a:spcBef>
            </a:pPr>
            <a:endParaRPr lang="en-US" sz="19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900" dirty="0" smtClean="0"/>
              <a:t>  Plan months are three.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sz="19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900" dirty="0" smtClean="0"/>
              <a:t>  Products are distributed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across almost all three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months. </a:t>
            </a:r>
          </a:p>
          <a:p>
            <a:pPr>
              <a:spcBef>
                <a:spcPts val="0"/>
              </a:spcBef>
            </a:pPr>
            <a:endParaRPr lang="en-US" sz="19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900" dirty="0" smtClean="0"/>
              <a:t>  Salesman’s are allocated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in all three months for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selling products. </a:t>
            </a:r>
          </a:p>
          <a:p>
            <a:pPr>
              <a:spcBef>
                <a:spcPts val="0"/>
              </a:spcBef>
            </a:pPr>
            <a:endParaRPr lang="en-US" sz="19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900" dirty="0" smtClean="0"/>
              <a:t>  Targets are low in 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11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month, moderate in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12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month &amp; highest in </a:t>
            </a:r>
          </a:p>
          <a:p>
            <a:pPr>
              <a:spcBef>
                <a:spcPts val="0"/>
              </a:spcBef>
            </a:pPr>
            <a:r>
              <a:rPr lang="en-US" sz="1900" dirty="0" smtClean="0"/>
              <a:t>    10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month.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</a:t>
            </a:r>
            <a:endParaRPr lang="en-IN" dirty="0"/>
          </a:p>
        </p:txBody>
      </p:sp>
      <p:pic>
        <p:nvPicPr>
          <p:cNvPr id="7" name="Content Placeholder 6" descr="PLAN_ MONTH_ scatter 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1071546"/>
            <a:ext cx="5111750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Scatter Plot by all variable features across PROD_CD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071546"/>
            <a:ext cx="2614601" cy="5357850"/>
          </a:xfrm>
        </p:spPr>
        <p:txBody>
          <a:bodyPr>
            <a:normAutofit fontScale="32500" lnSpcReduction="20000"/>
          </a:bodyPr>
          <a:lstStyle/>
          <a:p>
            <a:r>
              <a:rPr lang="en-US" sz="4500" b="1" dirty="0" smtClean="0"/>
              <a:t>Insights: </a:t>
            </a:r>
            <a:endParaRPr lang="en-US" sz="45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300" dirty="0" smtClean="0"/>
              <a:t> </a:t>
            </a:r>
            <a:r>
              <a:rPr lang="en-US" sz="4000" dirty="0" smtClean="0"/>
              <a:t>Products range 63-80  have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  lowest  &amp; 1-13 products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  range have highest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  achievements.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3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300" dirty="0" smtClean="0"/>
              <a:t> </a:t>
            </a:r>
            <a:r>
              <a:rPr lang="en-US" sz="4000" dirty="0" smtClean="0"/>
              <a:t>Products range 60-70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   products are  assigned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   to only few salesman’s.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3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300" dirty="0" smtClean="0"/>
              <a:t>  </a:t>
            </a:r>
            <a:r>
              <a:rPr lang="en-US" sz="4000" dirty="0" smtClean="0"/>
              <a:t>Remaining products are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   assigned to all salesman’s.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3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800" dirty="0" smtClean="0"/>
              <a:t>  1-13 products ranges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/>
              <a:t>    have highest targets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/>
              <a:t>    &amp; 61-79 products range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/>
              <a:t>    have lowest targets.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33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3800" dirty="0" smtClean="0"/>
              <a:t>Almost all products are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/>
              <a:t>   assigned in all three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/>
              <a:t>   months for selling. </a:t>
            </a:r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b="1" dirty="0" smtClean="0"/>
              <a:t>   </a:t>
            </a:r>
          </a:p>
        </p:txBody>
      </p:sp>
      <p:pic>
        <p:nvPicPr>
          <p:cNvPr id="7" name="Content Placeholder 6" descr="PROD_CD scatte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8992" y="1071546"/>
            <a:ext cx="5257808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Normal EDA Process at Validation dataset 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Scatter Plot by all variable features across SLSMAN_CD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142984"/>
            <a:ext cx="2471726" cy="4983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b="1" dirty="0" smtClean="0"/>
              <a:t> </a:t>
            </a:r>
            <a:r>
              <a:rPr lang="en-US" sz="1600" dirty="0" smtClean="0"/>
              <a:t>Salesman’s range 140-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162 have highest &amp;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1-49 salesman’s have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lowest achievements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 </a:t>
            </a:r>
            <a:r>
              <a:rPr lang="en-US" sz="1600" dirty="0" smtClean="0"/>
              <a:t>Salesman’s range 140-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162 have highest &amp;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1-49 salesman’s have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    lower  targets.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 smtClean="0"/>
              <a:t> Products range 60-70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   products are  assigned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   to only few salesman’s.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sz="1800" dirty="0" smtClean="0"/>
          </a:p>
          <a:p>
            <a:endParaRPr lang="en-US" sz="1800" b="1" dirty="0" smtClean="0"/>
          </a:p>
          <a:p>
            <a:endParaRPr lang="en-IN" sz="1800" b="1" dirty="0"/>
          </a:p>
        </p:txBody>
      </p:sp>
      <p:pic>
        <p:nvPicPr>
          <p:cNvPr id="7" name="Content Placeholder 6" descr="SLSMAN_CD_Scatte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16" y="1214422"/>
            <a:ext cx="5400684" cy="50720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/>
          <a:lstStyle/>
          <a:p>
            <a:pPr algn="ctr"/>
            <a:r>
              <a:rPr lang="en-US" dirty="0" smtClean="0"/>
              <a:t>Scatter Plot by all variable features across TARGET_IN_EA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1071546"/>
            <a:ext cx="2543163" cy="550072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1800" dirty="0" smtClean="0"/>
              <a:t>1-Rs.1Lac targets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range have more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achievements.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  </a:t>
            </a:r>
            <a:r>
              <a:rPr lang="en-US" sz="1800" dirty="0" smtClean="0"/>
              <a:t>1-Rs.3Lac targets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range have highest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 achievements.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1-13 products ranges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highest targets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&amp; 61-79 products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range  have lowest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targets.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Salesman's 147-224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range have higher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targets range1-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Rs.3Lac.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IN" dirty="0"/>
          </a:p>
        </p:txBody>
      </p:sp>
      <p:pic>
        <p:nvPicPr>
          <p:cNvPr id="5" name="Content Placeholder 4" descr="TARGET_IN_ EA _Scatte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43240" y="1071546"/>
            <a:ext cx="5543560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655620"/>
          </a:xfrm>
        </p:spPr>
        <p:txBody>
          <a:bodyPr/>
          <a:lstStyle/>
          <a:p>
            <a:pPr algn="ctr"/>
            <a:r>
              <a:rPr lang="en-US" dirty="0" smtClean="0"/>
              <a:t>Scatter Plot by all variable features across ACH_IN_EA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285860"/>
            <a:ext cx="2757477" cy="5357850"/>
          </a:xfrm>
        </p:spPr>
        <p:txBody>
          <a:bodyPr>
            <a:normAutofit fontScale="92500"/>
          </a:bodyPr>
          <a:lstStyle/>
          <a:p>
            <a:r>
              <a:rPr lang="en-US" sz="1800" b="1" dirty="0" smtClean="0"/>
              <a:t>Insights: 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Achievements  are low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in 11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month, moderate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in 12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month, highest in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10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month.  </a:t>
            </a:r>
          </a:p>
          <a:p>
            <a:endParaRPr lang="en-US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800" dirty="0" smtClean="0"/>
              <a:t>Products range 63-80 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have  lowest  &amp; 1-13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products range have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highest achievements.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Salesman's 147-224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range have higher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   targets range1-Rs.3Lac. 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 smtClean="0"/>
              <a:t> Salesman’s range 140-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162 have highest &amp;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1-49 salesman’s have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 smtClean="0"/>
              <a:t>   lowest achievements.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  <p:pic>
        <p:nvPicPr>
          <p:cNvPr id="5" name="Content Placeholder 4" descr="ACH_IN_EA_ scatter plo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8992" y="1214422"/>
            <a:ext cx="5257808" cy="5214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 Visualization HTML report generation in </a:t>
            </a:r>
            <a:r>
              <a:rPr lang="en-IN" sz="2800" b="1" dirty="0" err="1" smtClean="0"/>
              <a:t>webbrowser</a:t>
            </a:r>
            <a:r>
              <a:rPr lang="en-IN" sz="2800" b="1" dirty="0" smtClean="0"/>
              <a:t> of all features </a:t>
            </a:r>
            <a:endParaRPr lang="en-IN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 </a:t>
            </a:r>
          </a:p>
          <a:p>
            <a:pPr>
              <a:buNone/>
            </a:pPr>
            <a:r>
              <a:rPr lang="en-US" dirty="0" smtClean="0"/>
              <a:t>    create_report(</a:t>
            </a:r>
            <a:r>
              <a:rPr lang="en-US" dirty="0" err="1" smtClean="0"/>
              <a:t>Final_Dataset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Preprocessing of “</a:t>
            </a:r>
            <a:r>
              <a:rPr lang="en-US" sz="2800" dirty="0" err="1" smtClean="0"/>
              <a:t>F</a:t>
            </a:r>
            <a:r>
              <a:rPr lang="en-US" sz="2800" b="1" dirty="0" err="1" smtClean="0"/>
              <a:t>inal_dataset</a:t>
            </a:r>
            <a:r>
              <a:rPr lang="en-US" sz="2800" b="1" dirty="0" smtClean="0"/>
              <a:t>”</a:t>
            </a:r>
            <a:br>
              <a:rPr lang="en-US" sz="2800" b="1" dirty="0" smtClean="0"/>
            </a:br>
            <a:r>
              <a:rPr lang="en-US" sz="2800" b="1" dirty="0" smtClean="0"/>
              <a:t>(Training dataset)</a:t>
            </a:r>
            <a:endParaRPr lang="en-IN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Removed “PLAN_YEAR” feature due to it has no correlation with all other features.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 duplicates were present in data set after checking duplicates for it.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 per EDA insights normalized feature TARGET_IN_EA &amp; ACH_IN_EA due to they are not normalized.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Created new “final_data” after  normalizing two features.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Preprocessing of “</a:t>
            </a:r>
            <a:r>
              <a:rPr lang="en-US" sz="2800" dirty="0" err="1" smtClean="0"/>
              <a:t>Validation_dataset</a:t>
            </a:r>
            <a:r>
              <a:rPr lang="en-US" sz="2800" dirty="0" smtClean="0"/>
              <a:t>” </a:t>
            </a:r>
            <a:br>
              <a:rPr lang="en-US" sz="2800" dirty="0" smtClean="0"/>
            </a:br>
            <a:r>
              <a:rPr lang="en-US" sz="2800" dirty="0" smtClean="0"/>
              <a:t>(Testing dataset)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Removed “PLAN_YEAR” feature due to it has no correlation with all other features. 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No duplicates were present in data set after checking duplicates for it. 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As per EDA insights normalized feature TARGET_IN_EA  due to they are not normalized. 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Created new “validation_data” after  normalizing target features.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Trained the five models for getting achievement  for January month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Multilinear Regression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Neural Network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 vector machine (SVM)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Random Forest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XGBoost </a:t>
            </a:r>
            <a:endParaRPr lang="en-I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Trained Multilinear Regression model 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70916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Sales_ach &lt;- lm(ACH_IN_EA~PROD_CD+SLSMAN_CD+PLAN_MONTH+TARGET_IN_EA,  </a:t>
            </a:r>
          </a:p>
          <a:p>
            <a:pPr>
              <a:buNone/>
            </a:pPr>
            <a:r>
              <a:rPr lang="en-IN" sz="1600" dirty="0" smtClean="0"/>
              <a:t>                           data=</a:t>
            </a:r>
            <a:r>
              <a:rPr lang="en-IN" sz="1600" dirty="0" err="1" smtClean="0"/>
              <a:t>final_data</a:t>
            </a:r>
            <a:r>
              <a:rPr lang="en-IN" sz="1600" dirty="0" smtClean="0"/>
              <a:t>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summary(</a:t>
            </a:r>
            <a:r>
              <a:rPr lang="en-IN" sz="1600" dirty="0" err="1" smtClean="0"/>
              <a:t>Sales_ach</a:t>
            </a:r>
            <a:r>
              <a:rPr lang="en-IN" sz="1600" dirty="0" smtClean="0"/>
              <a:t>)</a:t>
            </a:r>
            <a:endParaRPr lang="en-IN" sz="16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Neural Network 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094938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install.packages("neuralnet")</a:t>
            </a:r>
          </a:p>
          <a:p>
            <a:pPr>
              <a:buNone/>
            </a:pPr>
            <a:r>
              <a:rPr lang="en-IN" sz="1600" dirty="0" smtClean="0"/>
              <a:t>library(neuralnet)</a:t>
            </a:r>
          </a:p>
          <a:p>
            <a:pPr>
              <a:buNone/>
            </a:pPr>
            <a:r>
              <a:rPr lang="en-IN" sz="1600" dirty="0" smtClean="0"/>
              <a:t>sales_ach_model &lt;- neuralnet(ACH_IN_EA~PROD_CD+SLSMAN_CD+PLAN_MONTH+TARGET_IN_EA,</a:t>
            </a:r>
          </a:p>
          <a:p>
            <a:pPr>
              <a:buNone/>
            </a:pPr>
            <a:r>
              <a:rPr lang="en-IN" sz="1600" dirty="0" smtClean="0"/>
              <a:t>                           data = final_data, hidden = 4, linear.output = FALSE )</a:t>
            </a:r>
            <a:endParaRPr lang="en-IN" sz="1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SVM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5166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install.packages("kernlab")</a:t>
            </a:r>
          </a:p>
          <a:p>
            <a:pPr>
              <a:buNone/>
            </a:pPr>
            <a:r>
              <a:rPr lang="en-IN" sz="1600" dirty="0" smtClean="0"/>
              <a:t>library(</a:t>
            </a:r>
            <a:r>
              <a:rPr lang="en-IN" sz="1600" dirty="0" err="1" smtClean="0"/>
              <a:t>kernlab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sales_ach_classifier &lt;- ksvm(ACH_IN_EA ~ ., data = final_data, kernel = "vanilladot")</a:t>
            </a:r>
            <a:endParaRPr lang="en-I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Feature type conversion, their descriptive  analysis  &amp; find missing values  in data 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4400" dirty="0" smtClean="0"/>
              <a:t>Converted the all character features into numerical features.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4400" dirty="0" smtClean="0"/>
              <a:t>Executed  the summary of all variable features and get the descriptive analysis (min. , max., median,1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and 3</a:t>
            </a:r>
            <a:r>
              <a:rPr lang="en-US" sz="4400" baseline="30000" dirty="0" smtClean="0"/>
              <a:t>rd</a:t>
            </a:r>
            <a:r>
              <a:rPr lang="en-US" sz="4400" dirty="0" smtClean="0"/>
              <a:t> quartile of features values)  of them.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4400" dirty="0" smtClean="0"/>
              <a:t>As per PROD_CD feature summary we have total 58 types of products for selling in the market.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4400" dirty="0" smtClean="0"/>
              <a:t>As per SLSMAN_CD feature summary we have total number of 177 salesman for selling products.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4400" dirty="0" smtClean="0"/>
              <a:t>As per target  feature summary  we have minimum target Rs.6 &amp; maximum Rs.</a:t>
            </a:r>
            <a:r>
              <a:rPr lang="en-IN" sz="4400" dirty="0" smtClean="0"/>
              <a:t>299208  in assign targets for January  2020.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4400" dirty="0" smtClean="0"/>
              <a:t>Checked the missing values &amp; got the no missing values in data set. </a:t>
            </a:r>
            <a:endParaRPr lang="en-IN" sz="44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Random Forest 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install.packages("caret", dependencies = TRUE)</a:t>
            </a:r>
          </a:p>
          <a:p>
            <a:pPr>
              <a:buNone/>
            </a:pPr>
            <a:r>
              <a:rPr lang="en-US" sz="1600" dirty="0" smtClean="0"/>
              <a:t>install.packages("randomForest")</a:t>
            </a:r>
          </a:p>
          <a:p>
            <a:pPr>
              <a:buNone/>
            </a:pPr>
            <a:r>
              <a:rPr lang="en-US" sz="1600" dirty="0" smtClean="0"/>
              <a:t>library(</a:t>
            </a:r>
            <a:r>
              <a:rPr lang="en-US" sz="1600" dirty="0" err="1" smtClean="0"/>
              <a:t>randomForest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library(caret)</a:t>
            </a:r>
          </a:p>
          <a:p>
            <a:pPr>
              <a:buNone/>
            </a:pPr>
            <a:r>
              <a:rPr lang="en-IN" sz="1600" dirty="0" smtClean="0"/>
              <a:t># </a:t>
            </a:r>
            <a:r>
              <a:rPr lang="en-IN" sz="1600" b="1" dirty="0" smtClean="0"/>
              <a:t>Prepare random forest model </a:t>
            </a:r>
          </a:p>
          <a:p>
            <a:pPr>
              <a:buNone/>
            </a:pPr>
            <a:r>
              <a:rPr lang="en-IN" sz="1600" dirty="0" smtClean="0"/>
              <a:t>sales_achievement_model &lt;- randomForest(ACH_IN_EA~.,data=</a:t>
            </a:r>
            <a:r>
              <a:rPr lang="en-IN" sz="1600" dirty="0" err="1" smtClean="0"/>
              <a:t>final_data,ntree</a:t>
            </a:r>
            <a:r>
              <a:rPr lang="en-IN" sz="1600" dirty="0" smtClean="0"/>
              <a:t>=500)</a:t>
            </a:r>
            <a:endParaRPr lang="en-US" sz="16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 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092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##Set the environment </a:t>
            </a:r>
          </a:p>
          <a:p>
            <a:pPr>
              <a:buNone/>
            </a:pPr>
            <a:r>
              <a:rPr lang="en-US" sz="1600" dirty="0" smtClean="0"/>
              <a:t>install.packages("</a:t>
            </a:r>
            <a:r>
              <a:rPr lang="en-US" sz="1600" dirty="0" err="1" smtClean="0"/>
              <a:t>xgboost</a:t>
            </a:r>
            <a:r>
              <a:rPr lang="en-US" sz="1600" dirty="0" smtClean="0"/>
              <a:t>")</a:t>
            </a:r>
          </a:p>
          <a:p>
            <a:pPr>
              <a:buNone/>
            </a:pPr>
            <a:r>
              <a:rPr lang="en-US" sz="1600" dirty="0" smtClean="0"/>
              <a:t>library(</a:t>
            </a:r>
            <a:r>
              <a:rPr lang="en-US" sz="1600" dirty="0" err="1" smtClean="0"/>
              <a:t>xgboost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# </a:t>
            </a:r>
            <a:r>
              <a:rPr lang="en-US" sz="1600" b="1" dirty="0" smtClean="0"/>
              <a:t>Prepare the </a:t>
            </a:r>
            <a:r>
              <a:rPr lang="en-US" sz="1600" b="1" dirty="0" err="1" smtClean="0"/>
              <a:t>XGboost</a:t>
            </a:r>
            <a:r>
              <a:rPr lang="en-US" sz="1600" b="1" dirty="0" smtClean="0"/>
              <a:t> model </a:t>
            </a:r>
          </a:p>
          <a:p>
            <a:pPr>
              <a:buNone/>
            </a:pPr>
            <a:r>
              <a:rPr lang="en-US" sz="1600" dirty="0" smtClean="0"/>
              <a:t>sales_ach_model &lt;- train(ACH_IN_EA~.,</a:t>
            </a:r>
          </a:p>
          <a:p>
            <a:pPr>
              <a:buNone/>
            </a:pPr>
            <a:r>
              <a:rPr lang="en-US" sz="1600" dirty="0" smtClean="0"/>
              <a:t>                            data = final_data,</a:t>
            </a:r>
          </a:p>
          <a:p>
            <a:pPr>
              <a:buNone/>
            </a:pPr>
            <a:r>
              <a:rPr lang="en-US" sz="1600" dirty="0" smtClean="0"/>
              <a:t>                            method= "xgbTree",</a:t>
            </a:r>
          </a:p>
          <a:p>
            <a:pPr>
              <a:buNone/>
            </a:pPr>
            <a:r>
              <a:rPr lang="en-US" sz="1600" dirty="0" smtClean="0"/>
              <a:t>                            trControl= Control_parameters)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 the achievement for January month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After training the models predicted achievement for January month  on “validation data” (testing dataset).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Now January month achievement added in validation data set &amp; created new dataset </a:t>
            </a:r>
          </a:p>
          <a:p>
            <a:pPr>
              <a:buNone/>
            </a:pPr>
            <a:r>
              <a:rPr lang="en-US" dirty="0" smtClean="0"/>
              <a:t>     validation_data1.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the model for predicting February month target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Multilinear Regression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Neural Network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 vector machine (SVM)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Random Forest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Xgboost</a:t>
            </a:r>
            <a:r>
              <a:rPr lang="en-US" dirty="0" smtClean="0"/>
              <a:t>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Trained Multilinear Regression model 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70916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err="1" smtClean="0"/>
              <a:t>Sales_target</a:t>
            </a:r>
            <a:r>
              <a:rPr lang="en-IN" sz="1600" dirty="0" smtClean="0"/>
              <a:t> &lt;-lm(TARGET_IN_EA~PROD_CD+SLSMAN_CD+PLAN_MONTH+ACH_IN_EA,  </a:t>
            </a:r>
          </a:p>
          <a:p>
            <a:pPr>
              <a:buNone/>
            </a:pPr>
            <a:r>
              <a:rPr lang="en-IN" sz="1600" dirty="0" smtClean="0"/>
              <a:t>               data=final_data)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summary(</a:t>
            </a:r>
            <a:r>
              <a:rPr lang="en-IN" sz="1600" dirty="0" err="1" smtClean="0"/>
              <a:t>Sales_target</a:t>
            </a:r>
            <a:r>
              <a:rPr lang="en-IN" sz="1600" dirty="0" smtClean="0"/>
              <a:t>)</a:t>
            </a:r>
            <a:endParaRPr lang="en-IN" sz="16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Neural Network 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094938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install.packages("neuralnet")</a:t>
            </a:r>
          </a:p>
          <a:p>
            <a:pPr>
              <a:buNone/>
            </a:pPr>
            <a:r>
              <a:rPr lang="en-IN" sz="1600" dirty="0" smtClean="0"/>
              <a:t>library(neuralnet)</a:t>
            </a:r>
          </a:p>
          <a:p>
            <a:pPr>
              <a:buNone/>
            </a:pPr>
            <a:r>
              <a:rPr lang="en-IN" sz="1600" dirty="0" smtClean="0"/>
              <a:t>sales_target_model &lt;- neuralnet(TARGET_IN_EA~PROD_CD+SLSMAN_CD+PLAN_MONTH+ACH_IN_EA,</a:t>
            </a:r>
          </a:p>
          <a:p>
            <a:pPr>
              <a:buNone/>
            </a:pPr>
            <a:r>
              <a:rPr lang="en-IN" sz="1600" dirty="0" smtClean="0"/>
              <a:t>                                data = final_data, hidden = 4, linear.output = FALSE )</a:t>
            </a:r>
            <a:endParaRPr lang="en-IN" sz="16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SVM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5166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install.packages("kernlab")</a:t>
            </a:r>
          </a:p>
          <a:p>
            <a:pPr>
              <a:buNone/>
            </a:pPr>
            <a:r>
              <a:rPr lang="en-IN" sz="1600" dirty="0" smtClean="0"/>
              <a:t>library(</a:t>
            </a:r>
            <a:r>
              <a:rPr lang="en-IN" sz="1600" dirty="0" err="1" smtClean="0"/>
              <a:t>kernlab</a:t>
            </a:r>
            <a:r>
              <a:rPr lang="en-IN" sz="1600" dirty="0" smtClean="0"/>
              <a:t>)</a:t>
            </a:r>
          </a:p>
          <a:p>
            <a:pPr>
              <a:buNone/>
            </a:pPr>
            <a:r>
              <a:rPr lang="en-IN" sz="1600" dirty="0" smtClean="0"/>
              <a:t>sales_target_classifier &lt;- ksvm(TARGET_IN_EA ~ ., data = final_data,</a:t>
            </a:r>
          </a:p>
          <a:p>
            <a:pPr>
              <a:buNone/>
            </a:pPr>
            <a:r>
              <a:rPr lang="en-IN" sz="1600" dirty="0" smtClean="0"/>
              <a:t>                                                       kernel = "vanilladot")</a:t>
            </a:r>
            <a:endParaRPr lang="en-IN" sz="16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Random Forest 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install.packages("caret", dependencies = TRUE)</a:t>
            </a:r>
          </a:p>
          <a:p>
            <a:pPr>
              <a:buNone/>
            </a:pPr>
            <a:r>
              <a:rPr lang="en-US" sz="1600" dirty="0" smtClean="0"/>
              <a:t>install.packages("randomForest")</a:t>
            </a:r>
          </a:p>
          <a:p>
            <a:pPr>
              <a:buNone/>
            </a:pPr>
            <a:r>
              <a:rPr lang="en-US" sz="1600" dirty="0" smtClean="0"/>
              <a:t>library(</a:t>
            </a:r>
            <a:r>
              <a:rPr lang="en-US" sz="1600" dirty="0" err="1" smtClean="0"/>
              <a:t>randomForest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library(caret)</a:t>
            </a:r>
          </a:p>
          <a:p>
            <a:pPr>
              <a:buNone/>
            </a:pPr>
            <a:r>
              <a:rPr lang="en-IN" sz="1600" dirty="0" smtClean="0"/>
              <a:t># </a:t>
            </a:r>
            <a:r>
              <a:rPr lang="en-IN" sz="1600" b="1" dirty="0" smtClean="0"/>
              <a:t>Prepare random forest model </a:t>
            </a:r>
          </a:p>
          <a:p>
            <a:pPr>
              <a:buNone/>
            </a:pPr>
            <a:r>
              <a:rPr lang="en-IN" sz="1600" dirty="0" smtClean="0"/>
              <a:t>sales_target_model &lt;- randomForest(</a:t>
            </a:r>
            <a:r>
              <a:rPr lang="en-IN" sz="1600" dirty="0" err="1" smtClean="0"/>
              <a:t>TARGET_IN_EA~.,data</a:t>
            </a:r>
            <a:r>
              <a:rPr lang="en-IN" sz="1600" dirty="0" smtClean="0"/>
              <a:t>=</a:t>
            </a:r>
            <a:r>
              <a:rPr lang="en-IN" sz="1600" dirty="0" err="1" smtClean="0"/>
              <a:t>final_data,ntree</a:t>
            </a:r>
            <a:r>
              <a:rPr lang="en-IN" sz="1600" dirty="0" smtClean="0"/>
              <a:t>=500)</a:t>
            </a:r>
            <a:endParaRPr lang="en-I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Trained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   model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092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##Set the environment </a:t>
            </a:r>
          </a:p>
          <a:p>
            <a:pPr>
              <a:buNone/>
            </a:pPr>
            <a:r>
              <a:rPr lang="en-US" sz="1600" dirty="0" smtClean="0"/>
              <a:t>install.packages("</a:t>
            </a:r>
            <a:r>
              <a:rPr lang="en-US" sz="1600" dirty="0" err="1" smtClean="0"/>
              <a:t>xgboost</a:t>
            </a:r>
            <a:r>
              <a:rPr lang="en-US" sz="1600" dirty="0" smtClean="0"/>
              <a:t>")</a:t>
            </a:r>
          </a:p>
          <a:p>
            <a:pPr>
              <a:buNone/>
            </a:pPr>
            <a:r>
              <a:rPr lang="en-US" sz="1600" dirty="0" smtClean="0"/>
              <a:t>library(</a:t>
            </a:r>
            <a:r>
              <a:rPr lang="en-US" sz="1600" dirty="0" err="1" smtClean="0"/>
              <a:t>xgboost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# </a:t>
            </a:r>
            <a:r>
              <a:rPr lang="en-US" sz="1600" b="1" dirty="0" smtClean="0"/>
              <a:t>Prepare the </a:t>
            </a:r>
            <a:r>
              <a:rPr lang="en-US" sz="1600" b="1" dirty="0" err="1" smtClean="0"/>
              <a:t>XGboost</a:t>
            </a:r>
            <a:r>
              <a:rPr lang="en-US" sz="1600" b="1" dirty="0" smtClean="0"/>
              <a:t> model </a:t>
            </a:r>
          </a:p>
          <a:p>
            <a:pPr>
              <a:buNone/>
            </a:pPr>
            <a:r>
              <a:rPr lang="en-US" sz="1600" dirty="0" smtClean="0"/>
              <a:t>sales_target_model &lt;- train(TARGET_IN_EA~.,</a:t>
            </a:r>
          </a:p>
          <a:p>
            <a:pPr>
              <a:buNone/>
            </a:pPr>
            <a:r>
              <a:rPr lang="en-US" sz="1600" dirty="0" smtClean="0"/>
              <a:t>                         data = final_data,</a:t>
            </a:r>
          </a:p>
          <a:p>
            <a:pPr>
              <a:buNone/>
            </a:pPr>
            <a:r>
              <a:rPr lang="en-US" sz="1600" dirty="0" smtClean="0"/>
              <a:t>                         method= "xgbTree",</a:t>
            </a:r>
          </a:p>
          <a:p>
            <a:pPr>
              <a:buNone/>
            </a:pPr>
            <a:r>
              <a:rPr lang="en-US" sz="1600" dirty="0" smtClean="0"/>
              <a:t>                         trControl= Control_parameters1)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Predicting the target on validation data1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After training models we predicted February month target for validation data1(testing data).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Also predicted target on final_data(training dataset).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Now checked the training &amp; testing accuracy of all model which details are available in next slide.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/>
              <a:t>Checked the correlation between all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SALSMAN_CD and PROD_CD are highly correlated. </a:t>
            </a:r>
          </a:p>
          <a:p>
            <a:r>
              <a:rPr lang="en-US" sz="2100" dirty="0" smtClean="0"/>
              <a:t>PLAN_MONTH has no correlation with all features.</a:t>
            </a:r>
          </a:p>
          <a:p>
            <a:r>
              <a:rPr lang="en-IN" sz="2100" dirty="0" smtClean="0"/>
              <a:t>SLSMAN_CD &amp; TARGET_IN_EA have good positive relation but not moderate or high. . </a:t>
            </a:r>
          </a:p>
          <a:p>
            <a:r>
              <a:rPr lang="en-US" sz="2100" dirty="0" smtClean="0"/>
              <a:t>PROD_CD  &amp; TARGET_CD have good positive relation but no moderate or high. </a:t>
            </a:r>
          </a:p>
          <a:p>
            <a:r>
              <a:rPr lang="en-US" sz="2100" dirty="0" smtClean="0"/>
              <a:t>SLSMAN_CD &amp; PROD_CD  have positive relationship but not moderate or high.  </a:t>
            </a:r>
          </a:p>
          <a:p>
            <a:r>
              <a:rPr lang="en-IN" sz="2100" dirty="0" smtClean="0"/>
              <a:t>TARGET_IN_EA &amp; ACH_IN_EA  have no correlation. </a:t>
            </a:r>
          </a:p>
          <a:p>
            <a:r>
              <a:rPr lang="en-IN" sz="2100" dirty="0" smtClean="0"/>
              <a:t>PLAN_YEAR has no correlation with all feature.  </a:t>
            </a:r>
          </a:p>
          <a:p>
            <a:pPr>
              <a:buNone/>
            </a:pPr>
            <a:endParaRPr lang="en-I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Training and Testing accuracy of all models 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90466"/>
          <a:ext cx="8229600" cy="569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38"/>
                <a:gridCol w="2128862"/>
                <a:gridCol w="1371600"/>
                <a:gridCol w="1371600"/>
                <a:gridCol w="1371600"/>
                <a:gridCol w="1371600"/>
              </a:tblGrid>
              <a:tr h="1114712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R^2 or</a:t>
                      </a:r>
                      <a:r>
                        <a:rPr lang="en-US" baseline="0" dirty="0" smtClean="0"/>
                        <a:t> Training 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RMSE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R^2 or</a:t>
                      </a:r>
                      <a:r>
                        <a:rPr lang="en-US" baseline="0" dirty="0" smtClean="0"/>
                        <a:t> Testing Accuracy </a:t>
                      </a:r>
                      <a:endParaRPr lang="en-IN" dirty="0" smtClean="0"/>
                    </a:p>
                  </a:txBody>
                  <a:tcPr/>
                </a:tc>
              </a:tr>
              <a:tr h="97629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/>
                        <a:t>Multilinear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0.17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IN" sz="1500" dirty="0" smtClean="0"/>
                        <a:t> 0.8335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0.189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 </a:t>
                      </a:r>
                      <a:r>
                        <a:rPr lang="en-IN" sz="1600" dirty="0" smtClean="0"/>
                        <a:t>0.810</a:t>
                      </a:r>
                      <a:endParaRPr lang="en-IN" sz="1500" dirty="0"/>
                    </a:p>
                  </a:txBody>
                  <a:tcPr/>
                </a:tc>
              </a:tr>
              <a:tr h="76759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0" dirty="0" smtClean="0"/>
                    </a:p>
                    <a:p>
                      <a:r>
                        <a:rPr lang="en-US" sz="1500" b="0" dirty="0" smtClean="0"/>
                        <a:t>Neural Network </a:t>
                      </a:r>
                      <a:endParaRPr lang="en-IN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0.016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IN" sz="1600" dirty="0" smtClean="0"/>
                        <a:t>0.9838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0.0451</a:t>
                      </a:r>
                    </a:p>
                    <a:p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IN" sz="1600" dirty="0" smtClean="0"/>
                        <a:t>0.9554</a:t>
                      </a:r>
                      <a:endParaRPr lang="en-IN" sz="1500" dirty="0"/>
                    </a:p>
                  </a:txBody>
                  <a:tcPr/>
                </a:tc>
              </a:tr>
              <a:tr h="103754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/>
                        <a:t>Support vector machine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0.0166</a:t>
                      </a:r>
                      <a:endParaRPr lang="en-IN" sz="1500" dirty="0" smtClean="0"/>
                    </a:p>
                    <a:p>
                      <a:pPr algn="ctr"/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0.9833</a:t>
                      </a:r>
                    </a:p>
                    <a:p>
                      <a:pPr algn="ctr"/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IN" sz="1600" dirty="0" smtClean="0"/>
                        <a:t>0.9928</a:t>
                      </a:r>
                    </a:p>
                  </a:txBody>
                  <a:tcPr/>
                </a:tc>
              </a:tr>
              <a:tr h="89378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0.0145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IN" sz="1600" dirty="0" smtClean="0"/>
                        <a:t>0.9854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0.0337</a:t>
                      </a:r>
                      <a:endParaRPr lang="en-IN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0.9662 </a:t>
                      </a:r>
                    </a:p>
                  </a:txBody>
                  <a:tcPr/>
                </a:tc>
              </a:tr>
              <a:tr h="89762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0.0095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IN" sz="1600" dirty="0" smtClean="0"/>
                        <a:t>0.9904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US" sz="1500" dirty="0" smtClean="0"/>
                        <a:t>0.0273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 smtClean="0"/>
                    </a:p>
                    <a:p>
                      <a:pPr algn="ctr"/>
                      <a:r>
                        <a:rPr lang="en-IN" sz="1600" dirty="0" smtClean="0"/>
                        <a:t>0.9726</a:t>
                      </a:r>
                      <a:endParaRPr lang="en-IN" sz="15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Selected model for deployment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We selected XGBoost model for deployment in RShiny. </a:t>
            </a:r>
            <a:endParaRPr lang="en-IN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1649</TotalTime>
  <Words>3597</Words>
  <Application>Microsoft Office PowerPoint</Application>
  <PresentationFormat>On-screen Show (4:3)</PresentationFormat>
  <Paragraphs>914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Apex</vt:lpstr>
      <vt:lpstr>Project - P34</vt:lpstr>
      <vt:lpstr>Project Team Members</vt:lpstr>
      <vt:lpstr>Programming &amp; Visualization tools </vt:lpstr>
      <vt:lpstr>Presenters</vt:lpstr>
      <vt:lpstr>Uploading data set in R and check its feature types </vt:lpstr>
      <vt:lpstr>Two types of EDA process</vt:lpstr>
      <vt:lpstr>Normal EDA Process at Validation dataset </vt:lpstr>
      <vt:lpstr>Feature type conversion, their descriptive  analysis  &amp; find missing values  in data </vt:lpstr>
      <vt:lpstr> Checked the correlation between all features </vt:lpstr>
      <vt:lpstr>Set the environment for visualization </vt:lpstr>
      <vt:lpstr>Visualization of individual variable features:</vt:lpstr>
      <vt:lpstr> BOX Plot of PROD_CD</vt:lpstr>
      <vt:lpstr>Histogram of PRO_CD </vt:lpstr>
      <vt:lpstr>Plot of  SLSMAN_CD</vt:lpstr>
      <vt:lpstr>BOX PLOT  of  SLSMAN_CD</vt:lpstr>
      <vt:lpstr>Histogram of SLSMAN_CD</vt:lpstr>
      <vt:lpstr>Plot  of TARGET_IN_EA</vt:lpstr>
      <vt:lpstr>Plot  of Transformed TARGET_IN_EA</vt:lpstr>
      <vt:lpstr>Box Plot of  TARGET_IN_EA </vt:lpstr>
      <vt:lpstr>Box Plot of  transformed  TARGET_IN_EA </vt:lpstr>
      <vt:lpstr>Histogram of   TARGET_IN_EA </vt:lpstr>
      <vt:lpstr>Histogram of   transformed  TARGET_IN_EA </vt:lpstr>
      <vt:lpstr>ggplot2 visualization </vt:lpstr>
      <vt:lpstr>Visualization of two individual variable features </vt:lpstr>
      <vt:lpstr>Box Plot</vt:lpstr>
      <vt:lpstr>SLSMAN_CD &amp; TARGET_IN_EA distribution comparison analysis</vt:lpstr>
      <vt:lpstr>Boxplot </vt:lpstr>
      <vt:lpstr>SLSMAN_CD &amp; PROD_CD distribution comparision analysis</vt:lpstr>
      <vt:lpstr>Automated EDA Process Uploading data set in R</vt:lpstr>
      <vt:lpstr>Set the environment for automated EDA &amp; converted character feature into numerical </vt:lpstr>
      <vt:lpstr>Summary of all variable features </vt:lpstr>
      <vt:lpstr>Checking the features types &amp; overall missing values in data by plot  </vt:lpstr>
      <vt:lpstr>Find the missing values in individual feature  by plot  </vt:lpstr>
      <vt:lpstr>Histogram of all variable features </vt:lpstr>
      <vt:lpstr>Histogram of all transformed variable features </vt:lpstr>
      <vt:lpstr>Density plot of all variable features   </vt:lpstr>
      <vt:lpstr>Bar Plot for  validation data </vt:lpstr>
      <vt:lpstr>Correlation between all features </vt:lpstr>
      <vt:lpstr>Box Plot by all variable features across PRODUCT_CD </vt:lpstr>
      <vt:lpstr>Box Plot by all variable features across transformed PRODUCT_CD </vt:lpstr>
      <vt:lpstr>Box Plot by all variable features across SLSMAN_CD</vt:lpstr>
      <vt:lpstr>Box Plot by all variable features across transformed SLSMAN_CD</vt:lpstr>
      <vt:lpstr>Box Plot by all variable features across TARGET_IN_EA</vt:lpstr>
      <vt:lpstr>Box Plot by all variable features across transformed TARGET_IN_EA</vt:lpstr>
      <vt:lpstr>            Scatter plot  by all features across PROD_CD</vt:lpstr>
      <vt:lpstr> Scatter plot  by all features across SLSMAN_CD</vt:lpstr>
      <vt:lpstr> Scatter plot  by all features across TARGET_IN_EA</vt:lpstr>
      <vt:lpstr> Visualization HTML report generation in webbrowser of all features </vt:lpstr>
      <vt:lpstr>Automated EDA Process for Final data set  </vt:lpstr>
      <vt:lpstr>Set the environment for automated EDA &amp;    converted character feature into numerical </vt:lpstr>
      <vt:lpstr>Summary of all variable features </vt:lpstr>
      <vt:lpstr>Checking the features types &amp; overall missing values in data by plot </vt:lpstr>
      <vt:lpstr>Checking the features types &amp; overall missing values in data by plot </vt:lpstr>
      <vt:lpstr>Histogram of all variable features </vt:lpstr>
      <vt:lpstr>Histogram of all transformed variable features </vt:lpstr>
      <vt:lpstr>Density plot of all variable features </vt:lpstr>
      <vt:lpstr>Correlation between all features </vt:lpstr>
      <vt:lpstr>Box Plot by all variable features across PLAN_MONTH </vt:lpstr>
      <vt:lpstr>Box Plot by all variable features across PRODUCT_CD </vt:lpstr>
      <vt:lpstr>Box Plot by all variable features across SLSMAN_CD</vt:lpstr>
      <vt:lpstr>Box Plot by all variable features across TARGET_IN_EA</vt:lpstr>
      <vt:lpstr>Box Plot by all variable features across ACH_IN_EA </vt:lpstr>
      <vt:lpstr>Box Plot by all variable features across transformed PLAN_ MONTH</vt:lpstr>
      <vt:lpstr>Box Plot by all variable features across transformed PROD_CD</vt:lpstr>
      <vt:lpstr>Box Plot by all variable features across transformed SLSMAN_CD</vt:lpstr>
      <vt:lpstr>Box Plot by all variable features across transformed TARGET_IN_EA</vt:lpstr>
      <vt:lpstr>Box Plot by all variable features across transformed ACH_IN_EA</vt:lpstr>
      <vt:lpstr>Scatter Plot by all variable features across PLAN_MONTH</vt:lpstr>
      <vt:lpstr>Scatter Plot by all variable features across PROD_CD</vt:lpstr>
      <vt:lpstr>Scatter Plot by all variable features across SLSMAN_CD</vt:lpstr>
      <vt:lpstr>Scatter Plot by all variable features across TARGET_IN_EA</vt:lpstr>
      <vt:lpstr>Scatter Plot by all variable features across ACH_IN_EA</vt:lpstr>
      <vt:lpstr> Visualization HTML report generation in webbrowser of all features </vt:lpstr>
      <vt:lpstr>Preprocessing of “Final_dataset” (Training dataset)</vt:lpstr>
      <vt:lpstr>Preprocessing of “Validation_dataset”  (Testing dataset)</vt:lpstr>
      <vt:lpstr>Trained the five models for getting achievement  for January month </vt:lpstr>
      <vt:lpstr>Trained Multilinear Regression model  </vt:lpstr>
      <vt:lpstr>Trained Neural Network  model </vt:lpstr>
      <vt:lpstr>Trained SVM model </vt:lpstr>
      <vt:lpstr>Trained Random Forest  model </vt:lpstr>
      <vt:lpstr>Trained XGboost   model </vt:lpstr>
      <vt:lpstr>Predict the achievement for January month </vt:lpstr>
      <vt:lpstr>Trained the model for predicting February month target </vt:lpstr>
      <vt:lpstr>Trained Multilinear Regression model  </vt:lpstr>
      <vt:lpstr>Trained Neural Network  model </vt:lpstr>
      <vt:lpstr>Trained SVM model </vt:lpstr>
      <vt:lpstr>Trained Random Forest  model </vt:lpstr>
      <vt:lpstr>Trained XGboost   model </vt:lpstr>
      <vt:lpstr>Predicting the target on validation data1</vt:lpstr>
      <vt:lpstr>Training and Testing accuracy of all models </vt:lpstr>
      <vt:lpstr>Selected model for deployment </vt:lpstr>
      <vt:lpstr>Slide 92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P34</dc:title>
  <dc:creator>Rahul</dc:creator>
  <cp:lastModifiedBy>Rahul</cp:lastModifiedBy>
  <cp:revision>413</cp:revision>
  <dcterms:created xsi:type="dcterms:W3CDTF">2020-10-02T08:11:23Z</dcterms:created>
  <dcterms:modified xsi:type="dcterms:W3CDTF">2021-02-04T12:57:53Z</dcterms:modified>
</cp:coreProperties>
</file>