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75" r:id="rId8"/>
    <p:sldId id="268" r:id="rId9"/>
    <p:sldId id="280" r:id="rId10"/>
    <p:sldId id="281" r:id="rId11"/>
    <p:sldId id="282" r:id="rId12"/>
    <p:sldId id="283" r:id="rId13"/>
    <p:sldId id="284" r:id="rId14"/>
    <p:sldId id="285" r:id="rId15"/>
    <p:sldId id="286" r:id="rId16"/>
    <p:sldId id="287" r:id="rId17"/>
    <p:sldId id="288"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32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A7741EF-FA8A-4C1D-B081-80C075986ED3}" type="datetimeFigureOut">
              <a:rPr lang="en-US" smtClean="0"/>
              <a:pPr/>
              <a:t>12/3/2014</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CD58C66-B2E6-478D-A71E-B460466D0E4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A7741EF-FA8A-4C1D-B081-80C075986ED3}" type="datetimeFigureOut">
              <a:rPr lang="en-US" smtClean="0"/>
              <a:pPr/>
              <a:t>12/3/2014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CD58C66-B2E6-478D-A71E-B460466D0E4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A7741EF-FA8A-4C1D-B081-80C075986ED3}" type="datetimeFigureOut">
              <a:rPr lang="en-US" smtClean="0"/>
              <a:pPr/>
              <a:t>12/3/2014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CD58C66-B2E6-478D-A71E-B460466D0E4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A7741EF-FA8A-4C1D-B081-80C075986ED3}" type="datetimeFigureOut">
              <a:rPr lang="en-US" smtClean="0"/>
              <a:pPr/>
              <a:t>12/3/2014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CD58C66-B2E6-478D-A71E-B460466D0E40}"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A7741EF-FA8A-4C1D-B081-80C075986ED3}" type="datetimeFigureOut">
              <a:rPr lang="en-US" smtClean="0"/>
              <a:pPr/>
              <a:t>12/3/2014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CD58C66-B2E6-478D-A71E-B460466D0E40}"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A7741EF-FA8A-4C1D-B081-80C075986ED3}" type="datetimeFigureOut">
              <a:rPr lang="en-US" smtClean="0"/>
              <a:pPr/>
              <a:t>12/3/2014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CD58C66-B2E6-478D-A71E-B460466D0E40}"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A7741EF-FA8A-4C1D-B081-80C075986ED3}" type="datetimeFigureOut">
              <a:rPr lang="en-US" smtClean="0"/>
              <a:pPr/>
              <a:t>12/3/2014</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DCD58C66-B2E6-478D-A71E-B460466D0E40}"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A7741EF-FA8A-4C1D-B081-80C075986ED3}" type="datetimeFigureOut">
              <a:rPr lang="en-US" smtClean="0"/>
              <a:pPr/>
              <a:t>12/3/2014</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DCD58C66-B2E6-478D-A71E-B460466D0E40}"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A7741EF-FA8A-4C1D-B081-80C075986ED3}" type="datetimeFigureOut">
              <a:rPr lang="en-US" smtClean="0"/>
              <a:pPr/>
              <a:t>12/3/2014</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DCD58C66-B2E6-478D-A71E-B460466D0E4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A7741EF-FA8A-4C1D-B081-80C075986ED3}" type="datetimeFigureOut">
              <a:rPr lang="en-US" smtClean="0"/>
              <a:pPr/>
              <a:t>12/3/2014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CD58C66-B2E6-478D-A71E-B460466D0E40}"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A7741EF-FA8A-4C1D-B081-80C075986ED3}" type="datetimeFigureOut">
              <a:rPr lang="en-US" smtClean="0"/>
              <a:pPr/>
              <a:t>12/3/2014</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CD58C66-B2E6-478D-A71E-B460466D0E40}"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A7741EF-FA8A-4C1D-B081-80C075986ED3}" type="datetimeFigureOut">
              <a:rPr lang="en-US" smtClean="0"/>
              <a:pPr/>
              <a:t>12/3/2014</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CD58C66-B2E6-478D-A71E-B460466D0E4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5736" y="203804"/>
            <a:ext cx="7143800" cy="1867874"/>
          </a:xfrm>
        </p:spPr>
        <p:txBody>
          <a:bodyPr>
            <a:normAutofit fontScale="90000"/>
          </a:bodyPr>
          <a:lstStyle/>
          <a:p>
            <a:pPr algn="l"/>
            <a:r>
              <a:rPr lang="en-US" sz="4400" dirty="0" smtClean="0"/>
              <a:t>Content Authentication </a:t>
            </a:r>
            <a:br>
              <a:rPr lang="en-US" sz="4400" dirty="0" smtClean="0"/>
            </a:br>
            <a:r>
              <a:rPr lang="en-US" sz="4400" dirty="0" smtClean="0"/>
              <a:t>and Tamper Detection</a:t>
            </a:r>
            <a:br>
              <a:rPr lang="en-US" sz="4400" dirty="0" smtClean="0"/>
            </a:br>
            <a:r>
              <a:rPr lang="en-US" sz="4400" dirty="0" smtClean="0"/>
              <a:t> in Digital Videos</a:t>
            </a:r>
            <a:endParaRPr lang="en-IN" sz="4400" dirty="0"/>
          </a:p>
        </p:txBody>
      </p:sp>
      <p:sp>
        <p:nvSpPr>
          <p:cNvPr id="3" name="Subtitle 2"/>
          <p:cNvSpPr>
            <a:spLocks noGrp="1"/>
          </p:cNvSpPr>
          <p:nvPr>
            <p:ph type="subTitle" idx="1"/>
          </p:nvPr>
        </p:nvSpPr>
        <p:spPr>
          <a:xfrm>
            <a:off x="214282" y="2636912"/>
            <a:ext cx="8750206" cy="3792484"/>
          </a:xfrm>
        </p:spPr>
        <p:txBody>
          <a:bodyPr>
            <a:normAutofit lnSpcReduction="10000"/>
          </a:bodyPr>
          <a:lstStyle/>
          <a:p>
            <a:pPr algn="l"/>
            <a:endParaRPr lang="en-US" sz="2800" u="sng" dirty="0"/>
          </a:p>
          <a:p>
            <a:pPr algn="l"/>
            <a:r>
              <a:rPr lang="en-US" sz="1600" u="sng" dirty="0" smtClean="0"/>
              <a:t>Under the Guidance of : </a:t>
            </a:r>
            <a:r>
              <a:rPr lang="en-US" sz="1600" dirty="0" smtClean="0"/>
              <a:t>			Rahul Gupta	(RIT2011050)	</a:t>
            </a:r>
            <a:endParaRPr lang="en-US" sz="1600" u="sng" dirty="0" smtClean="0"/>
          </a:p>
          <a:p>
            <a:pPr algn="l"/>
            <a:r>
              <a:rPr lang="en-US" sz="1600" b="1" dirty="0" smtClean="0"/>
              <a:t>Dr. Vrijendra Singh			</a:t>
            </a:r>
            <a:r>
              <a:rPr lang="en-US" sz="1600" dirty="0" smtClean="0"/>
              <a:t>Amit Kumar	(RIT2011051)</a:t>
            </a:r>
            <a:endParaRPr lang="en-US" sz="1600" b="1" dirty="0" smtClean="0"/>
          </a:p>
          <a:p>
            <a:pPr algn="l"/>
            <a:r>
              <a:rPr lang="en-US" sz="1600" b="1" dirty="0" smtClean="0"/>
              <a:t>I.I.I.T.A               				</a:t>
            </a:r>
            <a:r>
              <a:rPr lang="en-US" sz="1600" dirty="0" smtClean="0"/>
              <a:t>Prashant Joshi	(RIT2011056)</a:t>
            </a:r>
          </a:p>
          <a:p>
            <a:pPr algn="l"/>
            <a:r>
              <a:rPr lang="en-US" sz="1600" b="1" dirty="0"/>
              <a:t>	</a:t>
            </a:r>
            <a:r>
              <a:rPr lang="en-US" sz="1600" b="1" dirty="0" smtClean="0"/>
              <a:t>				</a:t>
            </a:r>
            <a:r>
              <a:rPr lang="en-US" sz="1600" dirty="0" smtClean="0"/>
              <a:t>Prakhar Solanki	(RIT2011076)</a:t>
            </a:r>
          </a:p>
          <a:p>
            <a:pPr algn="l"/>
            <a:r>
              <a:rPr lang="en-US" sz="1600" b="1" dirty="0"/>
              <a:t>	</a:t>
            </a:r>
            <a:r>
              <a:rPr lang="en-US" sz="1600" b="1" dirty="0" smtClean="0"/>
              <a:t>				</a:t>
            </a:r>
            <a:r>
              <a:rPr lang="en-US" sz="1600" dirty="0" smtClean="0"/>
              <a:t>Akshay Gupta	(RIT2011088)</a:t>
            </a:r>
          </a:p>
          <a:p>
            <a:pPr algn="l"/>
            <a:endParaRPr lang="en-US" sz="1600" b="1" dirty="0"/>
          </a:p>
          <a:p>
            <a:pPr algn="l"/>
            <a:endParaRPr lang="en-US" sz="1600" b="1" dirty="0" smtClean="0"/>
          </a:p>
          <a:p>
            <a:pPr algn="l"/>
            <a:endParaRPr lang="en-US" sz="1600" b="1" dirty="0"/>
          </a:p>
          <a:p>
            <a:pPr algn="l"/>
            <a:r>
              <a:rPr lang="en-US" sz="3600" b="1" dirty="0" smtClean="0">
                <a:solidFill>
                  <a:schemeClr val="bg1"/>
                </a:solidFill>
              </a:rPr>
              <a:t>Indian Institute of Information Technology, Allahabad</a:t>
            </a:r>
          </a:p>
        </p:txBody>
      </p:sp>
      <p:pic>
        <p:nvPicPr>
          <p:cNvPr id="4" name="Picture 3" descr="images (1).jpg"/>
          <p:cNvPicPr>
            <a:picLocks noChangeAspect="1"/>
          </p:cNvPicPr>
          <p:nvPr/>
        </p:nvPicPr>
        <p:blipFill>
          <a:blip r:embed="rId2"/>
          <a:stretch>
            <a:fillRect/>
          </a:stretch>
        </p:blipFill>
        <p:spPr>
          <a:xfrm>
            <a:off x="214282" y="214290"/>
            <a:ext cx="1501157" cy="15906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8280" y="1340768"/>
            <a:ext cx="6627440" cy="4970580"/>
          </a:xfrm>
        </p:spPr>
      </p:pic>
      <p:sp>
        <p:nvSpPr>
          <p:cNvPr id="3" name="Title 2"/>
          <p:cNvSpPr>
            <a:spLocks noGrp="1"/>
          </p:cNvSpPr>
          <p:nvPr>
            <p:ph type="title"/>
          </p:nvPr>
        </p:nvSpPr>
        <p:spPr/>
        <p:txBody>
          <a:bodyPr/>
          <a:lstStyle/>
          <a:p>
            <a:pPr lvl="0"/>
            <a:r>
              <a:rPr lang="en-US" dirty="0"/>
              <a:t>Detecting peaks</a:t>
            </a:r>
            <a:endParaRPr lang="en-US" dirty="0"/>
          </a:p>
        </p:txBody>
      </p:sp>
    </p:spTree>
    <p:extLst>
      <p:ext uri="{BB962C8B-B14F-4D97-AF65-F5344CB8AC3E}">
        <p14:creationId xmlns:p14="http://schemas.microsoft.com/office/powerpoint/2010/main" val="146335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normAutofit/>
              </a:bodyPr>
              <a:lstStyle/>
              <a:p>
                <a:pPr marL="109728" indent="0">
                  <a:buNone/>
                </a:pPr>
                <a:r>
                  <a:rPr lang="en-US" sz="2000" dirty="0"/>
                  <a:t>If there is any frame inserted then we can identify that by the sharp change in </a:t>
                </a:r>
                <a14:m>
                  <m:oMath xmlns:m="http://schemas.openxmlformats.org/officeDocument/2006/math">
                    <m:r>
                      <a:rPr lang="en-US" sz="2000" i="1"/>
                      <m:t>𝑝</m:t>
                    </m:r>
                  </m:oMath>
                </a14:m>
                <a:r>
                  <a:rPr lang="en-US" sz="2000" dirty="0"/>
                  <a:t> value and if that value is higher than a threshold r. If there is any dissolve </a:t>
                </a:r>
                <a:r>
                  <a:rPr lang="en-US" sz="2000" dirty="0" smtClean="0"/>
                  <a:t>, cutting of frame then such change in pixels would be detected.</a:t>
                </a:r>
              </a:p>
              <a:p>
                <a:pPr marL="109728" indent="0">
                  <a:buNone/>
                </a:pPr>
                <a:endParaRPr lang="en-US" sz="2000" dirty="0"/>
              </a:p>
              <a:p>
                <a:pPr marL="109728" indent="0">
                  <a:buNone/>
                </a:pPr>
                <a:r>
                  <a:rPr lang="en-US" sz="2000" dirty="0" smtClean="0"/>
                  <a:t>When </a:t>
                </a:r>
                <a:r>
                  <a:rPr lang="en-US" sz="2000" dirty="0"/>
                  <a:t>any peaks is detected satisfying above constraints we say that the video is not original</a:t>
                </a:r>
                <a:r>
                  <a:rPr lang="en-US" sz="2000" dirty="0" smtClean="0"/>
                  <a:t>.</a:t>
                </a:r>
                <a:endParaRPr lang="en-US" sz="2000" b="1" dirty="0" smtClean="0"/>
              </a:p>
              <a:p>
                <a:pPr marL="109728" indent="0">
                  <a:buNone/>
                </a:pPr>
                <a:endParaRPr lang="en-US" sz="2000" dirty="0"/>
              </a:p>
              <a:p>
                <a:pPr marL="109728" indent="0">
                  <a:buNone/>
                </a:pPr>
                <a:r>
                  <a:rPr lang="en-US" sz="2000" dirty="0" smtClean="0"/>
                  <a:t>Peak in the previous graph shows the point where the significant number of pixels change </a:t>
                </a:r>
                <a:r>
                  <a:rPr lang="en-US" sz="2000" dirty="0" err="1" smtClean="0"/>
                  <a:t>ie</a:t>
                </a:r>
                <a:r>
                  <a:rPr lang="en-US" sz="2000" dirty="0" smtClean="0"/>
                  <a:t> temparation detected </a:t>
                </a:r>
                <a:r>
                  <a:rPr lang="en-US" dirty="0" smtClean="0"/>
                  <a:t>. </a:t>
                </a:r>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t="-674" r="-519"/>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Detecting peaks</a:t>
            </a:r>
          </a:p>
        </p:txBody>
      </p:sp>
    </p:spTree>
    <p:extLst>
      <p:ext uri="{BB962C8B-B14F-4D97-AF65-F5344CB8AC3E}">
        <p14:creationId xmlns:p14="http://schemas.microsoft.com/office/powerpoint/2010/main" val="802554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96752"/>
            <a:ext cx="8229600" cy="5256584"/>
          </a:xfrm>
        </p:spPr>
        <p:txBody>
          <a:bodyPr>
            <a:noAutofit/>
          </a:bodyPr>
          <a:lstStyle/>
          <a:p>
            <a:pPr marL="109728" indent="0">
              <a:buNone/>
            </a:pPr>
            <a:r>
              <a:rPr lang="en-US" sz="2000" dirty="0"/>
              <a:t>Watermarking is a technique used to hide data or identifying information within digital multimedia. </a:t>
            </a:r>
            <a:r>
              <a:rPr lang="en-US" sz="2000" dirty="0" smtClean="0"/>
              <a:t>Watermarking </a:t>
            </a:r>
            <a:r>
              <a:rPr lang="en-US" sz="2000" dirty="0"/>
              <a:t>is becoming popular, especially for adding undetectable identifying marks, such as </a:t>
            </a:r>
            <a:r>
              <a:rPr lang="en-US" sz="2000" dirty="0" smtClean="0"/>
              <a:t>author </a:t>
            </a:r>
            <a:r>
              <a:rPr lang="en-US" sz="2000" dirty="0"/>
              <a:t>or copyright information</a:t>
            </a:r>
            <a:r>
              <a:rPr lang="en-US" sz="2000" dirty="0" smtClean="0"/>
              <a:t>.</a:t>
            </a:r>
          </a:p>
          <a:p>
            <a:pPr marL="109728" indent="0">
              <a:buNone/>
            </a:pPr>
            <a:endParaRPr lang="en-US" sz="2000" dirty="0" smtClean="0"/>
          </a:p>
          <a:p>
            <a:pPr marL="109728" indent="0">
              <a:buNone/>
            </a:pPr>
            <a:r>
              <a:rPr lang="en-US" sz="2000" dirty="0" smtClean="0"/>
              <a:t>Watermarking </a:t>
            </a:r>
            <a:r>
              <a:rPr lang="en-US" sz="2000" dirty="0"/>
              <a:t>techniques can be classified as:</a:t>
            </a:r>
          </a:p>
          <a:p>
            <a:pPr>
              <a:buFont typeface="Arial" panose="020B0604020202020204" pitchFamily="34" charset="0"/>
              <a:buChar char="•"/>
            </a:pPr>
            <a:r>
              <a:rPr lang="en-US" sz="2000" dirty="0" smtClean="0"/>
              <a:t>Text </a:t>
            </a:r>
            <a:r>
              <a:rPr lang="en-US" sz="2000" dirty="0"/>
              <a:t>Watermarking</a:t>
            </a:r>
          </a:p>
          <a:p>
            <a:pPr>
              <a:buFont typeface="Arial" panose="020B0604020202020204" pitchFamily="34" charset="0"/>
              <a:buChar char="•"/>
            </a:pPr>
            <a:r>
              <a:rPr lang="en-US" sz="2000" dirty="0" smtClean="0"/>
              <a:t>Image </a:t>
            </a:r>
            <a:r>
              <a:rPr lang="en-US" sz="2000" dirty="0"/>
              <a:t>Watermarking</a:t>
            </a:r>
          </a:p>
          <a:p>
            <a:pPr>
              <a:buFont typeface="Arial" panose="020B0604020202020204" pitchFamily="34" charset="0"/>
              <a:buChar char="•"/>
            </a:pPr>
            <a:r>
              <a:rPr lang="en-US" sz="2000" dirty="0" smtClean="0"/>
              <a:t>Audio </a:t>
            </a:r>
            <a:r>
              <a:rPr lang="en-US" sz="2000" dirty="0"/>
              <a:t>Watermarking</a:t>
            </a:r>
          </a:p>
          <a:p>
            <a:pPr>
              <a:buFont typeface="Arial" panose="020B0604020202020204" pitchFamily="34" charset="0"/>
              <a:buChar char="•"/>
            </a:pPr>
            <a:r>
              <a:rPr lang="en-US" sz="2000" dirty="0" smtClean="0"/>
              <a:t>Video </a:t>
            </a:r>
            <a:r>
              <a:rPr lang="en-US" sz="2000" dirty="0"/>
              <a:t>Watermarking</a:t>
            </a:r>
          </a:p>
          <a:p>
            <a:pPr marL="109728" indent="0">
              <a:buNone/>
            </a:pPr>
            <a:r>
              <a:rPr lang="en-US" sz="2000" dirty="0"/>
              <a:t>In other way, the digital watermarks can be divided into three different types as follows:</a:t>
            </a:r>
          </a:p>
          <a:p>
            <a:pPr>
              <a:buFont typeface="Arial" panose="020B0604020202020204" pitchFamily="34" charset="0"/>
              <a:buChar char="•"/>
            </a:pPr>
            <a:r>
              <a:rPr lang="en-US" sz="2000" dirty="0" smtClean="0"/>
              <a:t>Visible </a:t>
            </a:r>
            <a:r>
              <a:rPr lang="en-US" sz="2000" dirty="0"/>
              <a:t>watermark</a:t>
            </a:r>
          </a:p>
          <a:p>
            <a:pPr>
              <a:buFont typeface="Arial" panose="020B0604020202020204" pitchFamily="34" charset="0"/>
              <a:buChar char="•"/>
            </a:pPr>
            <a:r>
              <a:rPr lang="en-US" sz="2000" dirty="0" smtClean="0"/>
              <a:t>Invisible-Robust </a:t>
            </a:r>
            <a:r>
              <a:rPr lang="en-US" sz="2000" dirty="0"/>
              <a:t>watermark</a:t>
            </a:r>
          </a:p>
          <a:p>
            <a:pPr>
              <a:buFont typeface="Arial" panose="020B0604020202020204" pitchFamily="34" charset="0"/>
              <a:buChar char="•"/>
            </a:pPr>
            <a:r>
              <a:rPr lang="en-US" sz="2000" dirty="0" smtClean="0"/>
              <a:t>Invisible-Fragile </a:t>
            </a:r>
            <a:r>
              <a:rPr lang="en-US" sz="2000" dirty="0"/>
              <a:t>watermark</a:t>
            </a:r>
          </a:p>
        </p:txBody>
      </p:sp>
      <p:sp>
        <p:nvSpPr>
          <p:cNvPr id="3" name="Title 2"/>
          <p:cNvSpPr>
            <a:spLocks noGrp="1"/>
          </p:cNvSpPr>
          <p:nvPr>
            <p:ph type="title"/>
          </p:nvPr>
        </p:nvSpPr>
        <p:spPr/>
        <p:txBody>
          <a:bodyPr>
            <a:normAutofit fontScale="90000"/>
          </a:bodyPr>
          <a:lstStyle/>
          <a:p>
            <a:pPr lvl="0"/>
            <a:r>
              <a:rPr lang="en-US" dirty="0"/>
              <a:t>Authenticating the video</a:t>
            </a:r>
            <a:br>
              <a:rPr lang="en-US" dirty="0"/>
            </a:br>
            <a:endParaRPr lang="en-US" dirty="0"/>
          </a:p>
        </p:txBody>
      </p:sp>
    </p:spTree>
    <p:extLst>
      <p:ext uri="{BB962C8B-B14F-4D97-AF65-F5344CB8AC3E}">
        <p14:creationId xmlns:p14="http://schemas.microsoft.com/office/powerpoint/2010/main" val="624519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0"/>
            <a:ext cx="8229600" cy="4738531"/>
          </a:xfrm>
        </p:spPr>
        <p:txBody>
          <a:bodyPr>
            <a:normAutofit lnSpcReduction="10000"/>
          </a:bodyPr>
          <a:lstStyle/>
          <a:p>
            <a:r>
              <a:rPr lang="en-US" b="1" dirty="0"/>
              <a:t>LSB watermarking </a:t>
            </a:r>
            <a:endParaRPr lang="en-US" b="1" dirty="0" smtClean="0"/>
          </a:p>
          <a:p>
            <a:pPr marL="109728" indent="0">
              <a:buNone/>
            </a:pPr>
            <a:r>
              <a:rPr lang="en-US" sz="2000" dirty="0"/>
              <a:t>The idea behind this watermarking technique is the following: if you see you image as a matrix </a:t>
            </a:r>
            <a:r>
              <a:rPr lang="en-US" sz="2000" dirty="0" err="1"/>
              <a:t>NxM</a:t>
            </a:r>
            <a:r>
              <a:rPr lang="en-US" sz="2000" dirty="0"/>
              <a:t> (where N and M are the dimension of the image) you can represent the value of the pixel in the position (</a:t>
            </a:r>
            <a:r>
              <a:rPr lang="en-US" sz="2000" dirty="0" err="1"/>
              <a:t>i,j</a:t>
            </a:r>
            <a:r>
              <a:rPr lang="en-US" sz="2000" dirty="0"/>
              <a:t>) as a binary number; this binary can be then divided in all of its bit, so that you will have a most significant bit (the one that contains quite a lot of information, and a least significant bit that contains few information</a:t>
            </a:r>
            <a:r>
              <a:rPr lang="en-US" sz="2000" dirty="0" smtClean="0"/>
              <a:t>).</a:t>
            </a:r>
          </a:p>
          <a:p>
            <a:pPr marL="109728" indent="0">
              <a:buNone/>
            </a:pPr>
            <a:endParaRPr lang="en-US" sz="2000" dirty="0"/>
          </a:p>
          <a:p>
            <a:pPr marL="109728" indent="0">
              <a:buNone/>
            </a:pPr>
            <a:r>
              <a:rPr lang="en-US" sz="2000" dirty="0"/>
              <a:t>If your image is for example in gray scale, you can make changes to the value of the LSB without any perceptible distortion for the human user therefore you can think of taking the LSB of an image (the cover image) and change its value in every pixel with the MSB of another image, that we would like to embed in a secret/non perceptible way in the cover image).</a:t>
            </a:r>
            <a:endParaRPr lang="en-US" sz="2000" dirty="0"/>
          </a:p>
        </p:txBody>
      </p:sp>
      <p:sp>
        <p:nvSpPr>
          <p:cNvPr id="3" name="Title 2"/>
          <p:cNvSpPr>
            <a:spLocks noGrp="1"/>
          </p:cNvSpPr>
          <p:nvPr>
            <p:ph type="title"/>
          </p:nvPr>
        </p:nvSpPr>
        <p:spPr/>
        <p:txBody>
          <a:bodyPr/>
          <a:lstStyle/>
          <a:p>
            <a:r>
              <a:rPr lang="en-US" dirty="0"/>
              <a:t>Authenticating the video</a:t>
            </a:r>
          </a:p>
        </p:txBody>
      </p:sp>
    </p:spTree>
    <p:extLst>
      <p:ext uri="{BB962C8B-B14F-4D97-AF65-F5344CB8AC3E}">
        <p14:creationId xmlns:p14="http://schemas.microsoft.com/office/powerpoint/2010/main" val="3841381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0"/>
            <a:ext cx="8229600" cy="5112568"/>
          </a:xfrm>
        </p:spPr>
        <p:txBody>
          <a:bodyPr>
            <a:normAutofit fontScale="92500" lnSpcReduction="10000"/>
          </a:bodyPr>
          <a:lstStyle/>
          <a:p>
            <a:pPr marL="109728" indent="0">
              <a:buNone/>
            </a:pPr>
            <a:r>
              <a:rPr lang="en-US" sz="2000" dirty="0"/>
              <a:t>To be used efficiently, all computer software  needs certain hardware  components or other software resources to be present on a computer . These prerequisites are known as (computer)</a:t>
            </a:r>
            <a:r>
              <a:rPr lang="en-US" sz="2000" b="1" dirty="0"/>
              <a:t>system requirements</a:t>
            </a:r>
            <a:r>
              <a:rPr lang="en-US" sz="2000" dirty="0"/>
              <a:t> and are often used as a guideline as opposed to an absolute rule</a:t>
            </a:r>
            <a:r>
              <a:rPr lang="en-US" sz="2000" dirty="0" smtClean="0"/>
              <a:t>.</a:t>
            </a:r>
          </a:p>
          <a:p>
            <a:pPr marL="109728" indent="0">
              <a:buNone/>
            </a:pPr>
            <a:endParaRPr lang="en-US" sz="2000" dirty="0"/>
          </a:p>
          <a:p>
            <a:pPr marL="109728" indent="0">
              <a:buNone/>
            </a:pPr>
            <a:r>
              <a:rPr lang="en-US" sz="2000" dirty="0" smtClean="0"/>
              <a:t>Hardware requirements</a:t>
            </a:r>
            <a:r>
              <a:rPr lang="en-US" sz="2000" dirty="0"/>
              <a:t> </a:t>
            </a:r>
          </a:p>
          <a:p>
            <a:pPr lvl="0"/>
            <a:r>
              <a:rPr lang="en-US" sz="2000" dirty="0"/>
              <a:t>At least 20 GB of hard </a:t>
            </a:r>
            <a:r>
              <a:rPr lang="en-US" sz="2000" dirty="0" smtClean="0"/>
              <a:t>disk</a:t>
            </a:r>
          </a:p>
          <a:p>
            <a:r>
              <a:rPr lang="en-US" sz="2000" dirty="0" smtClean="0"/>
              <a:t>1 GB </a:t>
            </a:r>
            <a:r>
              <a:rPr lang="en-US" sz="2000" dirty="0"/>
              <a:t>or more </a:t>
            </a:r>
            <a:r>
              <a:rPr lang="en-US" sz="2000" dirty="0" smtClean="0"/>
              <a:t>RAM</a:t>
            </a:r>
          </a:p>
          <a:p>
            <a:pPr lvl="0"/>
            <a:r>
              <a:rPr lang="en-US" sz="2000" dirty="0"/>
              <a:t>Graphics </a:t>
            </a:r>
            <a:r>
              <a:rPr lang="en-US" sz="2000" dirty="0" smtClean="0"/>
              <a:t>card</a:t>
            </a:r>
          </a:p>
          <a:p>
            <a:pPr marL="109728" lvl="0" indent="0">
              <a:buNone/>
            </a:pPr>
            <a:endParaRPr lang="en-US" sz="2000" dirty="0" smtClean="0"/>
          </a:p>
          <a:p>
            <a:pPr marL="109728" indent="0">
              <a:buNone/>
            </a:pPr>
            <a:r>
              <a:rPr lang="en-US" sz="2000" dirty="0" smtClean="0"/>
              <a:t>Software requirements</a:t>
            </a:r>
          </a:p>
          <a:p>
            <a:pPr lvl="0"/>
            <a:r>
              <a:rPr lang="en-US" sz="2000" dirty="0"/>
              <a:t>windows operating system(Platform)</a:t>
            </a:r>
          </a:p>
          <a:p>
            <a:pPr lvl="0"/>
            <a:r>
              <a:rPr lang="en-US" sz="2000" dirty="0"/>
              <a:t>windows movie maker</a:t>
            </a:r>
          </a:p>
          <a:p>
            <a:pPr lvl="0"/>
            <a:r>
              <a:rPr lang="en-US" sz="2000" dirty="0" err="1"/>
              <a:t>matlab</a:t>
            </a:r>
            <a:r>
              <a:rPr lang="en-US" sz="2000" dirty="0"/>
              <a:t> (image processing toolbox)</a:t>
            </a:r>
          </a:p>
          <a:p>
            <a:r>
              <a:rPr lang="en-US" sz="2000" dirty="0"/>
              <a:t>video splitter</a:t>
            </a:r>
            <a:endParaRPr lang="en-US" sz="2000" dirty="0" smtClean="0"/>
          </a:p>
          <a:p>
            <a:pPr>
              <a:buFont typeface="Arial" panose="020B0604020202020204" pitchFamily="34" charset="0"/>
              <a:buChar char="•"/>
            </a:pPr>
            <a:endParaRPr lang="en-US" sz="2000" dirty="0"/>
          </a:p>
          <a:p>
            <a:endParaRPr lang="en-US" sz="2000" dirty="0"/>
          </a:p>
          <a:p>
            <a:pPr lvl="0"/>
            <a:endParaRPr lang="en-US" dirty="0"/>
          </a:p>
          <a:p>
            <a:pPr>
              <a:buFont typeface="Arial" panose="020B0604020202020204" pitchFamily="34" charset="0"/>
              <a:buChar char="•"/>
            </a:pPr>
            <a:endParaRPr lang="en-US" dirty="0"/>
          </a:p>
        </p:txBody>
      </p:sp>
      <p:sp>
        <p:nvSpPr>
          <p:cNvPr id="3" name="Title 2"/>
          <p:cNvSpPr>
            <a:spLocks noGrp="1"/>
          </p:cNvSpPr>
          <p:nvPr>
            <p:ph type="title"/>
          </p:nvPr>
        </p:nvSpPr>
        <p:spPr>
          <a:xfrm>
            <a:off x="457200" y="274638"/>
            <a:ext cx="8229600" cy="994122"/>
          </a:xfrm>
        </p:spPr>
        <p:txBody>
          <a:bodyPr/>
          <a:lstStyle/>
          <a:p>
            <a:r>
              <a:rPr lang="en-US" dirty="0">
                <a:effectLst/>
              </a:rPr>
              <a:t>Hardware and Software Used</a:t>
            </a:r>
            <a:endParaRPr lang="en-US" dirty="0"/>
          </a:p>
        </p:txBody>
      </p:sp>
    </p:spTree>
    <p:extLst>
      <p:ext uri="{BB962C8B-B14F-4D97-AF65-F5344CB8AC3E}">
        <p14:creationId xmlns:p14="http://schemas.microsoft.com/office/powerpoint/2010/main" val="3793915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Results </a:t>
            </a:r>
            <a:endParaRPr lang="en-US" dirty="0"/>
          </a:p>
        </p:txBody>
      </p:sp>
    </p:spTree>
    <p:extLst>
      <p:ext uri="{BB962C8B-B14F-4D97-AF65-F5344CB8AC3E}">
        <p14:creationId xmlns:p14="http://schemas.microsoft.com/office/powerpoint/2010/main" val="3373224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96752"/>
            <a:ext cx="8229600" cy="4810539"/>
          </a:xfrm>
        </p:spPr>
        <p:txBody>
          <a:bodyPr>
            <a:noAutofit/>
          </a:bodyPr>
          <a:lstStyle/>
          <a:p>
            <a:pPr marL="109728" indent="0">
              <a:buNone/>
            </a:pPr>
            <a:r>
              <a:rPr lang="en-US" sz="2000" dirty="0"/>
              <a:t>Video authentication is a very challenging problem and of high importance in several </a:t>
            </a:r>
            <a:r>
              <a:rPr lang="en-US" sz="2000" dirty="0" smtClean="0"/>
              <a:t>applications </a:t>
            </a:r>
            <a:r>
              <a:rPr lang="en-US" sz="2000" dirty="0"/>
              <a:t>such as in forensic investigations of digital video for law enforcement agencies, </a:t>
            </a:r>
          </a:p>
          <a:p>
            <a:pPr marL="109728" indent="0">
              <a:buNone/>
            </a:pPr>
            <a:r>
              <a:rPr lang="en-US" sz="2000" dirty="0"/>
              <a:t>video surveillance and presenting video evidence in court of law. However with growing </a:t>
            </a:r>
            <a:r>
              <a:rPr lang="en-US" sz="2000" dirty="0" smtClean="0"/>
              <a:t>development </a:t>
            </a:r>
            <a:r>
              <a:rPr lang="en-US" sz="2000" dirty="0"/>
              <a:t>in video editing tools and wide availability of these powerful editing software, </a:t>
            </a:r>
          </a:p>
          <a:p>
            <a:pPr marL="109728" indent="0">
              <a:buNone/>
            </a:pPr>
            <a:r>
              <a:rPr lang="en-US" sz="2000" dirty="0"/>
              <a:t>video tampering attacks explores new dimensions in various fields. It becomes difficult to deal </a:t>
            </a:r>
            <a:r>
              <a:rPr lang="en-US" sz="2000" dirty="0" smtClean="0"/>
              <a:t>with </a:t>
            </a:r>
            <a:r>
              <a:rPr lang="en-US" sz="2000" dirty="0"/>
              <a:t>the authenticity of raw video sequences.</a:t>
            </a:r>
          </a:p>
          <a:p>
            <a:pPr marL="109728" indent="0">
              <a:buNone/>
            </a:pPr>
            <a:r>
              <a:rPr lang="en-US" sz="2000" dirty="0" smtClean="0"/>
              <a:t>A </a:t>
            </a:r>
            <a:r>
              <a:rPr lang="en-US" sz="2000" dirty="0"/>
              <a:t>practical system of digital video watermarking is suggested for authenticating and tampering detection of </a:t>
            </a:r>
            <a:r>
              <a:rPr lang="en-US" sz="2000" dirty="0" smtClean="0"/>
              <a:t> compressed </a:t>
            </a:r>
            <a:r>
              <a:rPr lang="en-US" sz="2000" dirty="0"/>
              <a:t>videos. To  design  an  efficient  and low complexity method,  the embedding and extracting of </a:t>
            </a:r>
            <a:r>
              <a:rPr lang="en-US" sz="2000" dirty="0" smtClean="0"/>
              <a:t>watermarks </a:t>
            </a:r>
            <a:r>
              <a:rPr lang="en-US" sz="2000" dirty="0"/>
              <a:t>are integrated with the coding and decoding routines of the video codec</a:t>
            </a:r>
            <a:endParaRPr lang="en-US" sz="2000" dirty="0" smtClean="0"/>
          </a:p>
          <a:p>
            <a:pPr marL="109728" indent="0">
              <a:buNone/>
            </a:pPr>
            <a:endParaRPr lang="en-US" sz="2000" dirty="0"/>
          </a:p>
        </p:txBody>
      </p:sp>
      <p:sp>
        <p:nvSpPr>
          <p:cNvPr id="3" name="Title 2"/>
          <p:cNvSpPr>
            <a:spLocks noGrp="1"/>
          </p:cNvSpPr>
          <p:nvPr>
            <p:ph type="title"/>
          </p:nvPr>
        </p:nvSpPr>
        <p:spPr/>
        <p:txBody>
          <a:bodyPr/>
          <a:lstStyle/>
          <a:p>
            <a:r>
              <a:rPr lang="en-US" dirty="0" smtClean="0"/>
              <a:t>Conclusions </a:t>
            </a:r>
            <a:endParaRPr lang="en-US" dirty="0"/>
          </a:p>
        </p:txBody>
      </p:sp>
    </p:spTree>
    <p:extLst>
      <p:ext uri="{BB962C8B-B14F-4D97-AF65-F5344CB8AC3E}">
        <p14:creationId xmlns:p14="http://schemas.microsoft.com/office/powerpoint/2010/main" val="887894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109728" indent="0">
              <a:buNone/>
            </a:pPr>
            <a:r>
              <a:rPr lang="en-US" sz="2600" dirty="0"/>
              <a:t>W</a:t>
            </a:r>
            <a:r>
              <a:rPr lang="en-US" sz="2600" dirty="0" smtClean="0"/>
              <a:t>ith </a:t>
            </a:r>
            <a:r>
              <a:rPr lang="en-US" sz="2600" dirty="0"/>
              <a:t>a wide range of tampering </a:t>
            </a:r>
            <a:r>
              <a:rPr lang="en-US" sz="2600" dirty="0" smtClean="0"/>
              <a:t>attacks</a:t>
            </a:r>
            <a:r>
              <a:rPr lang="en-US" sz="2600" dirty="0"/>
              <a:t>, causes severe challenges on information security. </a:t>
            </a:r>
          </a:p>
          <a:p>
            <a:pPr marL="109728" indent="0">
              <a:buNone/>
            </a:pPr>
            <a:r>
              <a:rPr lang="en-US" sz="2600" dirty="0"/>
              <a:t>In future robustness would be the key point for video </a:t>
            </a:r>
          </a:p>
          <a:p>
            <a:pPr marL="109728" indent="0">
              <a:buNone/>
            </a:pPr>
            <a:r>
              <a:rPr lang="en-US" sz="2600" dirty="0"/>
              <a:t>authentication techniques, so that it can differentiate the </a:t>
            </a:r>
          </a:p>
          <a:p>
            <a:pPr marL="109728" indent="0">
              <a:buNone/>
            </a:pPr>
            <a:r>
              <a:rPr lang="en-US" sz="2600" dirty="0"/>
              <a:t>acceptable video processing operations from malicious </a:t>
            </a:r>
          </a:p>
          <a:p>
            <a:pPr marL="109728" indent="0">
              <a:buNone/>
            </a:pPr>
            <a:r>
              <a:rPr lang="en-US" sz="2600" dirty="0"/>
              <a:t>tampering attacks. However A perfect video authentication </a:t>
            </a:r>
          </a:p>
          <a:p>
            <a:pPr marL="109728" indent="0">
              <a:buNone/>
            </a:pPr>
            <a:r>
              <a:rPr lang="en-US" sz="2600" dirty="0"/>
              <a:t>algorithm that detects all kinds of malicious manipulations </a:t>
            </a:r>
          </a:p>
          <a:p>
            <a:pPr marL="109728" indent="0">
              <a:buNone/>
            </a:pPr>
            <a:r>
              <a:rPr lang="en-US" sz="2600" dirty="0"/>
              <a:t>and that can tolerate all content preserving manipulations is </a:t>
            </a:r>
          </a:p>
          <a:p>
            <a:pPr marL="109728" indent="0">
              <a:buNone/>
            </a:pPr>
            <a:r>
              <a:rPr lang="en-US" sz="2600" dirty="0"/>
              <a:t>yet to be discovered. We can hope for the better in the </a:t>
            </a:r>
          </a:p>
          <a:p>
            <a:pPr marL="109728" indent="0">
              <a:buNone/>
            </a:pPr>
            <a:r>
              <a:rPr lang="en-US" sz="2600" dirty="0"/>
              <a:t>future</a:t>
            </a:r>
          </a:p>
          <a:p>
            <a:pPr marL="109728" indent="0">
              <a:buNone/>
            </a:pPr>
            <a:r>
              <a:rPr lang="en-US" sz="2600" dirty="0" smtClean="0"/>
              <a:t>Further </a:t>
            </a:r>
            <a:r>
              <a:rPr lang="en-US" sz="2600" dirty="0"/>
              <a:t>work </a:t>
            </a:r>
            <a:r>
              <a:rPr lang="en-US" sz="2600" dirty="0" smtClean="0"/>
              <a:t>involves modeling </a:t>
            </a:r>
            <a:r>
              <a:rPr lang="en-US" sz="2600" dirty="0"/>
              <a:t>and feature extraction </a:t>
            </a:r>
            <a:r>
              <a:rPr lang="en-US" sz="2600" dirty="0" smtClean="0"/>
              <a:t>from </a:t>
            </a:r>
            <a:r>
              <a:rPr lang="en-US" sz="2600" dirty="0"/>
              <a:t>image sequences </a:t>
            </a:r>
            <a:r>
              <a:rPr lang="en-US" sz="2600" dirty="0" smtClean="0"/>
              <a:t>and videos with </a:t>
            </a:r>
            <a:r>
              <a:rPr lang="en-US" sz="2600" dirty="0"/>
              <a:t>multiple tamper attacks</a:t>
            </a:r>
            <a:r>
              <a:rPr lang="en-US" dirty="0"/>
              <a:t>.</a:t>
            </a:r>
            <a:endParaRPr lang="en-US" dirty="0"/>
          </a:p>
        </p:txBody>
      </p:sp>
      <p:sp>
        <p:nvSpPr>
          <p:cNvPr id="3" name="Title 2"/>
          <p:cNvSpPr>
            <a:spLocks noGrp="1"/>
          </p:cNvSpPr>
          <p:nvPr>
            <p:ph type="title"/>
          </p:nvPr>
        </p:nvSpPr>
        <p:spPr/>
        <p:txBody>
          <a:bodyPr/>
          <a:lstStyle/>
          <a:p>
            <a:r>
              <a:rPr lang="en-US" dirty="0" smtClean="0"/>
              <a:t>Future Scope</a:t>
            </a:r>
            <a:endParaRPr lang="en-US" dirty="0"/>
          </a:p>
        </p:txBody>
      </p:sp>
    </p:spTree>
    <p:extLst>
      <p:ext uri="{BB962C8B-B14F-4D97-AF65-F5344CB8AC3E}">
        <p14:creationId xmlns:p14="http://schemas.microsoft.com/office/powerpoint/2010/main" val="1285587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109728" indent="0">
              <a:buNone/>
            </a:pPr>
            <a:r>
              <a:rPr lang="en-US" b="1" dirty="0"/>
              <a:t>[I] </a:t>
            </a:r>
            <a:r>
              <a:rPr lang="en-US" dirty="0"/>
              <a:t>F. </a:t>
            </a:r>
            <a:r>
              <a:rPr lang="en-US" dirty="0" err="1"/>
              <a:t>Hartung</a:t>
            </a:r>
            <a:r>
              <a:rPr lang="en-US" dirty="0"/>
              <a:t>, </a:t>
            </a:r>
            <a:r>
              <a:rPr lang="en-US" b="1" dirty="0"/>
              <a:t>B. </a:t>
            </a:r>
            <a:r>
              <a:rPr lang="en-US" dirty="0" err="1"/>
              <a:t>Girod</a:t>
            </a:r>
            <a:r>
              <a:rPr lang="en-US" dirty="0"/>
              <a:t>, Watermarking </a:t>
            </a:r>
            <a:r>
              <a:rPr lang="en-US" b="1" dirty="0"/>
              <a:t>of </a:t>
            </a:r>
            <a:r>
              <a:rPr lang="en-US" dirty="0"/>
              <a:t>uncompressed and Compressed Video, S</a:t>
            </a:r>
            <a:r>
              <a:rPr lang="en-US" b="1" i="1" dirty="0"/>
              <a:t>ignal Processing 66 </a:t>
            </a:r>
            <a:r>
              <a:rPr lang="en-US" b="1" dirty="0"/>
              <a:t>(1998), pp.283-301 </a:t>
            </a:r>
            <a:endParaRPr lang="en-US" dirty="0"/>
          </a:p>
          <a:p>
            <a:pPr marL="109728" indent="0">
              <a:buNone/>
            </a:pPr>
            <a:endParaRPr lang="en-US" b="1" dirty="0" smtClean="0"/>
          </a:p>
          <a:p>
            <a:pPr marL="109728" indent="0">
              <a:buNone/>
            </a:pPr>
            <a:r>
              <a:rPr lang="en-US" b="1" dirty="0" smtClean="0"/>
              <a:t>[</a:t>
            </a:r>
            <a:r>
              <a:rPr lang="en-US" b="1" dirty="0"/>
              <a:t>2] B. </a:t>
            </a:r>
            <a:r>
              <a:rPr lang="en-US" dirty="0" err="1"/>
              <a:t>Mobasseri</a:t>
            </a:r>
            <a:r>
              <a:rPr lang="en-US" dirty="0"/>
              <a:t>, Direct Sequence Watermarking </a:t>
            </a:r>
            <a:r>
              <a:rPr lang="en-US" b="1" dirty="0"/>
              <a:t>of </a:t>
            </a:r>
            <a:r>
              <a:rPr lang="en-US" dirty="0"/>
              <a:t>Digital Video using m-frames, </a:t>
            </a:r>
            <a:r>
              <a:rPr lang="en-US" b="1" i="1" dirty="0"/>
              <a:t>Proc. IEEE ICIP98, </a:t>
            </a:r>
            <a:r>
              <a:rPr lang="en-US" dirty="0"/>
              <a:t>October 4-7</a:t>
            </a:r>
            <a:r>
              <a:rPr lang="en-US" b="1" dirty="0"/>
              <a:t>, </a:t>
            </a:r>
            <a:r>
              <a:rPr lang="en-US" dirty="0"/>
              <a:t>Chicago </a:t>
            </a:r>
          </a:p>
          <a:p>
            <a:pPr marL="109728" indent="0">
              <a:buNone/>
            </a:pPr>
            <a:endParaRPr lang="en-US" b="1" dirty="0" smtClean="0"/>
          </a:p>
          <a:p>
            <a:pPr marL="109728" indent="0">
              <a:buNone/>
            </a:pPr>
            <a:r>
              <a:rPr lang="en-US" b="1" dirty="0" smtClean="0"/>
              <a:t>[</a:t>
            </a:r>
            <a:r>
              <a:rPr lang="en-US" b="1" dirty="0"/>
              <a:t>3].B. </a:t>
            </a:r>
            <a:r>
              <a:rPr lang="en-US" dirty="0" err="1"/>
              <a:t>Mobasseri</a:t>
            </a:r>
            <a:r>
              <a:rPr lang="en-US" dirty="0"/>
              <a:t>, A spatial video watermark that survives MPEG , </a:t>
            </a:r>
            <a:r>
              <a:rPr lang="en-US" b="1" i="1" dirty="0"/>
              <a:t>IEEE International Conference on Information Technology: Coding and Computing, </a:t>
            </a:r>
            <a:r>
              <a:rPr lang="en-US" dirty="0"/>
              <a:t>March </a:t>
            </a:r>
            <a:r>
              <a:rPr lang="en-US" b="1" dirty="0"/>
              <a:t>27-29,2000, </a:t>
            </a:r>
            <a:r>
              <a:rPr lang="en-US" dirty="0"/>
              <a:t>Las Vegas </a:t>
            </a:r>
          </a:p>
          <a:p>
            <a:pPr marL="109728" indent="0">
              <a:buNone/>
            </a:pPr>
            <a:endParaRPr lang="en-US" b="1" dirty="0" smtClean="0"/>
          </a:p>
          <a:p>
            <a:pPr marL="109728" indent="0">
              <a:buNone/>
            </a:pPr>
            <a:r>
              <a:rPr lang="en-US" b="1" dirty="0" smtClean="0"/>
              <a:t>[</a:t>
            </a:r>
            <a:r>
              <a:rPr lang="en-US" b="1" dirty="0"/>
              <a:t>4] </a:t>
            </a:r>
            <a:r>
              <a:rPr lang="en-US" dirty="0"/>
              <a:t>http://www.mathworks.in/ </a:t>
            </a:r>
          </a:p>
          <a:p>
            <a:pPr marL="109728" indent="0">
              <a:buNone/>
            </a:pPr>
            <a:endParaRPr lang="en-US" b="1" dirty="0" smtClean="0"/>
          </a:p>
          <a:p>
            <a:pPr marL="109728" indent="0">
              <a:buNone/>
            </a:pPr>
            <a:r>
              <a:rPr lang="en-US" b="1" dirty="0" smtClean="0"/>
              <a:t>[</a:t>
            </a:r>
            <a:r>
              <a:rPr lang="en-US" b="1" dirty="0"/>
              <a:t>5] </a:t>
            </a:r>
            <a:r>
              <a:rPr lang="en-US" dirty="0"/>
              <a:t>http://www.web.iitd.ac.in/sumeet/Jain.pdf </a:t>
            </a:r>
          </a:p>
          <a:p>
            <a:pPr marL="109728" indent="0">
              <a:buNone/>
            </a:pPr>
            <a:endParaRPr lang="en-US" b="1" dirty="0" smtClean="0"/>
          </a:p>
          <a:p>
            <a:pPr marL="109728" indent="0">
              <a:buNone/>
            </a:pPr>
            <a:r>
              <a:rPr lang="en-US" b="1" dirty="0" smtClean="0"/>
              <a:t>[</a:t>
            </a:r>
            <a:r>
              <a:rPr lang="en-US" b="1" dirty="0"/>
              <a:t>6] Digital Image Processing </a:t>
            </a:r>
            <a:r>
              <a:rPr lang="en-US" dirty="0"/>
              <a:t>by E. Woods and Gonzalez </a:t>
            </a:r>
          </a:p>
        </p:txBody>
      </p:sp>
      <p:sp>
        <p:nvSpPr>
          <p:cNvPr id="3" name="Title 2"/>
          <p:cNvSpPr>
            <a:spLocks noGrp="1"/>
          </p:cNvSpPr>
          <p:nvPr>
            <p:ph type="title"/>
          </p:nvPr>
        </p:nvSpPr>
        <p:spPr/>
        <p:txBody>
          <a:bodyPr/>
          <a:lstStyle/>
          <a:p>
            <a:r>
              <a:rPr lang="en-US" dirty="0" smtClean="0"/>
              <a:t>References	</a:t>
            </a:r>
            <a:endParaRPr lang="en-US" dirty="0"/>
          </a:p>
        </p:txBody>
      </p:sp>
    </p:spTree>
    <p:extLst>
      <p:ext uri="{BB962C8B-B14F-4D97-AF65-F5344CB8AC3E}">
        <p14:creationId xmlns:p14="http://schemas.microsoft.com/office/powerpoint/2010/main" val="1048381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504" y="939760"/>
            <a:ext cx="8579296" cy="5632512"/>
          </a:xfrm>
        </p:spPr>
        <p:txBody>
          <a:bodyPr>
            <a:normAutofit/>
          </a:bodyPr>
          <a:lstStyle/>
          <a:p>
            <a:pPr algn="just">
              <a:spcBef>
                <a:spcPts val="0"/>
              </a:spcBef>
              <a:buNone/>
            </a:pPr>
            <a:r>
              <a:rPr lang="en-US" sz="2200" dirty="0" smtClean="0"/>
              <a:t>   </a:t>
            </a:r>
            <a:r>
              <a:rPr lang="en-US" sz="1800" dirty="0" smtClean="0"/>
              <a:t>Content </a:t>
            </a:r>
            <a:r>
              <a:rPr lang="en-US" sz="1800" dirty="0"/>
              <a:t>authentication is a process by which a user </a:t>
            </a:r>
            <a:r>
              <a:rPr lang="en-US" sz="1800" dirty="0" smtClean="0"/>
              <a:t>is guaranteed </a:t>
            </a:r>
            <a:r>
              <a:rPr lang="en-US" sz="1800" dirty="0"/>
              <a:t>that video content is original and has not been maliciously modified. One example is surveillance and site monitoring footage where incentives exist to remove Incriminating material. The amount of digital video that is available has increased the last few years, but the tools available for browsing video remain quite primitive. As video is transported </a:t>
            </a:r>
            <a:r>
              <a:rPr lang="en-US" sz="1800" dirty="0" smtClean="0"/>
              <a:t>across networks </a:t>
            </a:r>
            <a:r>
              <a:rPr lang="en-US" sz="1800" dirty="0"/>
              <a:t>there is a need for authentication as data changes hand. </a:t>
            </a:r>
            <a:endParaRPr lang="en-US" sz="1800" dirty="0" smtClean="0"/>
          </a:p>
          <a:p>
            <a:pPr algn="just">
              <a:spcBef>
                <a:spcPts val="0"/>
              </a:spcBef>
              <a:buNone/>
            </a:pPr>
            <a:endParaRPr lang="en-US" sz="1800" dirty="0" smtClean="0"/>
          </a:p>
          <a:p>
            <a:pPr algn="just">
              <a:spcBef>
                <a:spcPts val="0"/>
              </a:spcBef>
              <a:buNone/>
            </a:pPr>
            <a:endParaRPr lang="en-US" sz="1800" dirty="0"/>
          </a:p>
          <a:p>
            <a:pPr algn="just">
              <a:spcBef>
                <a:spcPts val="0"/>
              </a:spcBef>
              <a:buNone/>
            </a:pPr>
            <a:endParaRPr lang="en-US" sz="1800" dirty="0" smtClean="0"/>
          </a:p>
          <a:p>
            <a:pPr algn="just">
              <a:spcBef>
                <a:spcPts val="0"/>
              </a:spcBef>
              <a:buNone/>
            </a:pPr>
            <a:r>
              <a:rPr lang="en-US" sz="1800" dirty="0" smtClean="0"/>
              <a:t>    When </a:t>
            </a:r>
            <a:r>
              <a:rPr lang="en-US" sz="1800" dirty="0"/>
              <a:t>the locations of scene breaks are known, knowledge about scene breaks can be used to look for higher level structures such as a sequence of cuts between cameras or to ensure that key frames come from different scenes. In most of the cases, where a manual human observer can give fast and accurate decision are still beyond the reach of most efficient and best Video Analytics systems</a:t>
            </a:r>
            <a:r>
              <a:rPr lang="en-US" sz="1600" dirty="0"/>
              <a:t>. </a:t>
            </a:r>
            <a:endParaRPr lang="en-US" sz="1600" dirty="0" smtClean="0"/>
          </a:p>
          <a:p>
            <a:pPr algn="just">
              <a:spcBef>
                <a:spcPts val="0"/>
              </a:spcBef>
              <a:buNone/>
            </a:pPr>
            <a:endParaRPr lang="en-US" sz="1600" dirty="0"/>
          </a:p>
          <a:p>
            <a:pPr algn="just">
              <a:spcBef>
                <a:spcPts val="0"/>
              </a:spcBef>
              <a:buNone/>
            </a:pPr>
            <a:endParaRPr lang="en-IN" sz="1600" dirty="0" smtClean="0"/>
          </a:p>
          <a:p>
            <a:pPr algn="ctr">
              <a:buNone/>
            </a:pPr>
            <a:endParaRPr lang="en-IN" dirty="0" smtClean="0"/>
          </a:p>
          <a:p>
            <a:endParaRPr lang="en-IN" dirty="0"/>
          </a:p>
        </p:txBody>
      </p:sp>
      <p:sp>
        <p:nvSpPr>
          <p:cNvPr id="3" name="Title 2"/>
          <p:cNvSpPr>
            <a:spLocks noGrp="1"/>
          </p:cNvSpPr>
          <p:nvPr>
            <p:ph type="title"/>
          </p:nvPr>
        </p:nvSpPr>
        <p:spPr>
          <a:xfrm>
            <a:off x="428596" y="214290"/>
            <a:ext cx="8229600" cy="725470"/>
          </a:xfrm>
        </p:spPr>
        <p:txBody>
          <a:bodyPr>
            <a:normAutofit/>
          </a:bodyPr>
          <a:lstStyle/>
          <a:p>
            <a:pPr algn="ctr"/>
            <a:r>
              <a:rPr lang="en-US" sz="4000" dirty="0" smtClean="0"/>
              <a:t>INTRODUCTION</a:t>
            </a:r>
            <a:endParaRPr lang="en-IN"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buNone/>
            </a:pPr>
            <a:r>
              <a:rPr lang="en-US" dirty="0" smtClean="0"/>
              <a:t>Now days there are lots of software’s available in the market</a:t>
            </a:r>
          </a:p>
          <a:p>
            <a:pPr>
              <a:buNone/>
            </a:pPr>
            <a:r>
              <a:rPr lang="en-US" dirty="0" smtClean="0"/>
              <a:t>for editing   videos.</a:t>
            </a:r>
            <a:endParaRPr lang="en-IN" dirty="0" smtClean="0"/>
          </a:p>
          <a:p>
            <a:pPr>
              <a:buNone/>
            </a:pPr>
            <a:r>
              <a:rPr lang="en-US" dirty="0" smtClean="0"/>
              <a:t>We are, through this project, trying to identify whether there</a:t>
            </a:r>
          </a:p>
          <a:p>
            <a:pPr>
              <a:buNone/>
            </a:pPr>
            <a:r>
              <a:rPr lang="en-US" dirty="0" smtClean="0"/>
              <a:t>is a tempering done in the given video or not. </a:t>
            </a:r>
          </a:p>
          <a:p>
            <a:pPr>
              <a:buNone/>
            </a:pPr>
            <a:endParaRPr lang="en-IN" dirty="0" smtClean="0"/>
          </a:p>
          <a:p>
            <a:pPr>
              <a:buNone/>
            </a:pPr>
            <a:r>
              <a:rPr lang="en-US" dirty="0" smtClean="0"/>
              <a:t>    There are many ways in which a video can be tempered-</a:t>
            </a:r>
            <a:endParaRPr lang="en-IN" dirty="0" smtClean="0"/>
          </a:p>
          <a:p>
            <a:pPr marL="109728" indent="0">
              <a:buClr>
                <a:schemeClr val="bg2">
                  <a:lumMod val="25000"/>
                </a:schemeClr>
              </a:buClr>
              <a:buNone/>
            </a:pPr>
            <a:r>
              <a:rPr lang="en-US" dirty="0" smtClean="0"/>
              <a:t>    1. Cutting </a:t>
            </a:r>
            <a:endParaRPr lang="en-IN" dirty="0" smtClean="0"/>
          </a:p>
          <a:p>
            <a:pPr marL="109728" indent="0">
              <a:buClr>
                <a:schemeClr val="bg2">
                  <a:lumMod val="25000"/>
                </a:schemeClr>
              </a:buClr>
              <a:buNone/>
            </a:pPr>
            <a:r>
              <a:rPr lang="en-US" dirty="0" smtClean="0"/>
              <a:t>    2. Fading:</a:t>
            </a:r>
            <a:endParaRPr lang="en-IN" dirty="0" smtClean="0"/>
          </a:p>
          <a:p>
            <a:pPr>
              <a:buClr>
                <a:schemeClr val="bg2">
                  <a:lumMod val="25000"/>
                </a:schemeClr>
              </a:buClr>
              <a:buNone/>
            </a:pPr>
            <a:r>
              <a:rPr lang="en-US" dirty="0" smtClean="0"/>
              <a:t>           2.1. Fade in</a:t>
            </a:r>
            <a:endParaRPr lang="en-IN" dirty="0" smtClean="0"/>
          </a:p>
          <a:p>
            <a:pPr>
              <a:buClr>
                <a:schemeClr val="bg2">
                  <a:lumMod val="25000"/>
                </a:schemeClr>
              </a:buClr>
              <a:buNone/>
            </a:pPr>
            <a:r>
              <a:rPr lang="en-US" dirty="0" smtClean="0"/>
              <a:t>           2.2. Fade out</a:t>
            </a:r>
            <a:endParaRPr lang="en-IN" dirty="0" smtClean="0"/>
          </a:p>
          <a:p>
            <a:pPr marL="109728" indent="0">
              <a:buClr>
                <a:schemeClr val="bg2">
                  <a:lumMod val="25000"/>
                </a:schemeClr>
              </a:buClr>
              <a:buNone/>
            </a:pPr>
            <a:r>
              <a:rPr lang="en-US" dirty="0" smtClean="0"/>
              <a:t>    3. Inserting a Frame</a:t>
            </a:r>
            <a:endParaRPr lang="en-IN" dirty="0" smtClean="0"/>
          </a:p>
          <a:p>
            <a:pPr>
              <a:buClr>
                <a:schemeClr val="bg2">
                  <a:lumMod val="25000"/>
                </a:schemeClr>
              </a:buClr>
              <a:buNone/>
            </a:pPr>
            <a:r>
              <a:rPr lang="en-US" dirty="0" smtClean="0"/>
              <a:t>           3.1. Insert a different frame into a video somewhere      	         in between a video</a:t>
            </a:r>
            <a:endParaRPr lang="en-IN" dirty="0" smtClean="0"/>
          </a:p>
          <a:p>
            <a:pPr>
              <a:buClr>
                <a:schemeClr val="bg2">
                  <a:lumMod val="25000"/>
                </a:schemeClr>
              </a:buClr>
              <a:buNone/>
            </a:pPr>
            <a:r>
              <a:rPr lang="en-US" dirty="0" smtClean="0"/>
              <a:t>           3.2. Dissolve a frame in video </a:t>
            </a:r>
            <a:endParaRPr lang="en-IN" dirty="0" smtClean="0"/>
          </a:p>
          <a:p>
            <a:endParaRPr lang="en-IN" dirty="0"/>
          </a:p>
        </p:txBody>
      </p:sp>
      <p:sp>
        <p:nvSpPr>
          <p:cNvPr id="3" name="Title 2"/>
          <p:cNvSpPr>
            <a:spLocks noGrp="1"/>
          </p:cNvSpPr>
          <p:nvPr>
            <p:ph type="title"/>
          </p:nvPr>
        </p:nvSpPr>
        <p:spPr>
          <a:xfrm>
            <a:off x="457200" y="274638"/>
            <a:ext cx="8229600" cy="1011222"/>
          </a:xfrm>
        </p:spPr>
        <p:txBody>
          <a:bodyPr>
            <a:normAutofit/>
          </a:bodyPr>
          <a:lstStyle/>
          <a:p>
            <a:pPr algn="ctr"/>
            <a:r>
              <a:rPr lang="en-US" sz="4000" dirty="0" smtClean="0"/>
              <a:t>Problem Definition</a:t>
            </a:r>
            <a:endParaRPr lang="en-IN"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57166"/>
            <a:ext cx="8229600" cy="6357982"/>
          </a:xfrm>
        </p:spPr>
        <p:txBody>
          <a:bodyPr>
            <a:normAutofit fontScale="85000" lnSpcReduction="20000"/>
          </a:bodyPr>
          <a:lstStyle/>
          <a:p>
            <a:pPr marL="109728" lvl="0" indent="0">
              <a:buNone/>
            </a:pPr>
            <a:r>
              <a:rPr lang="en-US" dirty="0" smtClean="0"/>
              <a:t>1.</a:t>
            </a:r>
            <a:r>
              <a:rPr lang="en-US" b="1" dirty="0" smtClean="0"/>
              <a:t> Cutting</a:t>
            </a:r>
            <a:r>
              <a:rPr lang="en-US" dirty="0" smtClean="0"/>
              <a:t>:</a:t>
            </a:r>
            <a:endParaRPr lang="en-IN" dirty="0" smtClean="0"/>
          </a:p>
          <a:p>
            <a:pPr>
              <a:buNone/>
            </a:pPr>
            <a:r>
              <a:rPr lang="en-US" dirty="0" smtClean="0"/>
              <a:t>    When a frame or a sequence of frames is removed from video then this type of tempering is known as cutting. This causes a sudden change in intensity and hence in pixel values, so it can easily be identified by looking at pixel change.</a:t>
            </a:r>
            <a:endParaRPr lang="en-IN" dirty="0" smtClean="0"/>
          </a:p>
          <a:p>
            <a:pPr>
              <a:buNone/>
            </a:pPr>
            <a:r>
              <a:rPr lang="en-IN" dirty="0" smtClean="0"/>
              <a:t> </a:t>
            </a:r>
          </a:p>
          <a:p>
            <a:pPr marL="109728" lvl="0" indent="0">
              <a:buNone/>
            </a:pPr>
            <a:r>
              <a:rPr lang="en-US" dirty="0" smtClean="0"/>
              <a:t>2.</a:t>
            </a:r>
            <a:r>
              <a:rPr lang="en-US" b="1" dirty="0" smtClean="0"/>
              <a:t>Fading</a:t>
            </a:r>
            <a:r>
              <a:rPr lang="en-US" dirty="0" smtClean="0"/>
              <a:t>:</a:t>
            </a:r>
            <a:endParaRPr lang="en-IN" dirty="0" smtClean="0"/>
          </a:p>
          <a:p>
            <a:pPr>
              <a:buNone/>
            </a:pPr>
            <a:r>
              <a:rPr lang="en-US" dirty="0" smtClean="0"/>
              <a:t>   When a frame is slightly inserted or removed so that user may not see the drastic   change between the two frames then such type of tempering is known as fading.</a:t>
            </a:r>
            <a:endParaRPr lang="en-IN" dirty="0" smtClean="0"/>
          </a:p>
          <a:p>
            <a:pPr>
              <a:buNone/>
            </a:pPr>
            <a:r>
              <a:rPr lang="en-US" dirty="0" smtClean="0"/>
              <a:t>	There are two types of fading:</a:t>
            </a:r>
            <a:endParaRPr lang="en-IN" dirty="0" smtClean="0"/>
          </a:p>
          <a:p>
            <a:pPr marL="109728" indent="0">
              <a:buNone/>
            </a:pPr>
            <a:r>
              <a:rPr lang="en-US" dirty="0" smtClean="0"/>
              <a:t>   </a:t>
            </a:r>
            <a:r>
              <a:rPr lang="en-US" b="1" dirty="0" smtClean="0"/>
              <a:t>2.1 - Fade In</a:t>
            </a:r>
            <a:r>
              <a:rPr lang="en-US" dirty="0" smtClean="0"/>
              <a:t>:</a:t>
            </a:r>
            <a:endParaRPr lang="en-IN" dirty="0" smtClean="0"/>
          </a:p>
          <a:p>
            <a:pPr>
              <a:buNone/>
            </a:pPr>
            <a:r>
              <a:rPr lang="en-US" dirty="0" smtClean="0"/>
              <a:t>   	When a frame is slightly inserted into the video, 	then this type of tempering is called fade in.</a:t>
            </a:r>
            <a:endParaRPr lang="en-IN" dirty="0" smtClean="0"/>
          </a:p>
          <a:p>
            <a:pPr marL="109728" indent="0">
              <a:buNone/>
            </a:pPr>
            <a:r>
              <a:rPr lang="en-US" dirty="0" smtClean="0"/>
              <a:t>   </a:t>
            </a:r>
            <a:r>
              <a:rPr lang="en-US" b="1" dirty="0" smtClean="0"/>
              <a:t>2.2 - Fade Out</a:t>
            </a:r>
            <a:r>
              <a:rPr lang="en-US" dirty="0" smtClean="0"/>
              <a:t>:</a:t>
            </a:r>
            <a:endParaRPr lang="en-IN" dirty="0" smtClean="0"/>
          </a:p>
          <a:p>
            <a:pPr>
              <a:buNone/>
            </a:pPr>
            <a:r>
              <a:rPr lang="en-US" dirty="0" smtClean="0"/>
              <a:t>   	When a frame is slightly removed from the video, 	then this type of tempering is known as fade out. </a:t>
            </a:r>
            <a:endParaRPr lang="en-IN" dirty="0" smtClean="0"/>
          </a:p>
          <a:p>
            <a:r>
              <a:rPr lang="en-IN" dirty="0" smtClean="0"/>
              <a:t> </a:t>
            </a:r>
          </a:p>
          <a:p>
            <a:endParaRPr lang="en-IN" dirty="0" smtClean="0"/>
          </a:p>
          <a:p>
            <a:endParaRPr lang="en-IN" dirty="0"/>
          </a:p>
        </p:txBody>
      </p:sp>
      <p:sp>
        <p:nvSpPr>
          <p:cNvPr id="3" name="Title 2"/>
          <p:cNvSpPr>
            <a:spLocks noGrp="1"/>
          </p:cNvSpPr>
          <p:nvPr>
            <p:ph type="title"/>
          </p:nvPr>
        </p:nvSpPr>
        <p:spPr>
          <a:xfrm>
            <a:off x="357158" y="0"/>
            <a:ext cx="8229600" cy="82528"/>
          </a:xfrm>
        </p:spPr>
        <p:txBody>
          <a:bodyPr>
            <a:normAutofit fontScale="90000"/>
          </a:bodyPr>
          <a:lstStyle/>
          <a:p>
            <a:r>
              <a:rPr lang="en-US" dirty="0" smtClean="0"/>
              <a:t>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857232"/>
            <a:ext cx="8229600" cy="5578687"/>
          </a:xfrm>
        </p:spPr>
        <p:txBody>
          <a:bodyPr>
            <a:normAutofit fontScale="77500" lnSpcReduction="20000"/>
          </a:bodyPr>
          <a:lstStyle/>
          <a:p>
            <a:pPr marL="109728" indent="0">
              <a:buNone/>
            </a:pPr>
            <a:r>
              <a:rPr lang="en-US" dirty="0" smtClean="0"/>
              <a:t>3. </a:t>
            </a:r>
            <a:r>
              <a:rPr lang="en-US" b="1" dirty="0" smtClean="0"/>
              <a:t>Frame Insertion</a:t>
            </a:r>
            <a:r>
              <a:rPr lang="en-US" dirty="0" smtClean="0"/>
              <a:t>:</a:t>
            </a:r>
            <a:endParaRPr lang="en-IN" dirty="0" smtClean="0"/>
          </a:p>
          <a:p>
            <a:pPr>
              <a:buNone/>
            </a:pPr>
            <a:r>
              <a:rPr lang="en-US" dirty="0" smtClean="0"/>
              <a:t>There are two types of frame insertion:</a:t>
            </a:r>
            <a:r>
              <a:rPr lang="en-IN" dirty="0" smtClean="0"/>
              <a:t> </a:t>
            </a:r>
          </a:p>
          <a:p>
            <a:pPr marL="109728" indent="0" algn="just">
              <a:buNone/>
            </a:pPr>
            <a:r>
              <a:rPr lang="en-US" dirty="0" smtClean="0"/>
              <a:t>	</a:t>
            </a:r>
          </a:p>
          <a:p>
            <a:pPr marL="109728" indent="0" algn="just">
              <a:buNone/>
            </a:pPr>
            <a:r>
              <a:rPr lang="en-US" dirty="0"/>
              <a:t>	</a:t>
            </a:r>
            <a:r>
              <a:rPr lang="en-US" dirty="0" smtClean="0"/>
              <a:t>3.1. When a new or different frame is inserted into 	a video at any place that comes under frame 	insertion tempering. In this case, like in cutting 	tempering, a sudden change in intensity in pixel 	values can be observed and hence can be 	detected 	easily</a:t>
            </a:r>
            <a:endParaRPr lang="en-IN" dirty="0" smtClean="0"/>
          </a:p>
          <a:p>
            <a:pPr algn="just">
              <a:buNone/>
            </a:pPr>
            <a:r>
              <a:rPr lang="en-US" dirty="0" smtClean="0"/>
              <a:t> </a:t>
            </a:r>
            <a:endParaRPr lang="en-IN" dirty="0" smtClean="0"/>
          </a:p>
          <a:p>
            <a:pPr marL="109728" indent="0" algn="just">
              <a:buNone/>
            </a:pPr>
            <a:r>
              <a:rPr lang="en-US" dirty="0" smtClean="0"/>
              <a:t>	3.2. Dissolve:</a:t>
            </a:r>
            <a:endParaRPr lang="en-IN" dirty="0" smtClean="0"/>
          </a:p>
          <a:p>
            <a:pPr algn="just">
              <a:buNone/>
            </a:pPr>
            <a:r>
              <a:rPr lang="en-US" dirty="0" smtClean="0"/>
              <a:t>		When a frame is smoothly replaced by another 	one 	or sequence of frames is inserted in order to 	insert a frame so that there is not a big change in 	pixel values between two consecutive frames. This 	type of tempering is known as dissolved tempering. </a:t>
            </a:r>
            <a:endParaRPr lang="en-IN" dirty="0" smtClean="0"/>
          </a:p>
          <a:p>
            <a:pPr>
              <a:buNone/>
            </a:pPr>
            <a:r>
              <a:rPr lang="en-US" dirty="0" smtClean="0"/>
              <a:t> </a:t>
            </a:r>
            <a:endParaRPr lang="en-IN" dirty="0" smtClean="0"/>
          </a:p>
          <a:p>
            <a:pPr>
              <a:buNone/>
            </a:pPr>
            <a:r>
              <a:rPr lang="en-US" dirty="0" smtClean="0"/>
              <a:t> </a:t>
            </a:r>
            <a:endParaRPr lang="en-IN" dirty="0"/>
          </a:p>
        </p:txBody>
      </p:sp>
      <p:sp>
        <p:nvSpPr>
          <p:cNvPr id="3" name="Title 2"/>
          <p:cNvSpPr>
            <a:spLocks noGrp="1"/>
          </p:cNvSpPr>
          <p:nvPr>
            <p:ph type="title"/>
          </p:nvPr>
        </p:nvSpPr>
        <p:spPr>
          <a:xfrm flipV="1">
            <a:off x="457200" y="214290"/>
            <a:ext cx="8229600" cy="60348"/>
          </a:xfrm>
        </p:spPr>
        <p:txBody>
          <a:bodyPr>
            <a:normAutofit fontScale="90000"/>
          </a:bodyPr>
          <a:lstStyle/>
          <a:p>
            <a:r>
              <a:rPr lang="en-US" dirty="0" smtClean="0"/>
              <a:t>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5150059"/>
          </a:xfrm>
        </p:spPr>
        <p:txBody>
          <a:bodyPr>
            <a:normAutofit fontScale="77500" lnSpcReduction="20000"/>
          </a:bodyPr>
          <a:lstStyle/>
          <a:p>
            <a:pPr>
              <a:buNone/>
            </a:pPr>
            <a:r>
              <a:rPr lang="en-IN" dirty="0" smtClean="0"/>
              <a:t>  </a:t>
            </a:r>
          </a:p>
          <a:p>
            <a:pPr>
              <a:buNone/>
            </a:pPr>
            <a:r>
              <a:rPr lang="en-IN" dirty="0" smtClean="0"/>
              <a:t>There’s a need for authenticating a digital video by giving the following examples:</a:t>
            </a:r>
          </a:p>
          <a:p>
            <a:pPr marL="109728" indent="0">
              <a:buNone/>
            </a:pPr>
            <a:endParaRPr lang="en-IN" sz="2100" dirty="0" smtClean="0"/>
          </a:p>
          <a:p>
            <a:pPr marL="109728" indent="0">
              <a:buNone/>
            </a:pPr>
            <a:r>
              <a:rPr lang="en-IN" sz="2100" dirty="0" smtClean="0"/>
              <a:t>	1.) A video clip can be doctored to defame a person. On the other hand, 	criminals get away from being punished because the video showing 	their crime can’t be proved trustworthy in the court of law.</a:t>
            </a:r>
          </a:p>
          <a:p>
            <a:pPr marL="109728" indent="0">
              <a:buNone/>
            </a:pPr>
            <a:endParaRPr lang="en-IN" sz="2100" dirty="0" smtClean="0"/>
          </a:p>
          <a:p>
            <a:pPr marL="109728" indent="0">
              <a:buNone/>
            </a:pPr>
            <a:r>
              <a:rPr lang="en-IN" sz="2100" dirty="0" smtClean="0"/>
              <a:t>	2.) In surveillance systems, it is hard to reassure that the digital video 	produced as evidence is the one that is actually shot by the camera.</a:t>
            </a:r>
          </a:p>
          <a:p>
            <a:pPr marL="109728" indent="0">
              <a:buNone/>
            </a:pPr>
            <a:endParaRPr lang="en-IN" sz="2100" dirty="0" smtClean="0"/>
          </a:p>
          <a:p>
            <a:pPr marL="109728" indent="0">
              <a:buNone/>
            </a:pPr>
            <a:r>
              <a:rPr lang="en-IN" sz="2100" dirty="0" smtClean="0"/>
              <a:t>	3.) A journalist cannot prove that the video played by a news channel is 	trustworthy.</a:t>
            </a:r>
          </a:p>
          <a:p>
            <a:pPr marL="109728" indent="0">
              <a:buNone/>
            </a:pPr>
            <a:endParaRPr lang="en-IN" sz="2100" dirty="0" smtClean="0"/>
          </a:p>
          <a:p>
            <a:pPr marL="109728" indent="0">
              <a:buNone/>
            </a:pPr>
            <a:r>
              <a:rPr lang="en-IN" sz="2100" dirty="0" smtClean="0"/>
              <a:t>	4.) A video viewer who receives video through a communication channel 	cannot ensure that video being viewed is really the one that was 	transmitted.</a:t>
            </a:r>
          </a:p>
          <a:p>
            <a:endParaRPr lang="en-IN" sz="2400" dirty="0" smtClean="0"/>
          </a:p>
          <a:p>
            <a:pPr>
              <a:buNone/>
            </a:pPr>
            <a:r>
              <a:rPr lang="en-US" dirty="0" smtClean="0"/>
              <a:t>   So there is a compelling need for video, wherever it is and in whatever form it is, be made authenticable before use.</a:t>
            </a:r>
            <a:endParaRPr lang="en-IN" dirty="0"/>
          </a:p>
        </p:txBody>
      </p:sp>
      <p:sp>
        <p:nvSpPr>
          <p:cNvPr id="3" name="Title 2"/>
          <p:cNvSpPr>
            <a:spLocks noGrp="1"/>
          </p:cNvSpPr>
          <p:nvPr>
            <p:ph type="title"/>
          </p:nvPr>
        </p:nvSpPr>
        <p:spPr>
          <a:xfrm>
            <a:off x="428596" y="214290"/>
            <a:ext cx="8229600" cy="642942"/>
          </a:xfrm>
        </p:spPr>
        <p:txBody>
          <a:bodyPr>
            <a:normAutofit fontScale="90000"/>
          </a:bodyPr>
          <a:lstStyle/>
          <a:p>
            <a:pPr algn="ctr"/>
            <a:r>
              <a:rPr lang="en-US" sz="4000" dirty="0" smtClean="0"/>
              <a:t>MOTIVATION</a:t>
            </a: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US" sz="2000" dirty="0"/>
              <a:t>Since during an insertion or dissolve, new intensity edges appear far from the location of old edges. Similarly, old edges disappear far from the location of new edges. We define an edge pixel that appears far from an existing edge pixel as an entering edge pixel, and an edge pixel that disappears far from an existing edge pixel as an entering pixel. </a:t>
            </a:r>
          </a:p>
          <a:p>
            <a:pPr marL="109728" indent="0">
              <a:buNone/>
            </a:pPr>
            <a:endParaRPr lang="en-US" sz="2000" dirty="0"/>
          </a:p>
          <a:p>
            <a:pPr marL="109728" indent="0">
              <a:buNone/>
            </a:pPr>
            <a:r>
              <a:rPr lang="en-US" sz="2000" dirty="0"/>
              <a:t>In this approach we first take two consecutive frames from video, let that be A and B, then applying edge detection technique we generate two corresponding binary images let I, I’. Let the </a:t>
            </a:r>
            <a:r>
              <a:rPr lang="en-US" sz="2000" dirty="0" err="1"/>
              <a:t>p</a:t>
            </a:r>
            <a:r>
              <a:rPr lang="en-US" sz="1100" dirty="0" err="1"/>
              <a:t>o</a:t>
            </a:r>
            <a:r>
              <a:rPr lang="en-US" sz="2000" dirty="0"/>
              <a:t> be the fraction of exiting edge pixel and p</a:t>
            </a:r>
            <a:r>
              <a:rPr lang="en-US" sz="1100" dirty="0"/>
              <a:t>i</a:t>
            </a:r>
            <a:r>
              <a:rPr lang="en-US" sz="2000" dirty="0"/>
              <a:t> be the fraction of entering edge pixel. We define </a:t>
            </a:r>
            <a:r>
              <a:rPr lang="en-US" sz="2000" dirty="0" smtClean="0"/>
              <a:t>p= diff(</a:t>
            </a:r>
            <a:r>
              <a:rPr lang="en-US" sz="2000" dirty="0" err="1" smtClean="0"/>
              <a:t>p</a:t>
            </a:r>
            <a:r>
              <a:rPr lang="en-US" sz="1100" dirty="0" err="1" smtClean="0"/>
              <a:t>i</a:t>
            </a:r>
            <a:r>
              <a:rPr lang="en-US" sz="2000" dirty="0" err="1" smtClean="0"/>
              <a:t>,p</a:t>
            </a:r>
            <a:r>
              <a:rPr lang="en-US" sz="1000" dirty="0" err="1" smtClean="0"/>
              <a:t>o</a:t>
            </a:r>
            <a:r>
              <a:rPr lang="en-US" sz="2000" dirty="0"/>
              <a:t>) as the fraction of changed edges, Which will be the basis of measuring dissimilarity between two images. An insertion of frame or dissolve can be detected by looking at peak value of p. </a:t>
            </a:r>
          </a:p>
        </p:txBody>
      </p:sp>
      <p:sp>
        <p:nvSpPr>
          <p:cNvPr id="3" name="Title 2"/>
          <p:cNvSpPr>
            <a:spLocks noGrp="1"/>
          </p:cNvSpPr>
          <p:nvPr>
            <p:ph type="title"/>
          </p:nvPr>
        </p:nvSpPr>
        <p:spPr/>
        <p:txBody>
          <a:bodyPr/>
          <a:lstStyle/>
          <a:p>
            <a:r>
              <a:rPr lang="en-US" dirty="0" smtClean="0"/>
              <a:t>Proposed Approach</a:t>
            </a:r>
            <a:endParaRPr lang="en-US" dirty="0"/>
          </a:p>
        </p:txBody>
      </p:sp>
    </p:spTree>
    <p:extLst>
      <p:ext uri="{BB962C8B-B14F-4D97-AF65-F5344CB8AC3E}">
        <p14:creationId xmlns:p14="http://schemas.microsoft.com/office/powerpoint/2010/main" val="122153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80698" y="263053"/>
            <a:ext cx="7772400" cy="1829761"/>
          </a:xfrm>
        </p:spPr>
        <p:txBody>
          <a:bodyPr/>
          <a:lstStyle/>
          <a:p>
            <a:r>
              <a:rPr lang="en-US" dirty="0" smtClean="0"/>
              <a:t> </a:t>
            </a:r>
            <a:endParaRPr lang="en-IN" dirty="0"/>
          </a:p>
        </p:txBody>
      </p:sp>
      <p:sp>
        <p:nvSpPr>
          <p:cNvPr id="8" name="Subtitle 7"/>
          <p:cNvSpPr>
            <a:spLocks noGrp="1"/>
          </p:cNvSpPr>
          <p:nvPr>
            <p:ph type="subTitle" idx="1"/>
          </p:nvPr>
        </p:nvSpPr>
        <p:spPr>
          <a:xfrm>
            <a:off x="687867" y="258284"/>
            <a:ext cx="7772400" cy="1199704"/>
          </a:xfrm>
        </p:spPr>
        <p:txBody>
          <a:bodyPr>
            <a:normAutofit/>
          </a:bodyPr>
          <a:lstStyle/>
          <a:p>
            <a:pPr algn="l"/>
            <a:r>
              <a:rPr lang="en-US" sz="3200" b="1" dirty="0" smtClean="0"/>
              <a:t>EDGE DETECTION</a:t>
            </a:r>
            <a:endParaRPr lang="en-US" sz="3200" b="1" dirty="0"/>
          </a:p>
        </p:txBody>
      </p:sp>
      <p:pic>
        <p:nvPicPr>
          <p:cNvPr id="5" name="Content Placeholder 4"/>
          <p:cNvPicPr>
            <a:picLocks noGrp="1" noChangeAspect="1"/>
          </p:cNvPicPr>
          <p:nvPr>
            <p:ph idx="4294967295"/>
          </p:nvPr>
        </p:nvPicPr>
        <p:blipFill>
          <a:blip r:embed="rId2"/>
          <a:stretch>
            <a:fillRect/>
          </a:stretch>
        </p:blipFill>
        <p:spPr>
          <a:xfrm>
            <a:off x="437836" y="1177467"/>
            <a:ext cx="8229600" cy="3063875"/>
          </a:xfrm>
          <a:prstGeom prst="rect">
            <a:avLst/>
          </a:prstGeom>
        </p:spPr>
      </p:pic>
      <p:pic>
        <p:nvPicPr>
          <p:cNvPr id="6" name="Picture 5"/>
          <p:cNvPicPr>
            <a:picLocks noChangeAspect="1"/>
          </p:cNvPicPr>
          <p:nvPr/>
        </p:nvPicPr>
        <p:blipFill>
          <a:blip r:embed="rId3"/>
          <a:stretch>
            <a:fillRect/>
          </a:stretch>
        </p:blipFill>
        <p:spPr>
          <a:xfrm>
            <a:off x="437836" y="4241342"/>
            <a:ext cx="7858125" cy="21717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0"/>
            <a:ext cx="8229600" cy="4738531"/>
          </a:xfrm>
        </p:spPr>
        <p:txBody>
          <a:bodyPr>
            <a:normAutofit/>
          </a:bodyPr>
          <a:lstStyle/>
          <a:p>
            <a:r>
              <a:rPr lang="en-US" sz="2000" dirty="0"/>
              <a:t>In this method we first detect edges of frames using existing edge detector algorithm </a:t>
            </a:r>
            <a:r>
              <a:rPr lang="en-US" sz="2000" dirty="0" smtClean="0"/>
              <a:t>.We </a:t>
            </a:r>
            <a:r>
              <a:rPr lang="en-US" sz="2000" dirty="0"/>
              <a:t>next compute the gradient magnitude which indicates how fast the local intensities are changing. The gradient magnitude is thresholded at a value of to detect edges</a:t>
            </a:r>
            <a:r>
              <a:rPr lang="en-US" sz="2000" dirty="0" smtClean="0"/>
              <a:t>.</a:t>
            </a:r>
            <a:endParaRPr lang="en-US" sz="2000" dirty="0"/>
          </a:p>
          <a:p>
            <a:r>
              <a:rPr lang="en-US" sz="2000" dirty="0"/>
              <a:t>Next two copies of I and I’ are created Ī, Ī’ with each pixel is dilated by r. Thus image Ī is a copy of I which each pixel is replaced by a circle of radius r</a:t>
            </a:r>
            <a:r>
              <a:rPr lang="en-US" sz="2000" dirty="0" smtClean="0"/>
              <a:t>.</a:t>
            </a:r>
            <a:endParaRPr lang="en-US" sz="2000" dirty="0"/>
          </a:p>
          <a:p>
            <a:r>
              <a:rPr lang="en-US" sz="2000" dirty="0" smtClean="0"/>
              <a:t>Let pi be the pixels which are present in present </a:t>
            </a:r>
            <a:r>
              <a:rPr lang="en-US" sz="2000" dirty="0" err="1" smtClean="0"/>
              <a:t>ie</a:t>
            </a:r>
            <a:r>
              <a:rPr lang="en-US" sz="2000" dirty="0" smtClean="0"/>
              <a:t> </a:t>
            </a:r>
            <a:r>
              <a:rPr lang="en-US" sz="2000" dirty="0" err="1" smtClean="0"/>
              <a:t>ith</a:t>
            </a:r>
            <a:r>
              <a:rPr lang="en-US" sz="2000" dirty="0" smtClean="0"/>
              <a:t> frame but were absent in (i-1 )</a:t>
            </a:r>
            <a:r>
              <a:rPr lang="en-US" sz="2000" dirty="0" err="1" smtClean="0"/>
              <a:t>th</a:t>
            </a:r>
            <a:r>
              <a:rPr lang="en-US" sz="2000" dirty="0" smtClean="0"/>
              <a:t> frame. Let </a:t>
            </a:r>
            <a:r>
              <a:rPr lang="en-US" sz="2000" dirty="0" err="1" smtClean="0"/>
              <a:t>po</a:t>
            </a:r>
            <a:r>
              <a:rPr lang="en-US" sz="2000" dirty="0" smtClean="0"/>
              <a:t> be the pixels which were present in (i-1)</a:t>
            </a:r>
            <a:r>
              <a:rPr lang="en-US" sz="2000" dirty="0" err="1" smtClean="0"/>
              <a:t>th</a:t>
            </a:r>
            <a:r>
              <a:rPr lang="en-US" sz="2000" dirty="0" smtClean="0"/>
              <a:t> frame but are not present in current </a:t>
            </a:r>
            <a:r>
              <a:rPr lang="en-US" sz="2000" dirty="0" err="1" smtClean="0"/>
              <a:t>ie</a:t>
            </a:r>
            <a:r>
              <a:rPr lang="en-US" sz="2000" dirty="0" smtClean="0"/>
              <a:t> </a:t>
            </a:r>
            <a:r>
              <a:rPr lang="en-US" sz="2000" dirty="0" err="1" smtClean="0"/>
              <a:t>ith</a:t>
            </a:r>
            <a:r>
              <a:rPr lang="en-US" sz="2000" dirty="0" smtClean="0"/>
              <a:t> frame. </a:t>
            </a:r>
          </a:p>
          <a:p>
            <a:r>
              <a:rPr lang="en-US" sz="2000" dirty="0" smtClean="0"/>
              <a:t>Change fraction is given by diff (</a:t>
            </a:r>
            <a:r>
              <a:rPr lang="en-US" sz="2000" dirty="0" err="1" smtClean="0"/>
              <a:t>po</a:t>
            </a:r>
            <a:r>
              <a:rPr lang="en-US" sz="2000" dirty="0" smtClean="0"/>
              <a:t>-pi).</a:t>
            </a:r>
            <a:endParaRPr lang="en-US" sz="2000" dirty="0"/>
          </a:p>
        </p:txBody>
      </p:sp>
      <p:sp>
        <p:nvSpPr>
          <p:cNvPr id="3" name="Title 2"/>
          <p:cNvSpPr>
            <a:spLocks noGrp="1"/>
          </p:cNvSpPr>
          <p:nvPr>
            <p:ph type="title"/>
          </p:nvPr>
        </p:nvSpPr>
        <p:spPr/>
        <p:txBody>
          <a:bodyPr>
            <a:normAutofit fontScale="90000"/>
          </a:bodyPr>
          <a:lstStyle/>
          <a:p>
            <a:pPr lvl="0"/>
            <a:r>
              <a:rPr lang="en-US" dirty="0"/>
              <a:t>Finding edge change fraction</a:t>
            </a:r>
            <a:br>
              <a:rPr lang="en-US" dirty="0"/>
            </a:br>
            <a:endParaRPr lang="en-US" dirty="0"/>
          </a:p>
        </p:txBody>
      </p:sp>
    </p:spTree>
    <p:extLst>
      <p:ext uri="{BB962C8B-B14F-4D97-AF65-F5344CB8AC3E}">
        <p14:creationId xmlns:p14="http://schemas.microsoft.com/office/powerpoint/2010/main" val="432622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724</TotalTime>
  <Words>1156</Words>
  <Application>Microsoft Office PowerPoint</Application>
  <PresentationFormat>On-screen Show (4:3)</PresentationFormat>
  <Paragraphs>147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Lucida Sans Unicode</vt:lpstr>
      <vt:lpstr>Verdana</vt:lpstr>
      <vt:lpstr>Wingdings 2</vt:lpstr>
      <vt:lpstr>Wingdings 3</vt:lpstr>
      <vt:lpstr>Concourse</vt:lpstr>
      <vt:lpstr>Content Authentication  and Tamper Detection  in Digital Videos</vt:lpstr>
      <vt:lpstr>INTRODUCTION</vt:lpstr>
      <vt:lpstr>Problem Definition</vt:lpstr>
      <vt:lpstr> </vt:lpstr>
      <vt:lpstr> </vt:lpstr>
      <vt:lpstr>MOTIVATION</vt:lpstr>
      <vt:lpstr>Proposed Approach</vt:lpstr>
      <vt:lpstr> </vt:lpstr>
      <vt:lpstr>Finding edge change fraction </vt:lpstr>
      <vt:lpstr>Detecting peaks</vt:lpstr>
      <vt:lpstr>Detecting peaks</vt:lpstr>
      <vt:lpstr>Authenticating the video </vt:lpstr>
      <vt:lpstr>Authenticating the video</vt:lpstr>
      <vt:lpstr>Hardware and Software Used</vt:lpstr>
      <vt:lpstr>Results </vt:lpstr>
      <vt:lpstr>Conclusions </vt:lpstr>
      <vt:lpstr>Future Scope</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AUTHENTICATION (Detecting Inserted Frames)</dc:title>
  <dc:creator>DELL</dc:creator>
  <cp:lastModifiedBy>Rahul</cp:lastModifiedBy>
  <cp:revision>22</cp:revision>
  <dcterms:created xsi:type="dcterms:W3CDTF">2014-03-10T13:13:11Z</dcterms:created>
  <dcterms:modified xsi:type="dcterms:W3CDTF">2014-12-04T10:39:53Z</dcterms:modified>
</cp:coreProperties>
</file>