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76" r:id="rId14"/>
    <p:sldId id="267" r:id="rId15"/>
    <p:sldId id="268" r:id="rId16"/>
    <p:sldId id="274" r:id="rId17"/>
    <p:sldId id="275"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5/10/2014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5/10/2014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5/10/2014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5/10/2014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Haar-like_featur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49301"/>
            <a:ext cx="8825658" cy="2171700"/>
          </a:xfrm>
        </p:spPr>
        <p:txBody>
          <a:bodyPr/>
          <a:lstStyle/>
          <a:p>
            <a:r>
              <a:rPr lang="en-US" sz="4800" b="1" dirty="0"/>
              <a:t>Intelligent Alarm System of Driver Fatigue, </a:t>
            </a:r>
            <a:br>
              <a:rPr lang="en-US" sz="4800" b="1" dirty="0"/>
            </a:br>
            <a:r>
              <a:rPr lang="en-US" sz="4800" b="1" dirty="0" smtClean="0"/>
              <a:t>based </a:t>
            </a:r>
            <a:r>
              <a:rPr lang="en-US" sz="4800" b="1" dirty="0"/>
              <a:t>on Video Sequences.</a:t>
            </a:r>
            <a:endParaRPr lang="en-US" sz="4800" dirty="0"/>
          </a:p>
        </p:txBody>
      </p:sp>
      <p:sp>
        <p:nvSpPr>
          <p:cNvPr id="3" name="Subtitle 2"/>
          <p:cNvSpPr>
            <a:spLocks noGrp="1"/>
          </p:cNvSpPr>
          <p:nvPr>
            <p:ph type="subTitle" idx="1"/>
          </p:nvPr>
        </p:nvSpPr>
        <p:spPr>
          <a:xfrm>
            <a:off x="1154954" y="3810000"/>
            <a:ext cx="9551145" cy="2171700"/>
          </a:xfrm>
        </p:spPr>
        <p:txBody>
          <a:bodyPr/>
          <a:lstStyle/>
          <a:p>
            <a:r>
              <a:rPr lang="en-US" u="sng" dirty="0" smtClean="0"/>
              <a:t>Under the guidance of</a:t>
            </a:r>
            <a:r>
              <a:rPr lang="en-US" dirty="0" smtClean="0"/>
              <a:t>						</a:t>
            </a:r>
            <a:r>
              <a:rPr lang="en-US" u="sng" dirty="0" smtClean="0"/>
              <a:t>submitted by</a:t>
            </a:r>
          </a:p>
          <a:p>
            <a:endParaRPr lang="en-US" u="sng" dirty="0"/>
          </a:p>
          <a:p>
            <a:r>
              <a:rPr lang="en-US" dirty="0" smtClean="0"/>
              <a:t>Dr. Anupam Agarwal						Rahul </a:t>
            </a:r>
            <a:r>
              <a:rPr lang="en-US" dirty="0" err="1" smtClean="0"/>
              <a:t>gupta</a:t>
            </a:r>
            <a:r>
              <a:rPr lang="en-US" dirty="0" smtClean="0"/>
              <a:t> 		(rit2011050)</a:t>
            </a:r>
          </a:p>
          <a:p>
            <a:r>
              <a:rPr lang="en-US" dirty="0" smtClean="0"/>
              <a:t>Professor									</a:t>
            </a:r>
            <a:r>
              <a:rPr lang="en-US" dirty="0" err="1" smtClean="0"/>
              <a:t>amit</a:t>
            </a:r>
            <a:r>
              <a:rPr lang="en-US" dirty="0" smtClean="0"/>
              <a:t> </a:t>
            </a:r>
            <a:r>
              <a:rPr lang="en-US" dirty="0" err="1" smtClean="0"/>
              <a:t>kumar</a:t>
            </a:r>
            <a:r>
              <a:rPr lang="en-US" dirty="0" smtClean="0"/>
              <a:t> 		(rit2011051)</a:t>
            </a:r>
          </a:p>
          <a:p>
            <a:r>
              <a:rPr lang="en-US" dirty="0" smtClean="0"/>
              <a:t>IIIT ALLAHABAD								Prashant </a:t>
            </a:r>
            <a:r>
              <a:rPr lang="en-US" dirty="0" err="1" smtClean="0"/>
              <a:t>joshi</a:t>
            </a:r>
            <a:r>
              <a:rPr lang="en-US" dirty="0" smtClean="0"/>
              <a:t> 	(rit2011056)</a:t>
            </a:r>
            <a:endParaRPr lang="en-US" dirty="0"/>
          </a:p>
        </p:txBody>
      </p:sp>
    </p:spTree>
    <p:extLst>
      <p:ext uri="{BB962C8B-B14F-4D97-AF65-F5344CB8AC3E}">
        <p14:creationId xmlns:p14="http://schemas.microsoft.com/office/powerpoint/2010/main" val="88950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382"/>
          </a:xfrm>
        </p:spPr>
        <p:txBody>
          <a:bodyPr/>
          <a:lstStyle/>
          <a:p>
            <a:r>
              <a:rPr lang="en-US" b="1" u="sng" dirty="0"/>
              <a:t>Eyes and Mouth Detection</a:t>
            </a:r>
            <a:endParaRPr lang="en-US" dirty="0"/>
          </a:p>
        </p:txBody>
      </p:sp>
      <p:sp>
        <p:nvSpPr>
          <p:cNvPr id="3" name="Content Placeholder 2"/>
          <p:cNvSpPr>
            <a:spLocks noGrp="1"/>
          </p:cNvSpPr>
          <p:nvPr>
            <p:ph idx="1"/>
          </p:nvPr>
        </p:nvSpPr>
        <p:spPr>
          <a:xfrm>
            <a:off x="800100" y="1600200"/>
            <a:ext cx="9249753" cy="4648199"/>
          </a:xfrm>
        </p:spPr>
        <p:txBody>
          <a:bodyPr/>
          <a:lstStyle/>
          <a:p>
            <a:r>
              <a:rPr lang="en-US" dirty="0" smtClean="0"/>
              <a:t>Other scenarios of eye detection are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457200" lvl="1" indent="0">
              <a:buNone/>
            </a:pPr>
            <a:r>
              <a:rPr lang="en-US" sz="1600" b="1" dirty="0" smtClean="0"/>
              <a:t>Original Cropped eyes								Image after </a:t>
            </a:r>
            <a:r>
              <a:rPr lang="en-US" sz="1600" b="1" dirty="0" err="1" smtClean="0"/>
              <a:t>binarization</a:t>
            </a:r>
            <a:endParaRPr lang="en-US" sz="1050" b="1" dirty="0"/>
          </a:p>
          <a:p>
            <a:endParaRPr lang="en-US" dirty="0"/>
          </a:p>
        </p:txBody>
      </p:sp>
      <p:pic>
        <p:nvPicPr>
          <p:cNvPr id="4" name="Picture 3"/>
          <p:cNvPicPr>
            <a:picLocks noChangeAspect="1"/>
          </p:cNvPicPr>
          <p:nvPr/>
        </p:nvPicPr>
        <p:blipFill>
          <a:blip r:embed="rId2"/>
          <a:stretch>
            <a:fillRect/>
          </a:stretch>
        </p:blipFill>
        <p:spPr>
          <a:xfrm>
            <a:off x="1305014" y="2817837"/>
            <a:ext cx="2543086" cy="729019"/>
          </a:xfrm>
          <a:prstGeom prst="rect">
            <a:avLst/>
          </a:prstGeom>
        </p:spPr>
      </p:pic>
      <p:pic>
        <p:nvPicPr>
          <p:cNvPr id="5" name="Picture 4"/>
          <p:cNvPicPr>
            <a:picLocks noChangeAspect="1"/>
          </p:cNvPicPr>
          <p:nvPr/>
        </p:nvPicPr>
        <p:blipFill>
          <a:blip r:embed="rId3"/>
          <a:stretch>
            <a:fillRect/>
          </a:stretch>
        </p:blipFill>
        <p:spPr>
          <a:xfrm>
            <a:off x="6748552" y="2817837"/>
            <a:ext cx="2573248" cy="715738"/>
          </a:xfrm>
          <a:prstGeom prst="rect">
            <a:avLst/>
          </a:prstGeom>
        </p:spPr>
      </p:pic>
      <p:pic>
        <p:nvPicPr>
          <p:cNvPr id="6" name="Picture 5"/>
          <p:cNvPicPr>
            <a:picLocks noChangeAspect="1"/>
          </p:cNvPicPr>
          <p:nvPr/>
        </p:nvPicPr>
        <p:blipFill>
          <a:blip r:embed="rId4"/>
          <a:stretch>
            <a:fillRect/>
          </a:stretch>
        </p:blipFill>
        <p:spPr>
          <a:xfrm>
            <a:off x="1305013" y="4154514"/>
            <a:ext cx="2543087" cy="709586"/>
          </a:xfrm>
          <a:prstGeom prst="rect">
            <a:avLst/>
          </a:prstGeom>
        </p:spPr>
      </p:pic>
      <p:pic>
        <p:nvPicPr>
          <p:cNvPr id="7" name="Picture 6"/>
          <p:cNvPicPr>
            <a:picLocks noChangeAspect="1"/>
          </p:cNvPicPr>
          <p:nvPr/>
        </p:nvPicPr>
        <p:blipFill>
          <a:blip r:embed="rId5"/>
          <a:stretch>
            <a:fillRect/>
          </a:stretch>
        </p:blipFill>
        <p:spPr>
          <a:xfrm>
            <a:off x="6748552" y="4154514"/>
            <a:ext cx="2573248" cy="709586"/>
          </a:xfrm>
          <a:prstGeom prst="rect">
            <a:avLst/>
          </a:prstGeom>
        </p:spPr>
      </p:pic>
    </p:spTree>
    <p:extLst>
      <p:ext uri="{BB962C8B-B14F-4D97-AF65-F5344CB8AC3E}">
        <p14:creationId xmlns:p14="http://schemas.microsoft.com/office/powerpoint/2010/main" val="55758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b="1" u="sng" dirty="0"/>
              <a:t>Eyes and Mouth Detection</a:t>
            </a:r>
            <a:endParaRPr lang="en-US" dirty="0"/>
          </a:p>
        </p:txBody>
      </p:sp>
      <p:sp>
        <p:nvSpPr>
          <p:cNvPr id="3" name="Content Placeholder 2"/>
          <p:cNvSpPr>
            <a:spLocks noGrp="1"/>
          </p:cNvSpPr>
          <p:nvPr>
            <p:ph idx="1"/>
          </p:nvPr>
        </p:nvSpPr>
        <p:spPr>
          <a:xfrm>
            <a:off x="787400" y="1524000"/>
            <a:ext cx="9262453" cy="4724399"/>
          </a:xfrm>
        </p:spPr>
        <p:txBody>
          <a:bodyPr>
            <a:normAutofit lnSpcReduction="10000"/>
          </a:bodyPr>
          <a:lstStyle/>
          <a:p>
            <a:r>
              <a:rPr lang="en-US" dirty="0"/>
              <a:t>To detect the coordinate from where the region of mouth is starting certain calculations are done. After the rectangular window is extracted, we have considered that the mouth are located at a distance of (0.67 * height of window) from the top and (0.27 * width of window) from the left.</a:t>
            </a:r>
          </a:p>
          <a:p>
            <a:r>
              <a:rPr lang="en-US" dirty="0"/>
              <a:t>The size of window is (0.20* height of window) in height and (0.45 * width of window) in width</a:t>
            </a:r>
            <a:r>
              <a:rPr lang="en-US" dirty="0" smtClean="0"/>
              <a:t>.</a:t>
            </a:r>
          </a:p>
          <a:p>
            <a:endParaRPr lang="en-US" dirty="0" smtClean="0"/>
          </a:p>
          <a:p>
            <a:endParaRPr lang="en-US" dirty="0"/>
          </a:p>
          <a:p>
            <a:endParaRPr lang="en-US" dirty="0" smtClean="0"/>
          </a:p>
          <a:p>
            <a:endParaRPr lang="en-US" dirty="0"/>
          </a:p>
          <a:p>
            <a:endParaRPr lang="en-US" dirty="0" smtClean="0"/>
          </a:p>
          <a:p>
            <a:pPr marL="0" indent="0">
              <a:buNone/>
            </a:pPr>
            <a:endParaRPr lang="en-US" sz="1000" b="1" dirty="0"/>
          </a:p>
          <a:p>
            <a:pPr marL="0" indent="0">
              <a:buNone/>
            </a:pPr>
            <a:r>
              <a:rPr lang="en-US" sz="1000" b="1" dirty="0" smtClean="0"/>
              <a:t>	The </a:t>
            </a:r>
            <a:r>
              <a:rPr lang="en-US" sz="1000" b="1" dirty="0"/>
              <a:t>region of mouth to be extracted</a:t>
            </a:r>
            <a:r>
              <a:rPr lang="en-US" sz="1000" b="1" dirty="0" smtClean="0"/>
              <a:t>.								         Cropped </a:t>
            </a:r>
            <a:r>
              <a:rPr lang="en-US" sz="1000" b="1" dirty="0"/>
              <a:t>mouth region.</a:t>
            </a:r>
            <a:endParaRPr lang="en-US" sz="1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33427" y="3932237"/>
            <a:ext cx="2630170" cy="199072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139794" y="5054599"/>
            <a:ext cx="2016906" cy="868363"/>
          </a:xfrm>
          <a:prstGeom prst="rect">
            <a:avLst/>
          </a:prstGeom>
          <a:noFill/>
          <a:ln>
            <a:noFill/>
          </a:ln>
        </p:spPr>
      </p:pic>
    </p:spTree>
    <p:extLst>
      <p:ext uri="{BB962C8B-B14F-4D97-AF65-F5344CB8AC3E}">
        <p14:creationId xmlns:p14="http://schemas.microsoft.com/office/powerpoint/2010/main" val="320023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Eyes and Mouth Detection</a:t>
            </a:r>
            <a:endParaRPr lang="en-US" dirty="0"/>
          </a:p>
        </p:txBody>
      </p:sp>
      <p:sp>
        <p:nvSpPr>
          <p:cNvPr id="3" name="Content Placeholder 2"/>
          <p:cNvSpPr>
            <a:spLocks noGrp="1"/>
          </p:cNvSpPr>
          <p:nvPr>
            <p:ph idx="1"/>
          </p:nvPr>
        </p:nvSpPr>
        <p:spPr>
          <a:xfrm>
            <a:off x="646112" y="2052918"/>
            <a:ext cx="9403742" cy="4195481"/>
          </a:xfrm>
        </p:spPr>
        <p:txBody>
          <a:bodyPr/>
          <a:lstStyle/>
          <a:p>
            <a:r>
              <a:rPr lang="en-US" dirty="0"/>
              <a:t>Again the mouth is converted to </a:t>
            </a:r>
            <a:r>
              <a:rPr lang="en-US" dirty="0" err="1"/>
              <a:t>YCbCr</a:t>
            </a:r>
            <a:r>
              <a:rPr lang="en-US" dirty="0"/>
              <a:t> colour space, then it is converted to grayscale image and in turn converted to binary image with a threshold of (minimum pixel value + 10).</a:t>
            </a:r>
          </a:p>
          <a:p>
            <a:endParaRPr lang="en-US" dirty="0" smtClean="0"/>
          </a:p>
          <a:p>
            <a:endParaRPr lang="en-US" dirty="0" smtClean="0"/>
          </a:p>
          <a:p>
            <a:endParaRPr lang="en-US" dirty="0"/>
          </a:p>
          <a:p>
            <a:endParaRPr lang="en-US" dirty="0" smtClean="0"/>
          </a:p>
          <a:p>
            <a:pPr marL="0" indent="0">
              <a:buNone/>
            </a:pPr>
            <a:r>
              <a:rPr lang="en-US" sz="1050" b="1" dirty="0" smtClean="0"/>
              <a:t>	Mouth </a:t>
            </a:r>
            <a:r>
              <a:rPr lang="en-US" sz="1050" b="1" dirty="0"/>
              <a:t>region converted to </a:t>
            </a:r>
            <a:r>
              <a:rPr lang="en-US" sz="1050" b="1" dirty="0" err="1" smtClean="0"/>
              <a:t>YCbCr</a:t>
            </a:r>
            <a:r>
              <a:rPr lang="en-US" sz="1050" b="1" dirty="0" smtClean="0"/>
              <a:t>			   After </a:t>
            </a:r>
            <a:r>
              <a:rPr lang="en-US" sz="1050" b="1" dirty="0"/>
              <a:t>converting </a:t>
            </a:r>
            <a:r>
              <a:rPr lang="en-US" sz="1050" b="1" dirty="0" smtClean="0"/>
              <a:t>to </a:t>
            </a:r>
            <a:r>
              <a:rPr lang="en-US" sz="1050" b="1" dirty="0"/>
              <a:t>grayscale image</a:t>
            </a:r>
            <a:r>
              <a:rPr lang="en-US" sz="1050" b="1" dirty="0" smtClean="0"/>
              <a:t>.		</a:t>
            </a:r>
            <a:r>
              <a:rPr lang="en-US" sz="1050" b="1" dirty="0"/>
              <a:t>After converting </a:t>
            </a:r>
            <a:r>
              <a:rPr lang="en-US" sz="1050" b="1" dirty="0" smtClean="0"/>
              <a:t>to </a:t>
            </a:r>
            <a:r>
              <a:rPr lang="en-US" sz="1050" b="1" dirty="0"/>
              <a:t>binary </a:t>
            </a:r>
            <a:r>
              <a:rPr lang="en-US" sz="1050" b="1" dirty="0" smtClean="0"/>
              <a:t>image</a:t>
            </a:r>
            <a:br>
              <a:rPr lang="en-US" sz="1050" b="1" dirty="0" smtClean="0"/>
            </a:br>
            <a:r>
              <a:rPr lang="en-US" sz="1050" b="1" dirty="0" smtClean="0"/>
              <a:t> 	colour </a:t>
            </a:r>
            <a:r>
              <a:rPr lang="en-US" sz="1050" b="1" dirty="0"/>
              <a:t>space.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25537" y="3757612"/>
            <a:ext cx="2214563" cy="865188"/>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27245" y="3757612"/>
            <a:ext cx="2114855" cy="865188"/>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670494" y="3757612"/>
            <a:ext cx="2184705" cy="865188"/>
          </a:xfrm>
          <a:prstGeom prst="rect">
            <a:avLst/>
          </a:prstGeom>
          <a:noFill/>
          <a:ln>
            <a:noFill/>
          </a:ln>
        </p:spPr>
      </p:pic>
    </p:spTree>
    <p:extLst>
      <p:ext uri="{BB962C8B-B14F-4D97-AF65-F5344CB8AC3E}">
        <p14:creationId xmlns:p14="http://schemas.microsoft.com/office/powerpoint/2010/main" val="64068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lstStyle/>
          <a:p>
            <a:r>
              <a:rPr lang="en-US" b="1" u="sng" dirty="0"/>
              <a:t>Eyes and Mouth Detection</a:t>
            </a:r>
            <a:endParaRPr lang="en-US" dirty="0"/>
          </a:p>
        </p:txBody>
      </p:sp>
      <p:sp>
        <p:nvSpPr>
          <p:cNvPr id="3" name="Content Placeholder 2"/>
          <p:cNvSpPr>
            <a:spLocks noGrp="1"/>
          </p:cNvSpPr>
          <p:nvPr>
            <p:ph idx="1"/>
          </p:nvPr>
        </p:nvSpPr>
        <p:spPr>
          <a:xfrm>
            <a:off x="749300" y="1447800"/>
            <a:ext cx="11023600" cy="4800599"/>
          </a:xfrm>
        </p:spPr>
        <p:txBody>
          <a:bodyPr/>
          <a:lstStyle/>
          <a:p>
            <a:r>
              <a:rPr lang="en-US" dirty="0" smtClean="0"/>
              <a:t>Other scenarios of mouth detection are :</a:t>
            </a:r>
          </a:p>
          <a:p>
            <a:endParaRPr lang="en-US" dirty="0"/>
          </a:p>
          <a:p>
            <a:pPr marL="3657600" lvl="8" indent="0">
              <a:buNone/>
            </a:pPr>
            <a:r>
              <a:rPr lang="en-US" dirty="0" smtClean="0"/>
              <a:t>											</a:t>
            </a:r>
            <a:r>
              <a:rPr lang="en-US" b="1" dirty="0"/>
              <a:t> Original cropped mouth</a:t>
            </a:r>
            <a:r>
              <a:rPr lang="en-US" dirty="0" smtClean="0"/>
              <a:t> 														</a:t>
            </a:r>
          </a:p>
          <a:p>
            <a:endParaRPr lang="en-US" dirty="0"/>
          </a:p>
          <a:p>
            <a:pPr marL="3657600" lvl="8" indent="0">
              <a:buNone/>
            </a:pPr>
            <a:endParaRPr lang="en-US" dirty="0" smtClean="0"/>
          </a:p>
          <a:p>
            <a:endParaRPr lang="en-US" dirty="0"/>
          </a:p>
          <a:p>
            <a:endParaRPr lang="en-US" dirty="0" smtClean="0"/>
          </a:p>
          <a:p>
            <a:pPr marL="0" indent="0">
              <a:buNone/>
            </a:pPr>
            <a:r>
              <a:rPr lang="en-US" dirty="0" smtClean="0"/>
              <a:t>																			</a:t>
            </a:r>
            <a:r>
              <a:rPr lang="en-US" b="1" dirty="0"/>
              <a:t> </a:t>
            </a:r>
            <a:r>
              <a:rPr lang="en-US" sz="1400" b="1" dirty="0"/>
              <a:t>After </a:t>
            </a:r>
            <a:r>
              <a:rPr lang="en-US" sz="1400" b="1" dirty="0" err="1"/>
              <a:t>binarization</a:t>
            </a:r>
            <a:endParaRPr lang="en-US" dirty="0"/>
          </a:p>
          <a:p>
            <a:pPr marL="457200" lvl="1" indent="0">
              <a:buNone/>
            </a:pPr>
            <a:r>
              <a:rPr lang="en-US" sz="1400" b="1" dirty="0" smtClean="0"/>
              <a:t>								</a:t>
            </a:r>
            <a:endParaRPr lang="en-US" b="1" dirty="0"/>
          </a:p>
        </p:txBody>
      </p:sp>
      <p:pic>
        <p:nvPicPr>
          <p:cNvPr id="5" name="Picture 4"/>
          <p:cNvPicPr>
            <a:picLocks noChangeAspect="1"/>
          </p:cNvPicPr>
          <p:nvPr/>
        </p:nvPicPr>
        <p:blipFill>
          <a:blip r:embed="rId2"/>
          <a:stretch>
            <a:fillRect/>
          </a:stretch>
        </p:blipFill>
        <p:spPr>
          <a:xfrm>
            <a:off x="1651076" y="2367018"/>
            <a:ext cx="1892224" cy="1404385"/>
          </a:xfrm>
          <a:prstGeom prst="rect">
            <a:avLst/>
          </a:prstGeom>
        </p:spPr>
      </p:pic>
      <p:pic>
        <p:nvPicPr>
          <p:cNvPr id="6" name="Picture 5"/>
          <p:cNvPicPr>
            <a:picLocks noChangeAspect="1"/>
          </p:cNvPicPr>
          <p:nvPr/>
        </p:nvPicPr>
        <p:blipFill>
          <a:blip r:embed="rId3"/>
          <a:stretch>
            <a:fillRect/>
          </a:stretch>
        </p:blipFill>
        <p:spPr>
          <a:xfrm>
            <a:off x="1647027" y="4336933"/>
            <a:ext cx="1896273" cy="1375160"/>
          </a:xfrm>
          <a:prstGeom prst="rect">
            <a:avLst/>
          </a:prstGeom>
        </p:spPr>
      </p:pic>
      <p:pic>
        <p:nvPicPr>
          <p:cNvPr id="7" name="Picture 6"/>
          <p:cNvPicPr>
            <a:picLocks noChangeAspect="1"/>
          </p:cNvPicPr>
          <p:nvPr/>
        </p:nvPicPr>
        <p:blipFill>
          <a:blip r:embed="rId4"/>
          <a:stretch>
            <a:fillRect/>
          </a:stretch>
        </p:blipFill>
        <p:spPr>
          <a:xfrm>
            <a:off x="7569276" y="2443714"/>
            <a:ext cx="1892224" cy="1404385"/>
          </a:xfrm>
          <a:prstGeom prst="rect">
            <a:avLst/>
          </a:prstGeom>
        </p:spPr>
      </p:pic>
      <p:pic>
        <p:nvPicPr>
          <p:cNvPr id="8" name="Picture 7"/>
          <p:cNvPicPr>
            <a:picLocks noChangeAspect="1"/>
          </p:cNvPicPr>
          <p:nvPr/>
        </p:nvPicPr>
        <p:blipFill>
          <a:blip r:embed="rId5"/>
          <a:stretch>
            <a:fillRect/>
          </a:stretch>
        </p:blipFill>
        <p:spPr>
          <a:xfrm>
            <a:off x="7569276" y="4373744"/>
            <a:ext cx="1892224" cy="1391938"/>
          </a:xfrm>
          <a:prstGeom prst="rect">
            <a:avLst/>
          </a:prstGeom>
        </p:spPr>
      </p:pic>
      <p:pic>
        <p:nvPicPr>
          <p:cNvPr id="9" name="Picture 8"/>
          <p:cNvPicPr>
            <a:picLocks noChangeAspect="1"/>
          </p:cNvPicPr>
          <p:nvPr/>
        </p:nvPicPr>
        <p:blipFill>
          <a:blip r:embed="rId6"/>
          <a:stretch>
            <a:fillRect/>
          </a:stretch>
        </p:blipFill>
        <p:spPr>
          <a:xfrm>
            <a:off x="4664939" y="2382746"/>
            <a:ext cx="1855715" cy="1372927"/>
          </a:xfrm>
          <a:prstGeom prst="rect">
            <a:avLst/>
          </a:prstGeom>
        </p:spPr>
      </p:pic>
      <p:pic>
        <p:nvPicPr>
          <p:cNvPr id="10" name="Picture 9"/>
          <p:cNvPicPr>
            <a:picLocks noChangeAspect="1"/>
          </p:cNvPicPr>
          <p:nvPr/>
        </p:nvPicPr>
        <p:blipFill>
          <a:blip r:embed="rId7"/>
          <a:stretch>
            <a:fillRect/>
          </a:stretch>
        </p:blipFill>
        <p:spPr>
          <a:xfrm>
            <a:off x="4664938" y="4336933"/>
            <a:ext cx="1855715" cy="1375160"/>
          </a:xfrm>
          <a:prstGeom prst="rect">
            <a:avLst/>
          </a:prstGeom>
        </p:spPr>
      </p:pic>
    </p:spTree>
    <p:extLst>
      <p:ext uri="{BB962C8B-B14F-4D97-AF65-F5344CB8AC3E}">
        <p14:creationId xmlns:p14="http://schemas.microsoft.com/office/powerpoint/2010/main" val="2037629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3482"/>
          </a:xfrm>
        </p:spPr>
        <p:txBody>
          <a:bodyPr/>
          <a:lstStyle/>
          <a:p>
            <a:r>
              <a:rPr lang="en-US" b="1" u="sng" dirty="0"/>
              <a:t>Skin Segmentation</a:t>
            </a:r>
            <a:r>
              <a:rPr lang="en-US" dirty="0"/>
              <a:t/>
            </a:r>
            <a:br>
              <a:rPr lang="en-US" dirty="0"/>
            </a:br>
            <a:endParaRPr lang="en-US" dirty="0"/>
          </a:p>
        </p:txBody>
      </p:sp>
      <p:sp>
        <p:nvSpPr>
          <p:cNvPr id="3" name="Content Placeholder 2"/>
          <p:cNvSpPr>
            <a:spLocks noGrp="1"/>
          </p:cNvSpPr>
          <p:nvPr>
            <p:ph idx="1"/>
          </p:nvPr>
        </p:nvSpPr>
        <p:spPr>
          <a:xfrm>
            <a:off x="646112" y="1346200"/>
            <a:ext cx="9403742" cy="4902199"/>
          </a:xfrm>
        </p:spPr>
        <p:txBody>
          <a:bodyPr>
            <a:normAutofit fontScale="92500" lnSpcReduction="20000"/>
          </a:bodyPr>
          <a:lstStyle/>
          <a:p>
            <a:r>
              <a:rPr lang="en-US" dirty="0"/>
              <a:t>An image which taken inside a vehicle includes the driver’s face. Typically a camera takes images within the RGB model (Red, Green and Blue). However, the RGB model includes brightness in addition to the colours. When it comes to human’s eyes, different brightness for the same color means different colour. </a:t>
            </a:r>
          </a:p>
          <a:p>
            <a:r>
              <a:rPr lang="en-US" dirty="0"/>
              <a:t>When analyzing a human face, RGB model is very sensitive in image brightness. Therefore, to remove the brightness from the images is second step. We use the </a:t>
            </a:r>
            <a:r>
              <a:rPr lang="en-US" dirty="0" err="1"/>
              <a:t>YCbCr</a:t>
            </a:r>
            <a:r>
              <a:rPr lang="en-US" dirty="0"/>
              <a:t> space since it is widely used in video compression standards </a:t>
            </a:r>
            <a:r>
              <a:rPr lang="en-US" dirty="0" smtClean="0"/>
              <a:t>.</a:t>
            </a:r>
          </a:p>
          <a:p>
            <a:r>
              <a:rPr lang="en-US" dirty="0" smtClean="0"/>
              <a:t>Since </a:t>
            </a:r>
            <a:r>
              <a:rPr lang="en-US" dirty="0"/>
              <a:t>the skin-tone color depends on luminance, we nonlinearly transform the </a:t>
            </a:r>
            <a:r>
              <a:rPr lang="en-US" dirty="0" err="1"/>
              <a:t>YCbCr</a:t>
            </a:r>
            <a:r>
              <a:rPr lang="en-US" dirty="0"/>
              <a:t> colour space to make the skin cluster </a:t>
            </a:r>
            <a:r>
              <a:rPr lang="en-US" dirty="0" err="1"/>
              <a:t>luma</a:t>
            </a:r>
            <a:r>
              <a:rPr lang="en-US" dirty="0"/>
              <a:t>-independent. This also enables robust detection of dark and light skin tone colours. The main advantage of converting the image to the </a:t>
            </a:r>
            <a:r>
              <a:rPr lang="en-US" dirty="0" err="1"/>
              <a:t>YCbCr</a:t>
            </a:r>
            <a:r>
              <a:rPr lang="en-US" dirty="0"/>
              <a:t> domain is that influence of luminosity can be removed during our image processing. </a:t>
            </a:r>
          </a:p>
          <a:p>
            <a:r>
              <a:rPr lang="en-US" dirty="0"/>
              <a:t>In the RGB domain, each component of the picture (red, green and blue) has a different brightness. However, in the </a:t>
            </a:r>
            <a:r>
              <a:rPr lang="en-US" dirty="0" err="1"/>
              <a:t>YCbCr</a:t>
            </a:r>
            <a:r>
              <a:rPr lang="en-US" dirty="0"/>
              <a:t> domain all information about the brightness is given by the Y component, since the </a:t>
            </a:r>
            <a:r>
              <a:rPr lang="en-US" dirty="0" err="1"/>
              <a:t>Cb</a:t>
            </a:r>
            <a:r>
              <a:rPr lang="en-US" dirty="0"/>
              <a:t> (blue) and Cr (red) components are independent from the luminosity.</a:t>
            </a:r>
          </a:p>
        </p:txBody>
      </p:sp>
    </p:spTree>
    <p:extLst>
      <p:ext uri="{BB962C8B-B14F-4D97-AF65-F5344CB8AC3E}">
        <p14:creationId xmlns:p14="http://schemas.microsoft.com/office/powerpoint/2010/main" val="249354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082"/>
          </a:xfrm>
        </p:spPr>
        <p:txBody>
          <a:bodyPr/>
          <a:lstStyle/>
          <a:p>
            <a:r>
              <a:rPr lang="en-US" b="1" u="sng" dirty="0"/>
              <a:t>Skin Segmentation</a:t>
            </a:r>
            <a:r>
              <a:rPr lang="en-US" dirty="0"/>
              <a:t/>
            </a:r>
            <a:br>
              <a:rPr lang="en-US" dirty="0"/>
            </a:br>
            <a:endParaRPr lang="en-US" dirty="0"/>
          </a:p>
        </p:txBody>
      </p:sp>
      <p:sp>
        <p:nvSpPr>
          <p:cNvPr id="3" name="Content Placeholder 2"/>
          <p:cNvSpPr>
            <a:spLocks noGrp="1"/>
          </p:cNvSpPr>
          <p:nvPr>
            <p:ph idx="1"/>
          </p:nvPr>
        </p:nvSpPr>
        <p:spPr>
          <a:xfrm>
            <a:off x="749300" y="1371600"/>
            <a:ext cx="9300553" cy="4876799"/>
          </a:xfrm>
        </p:spPr>
        <p:txBody>
          <a:bodyPr>
            <a:normAutofit fontScale="92500" lnSpcReduction="10000"/>
          </a:bodyPr>
          <a:lstStyle/>
          <a:p>
            <a:r>
              <a:rPr lang="en-US" b="1" u="sng" dirty="0"/>
              <a:t>Conversion from RGB to </a:t>
            </a:r>
            <a:r>
              <a:rPr lang="en-US" b="1" u="sng" dirty="0" err="1" smtClean="0"/>
              <a:t>YCbCr</a:t>
            </a:r>
            <a:endParaRPr lang="en-US" dirty="0"/>
          </a:p>
          <a:p>
            <a:pPr marL="0" indent="0">
              <a:buNone/>
            </a:pPr>
            <a:r>
              <a:rPr lang="en-US" dirty="0" smtClean="0"/>
              <a:t>	</a:t>
            </a:r>
            <a:r>
              <a:rPr lang="en-US" dirty="0" err="1" smtClean="0"/>
              <a:t>Cb</a:t>
            </a:r>
            <a:r>
              <a:rPr lang="en-US" dirty="0" smtClean="0"/>
              <a:t> </a:t>
            </a:r>
            <a:r>
              <a:rPr lang="en-US" dirty="0"/>
              <a:t>=  (0.148* Red)  - (0.291* Green)  + (0.439 * Blue)  + 128;</a:t>
            </a:r>
          </a:p>
          <a:p>
            <a:pPr marL="0" indent="0">
              <a:buNone/>
            </a:pPr>
            <a:r>
              <a:rPr lang="en-US" dirty="0" smtClean="0"/>
              <a:t>	Cr </a:t>
            </a:r>
            <a:r>
              <a:rPr lang="en-US" dirty="0"/>
              <a:t>=  (0.439 * Red)  - (0.368 * Green)  – (0.071 * Blue) + 128;</a:t>
            </a:r>
          </a:p>
          <a:p>
            <a:r>
              <a:rPr lang="en-US" b="1" u="sng" dirty="0"/>
              <a:t>Conversion from RGB to HSV</a:t>
            </a:r>
            <a:endParaRPr lang="en-US" dirty="0"/>
          </a:p>
          <a:p>
            <a:pPr marL="0" indent="0">
              <a:buNone/>
            </a:pPr>
            <a:r>
              <a:rPr lang="en-US" dirty="0" smtClean="0"/>
              <a:t>	MATLAB </a:t>
            </a:r>
            <a:r>
              <a:rPr lang="en-US" dirty="0"/>
              <a:t>has predefined function for conversion of RGB color space to </a:t>
            </a:r>
            <a:r>
              <a:rPr lang="en-US" dirty="0" smtClean="0"/>
              <a:t>	HSV </a:t>
            </a:r>
            <a:r>
              <a:rPr lang="en-US" dirty="0"/>
              <a:t>color space.</a:t>
            </a:r>
          </a:p>
          <a:p>
            <a:pPr marL="0" indent="0">
              <a:buNone/>
            </a:pPr>
            <a:r>
              <a:rPr lang="en-US" dirty="0" smtClean="0"/>
              <a:t>	I</a:t>
            </a:r>
            <a:r>
              <a:rPr lang="en-US" dirty="0"/>
              <a:t>’ = rgb2hsv (I</a:t>
            </a:r>
            <a:r>
              <a:rPr lang="en-US" dirty="0" smtClean="0"/>
              <a:t>);</a:t>
            </a:r>
          </a:p>
          <a:p>
            <a:pPr marL="0" indent="0">
              <a:buNone/>
            </a:pPr>
            <a:r>
              <a:rPr lang="en-US" dirty="0" smtClean="0"/>
              <a:t>                                       </a:t>
            </a:r>
            <a:r>
              <a:rPr lang="en-US" b="1" dirty="0" smtClean="0"/>
              <a:t> </a:t>
            </a:r>
            <a:r>
              <a:rPr lang="en-US" sz="1050" b="1" dirty="0"/>
              <a:t>Image before skin segmentation.</a:t>
            </a:r>
            <a:endParaRPr lang="en-US" sz="1050"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a:t>
            </a:r>
          </a:p>
          <a:p>
            <a:pPr marL="0" indent="0">
              <a:buNone/>
            </a:pPr>
            <a:r>
              <a:rPr lang="en-US" sz="1050" b="1" dirty="0"/>
              <a:t>	</a:t>
            </a:r>
            <a:r>
              <a:rPr lang="en-US" sz="1050" b="1" dirty="0" smtClean="0"/>
              <a:t>										Image </a:t>
            </a:r>
            <a:r>
              <a:rPr lang="en-US" sz="1050" b="1" dirty="0"/>
              <a:t>after skin </a:t>
            </a:r>
            <a:r>
              <a:rPr lang="en-US" sz="1050" b="1" dirty="0" smtClean="0"/>
              <a:t>segmentation</a:t>
            </a:r>
            <a:endParaRPr lang="en-US" sz="1050" dirty="0"/>
          </a:p>
          <a:p>
            <a:pPr marL="3657600" lvl="8"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93812" y="4064000"/>
            <a:ext cx="2162175" cy="2184399"/>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779727" y="4162424"/>
            <a:ext cx="2257425" cy="2099945"/>
          </a:xfrm>
          <a:prstGeom prst="rect">
            <a:avLst/>
          </a:prstGeom>
          <a:noFill/>
          <a:ln>
            <a:noFill/>
          </a:ln>
        </p:spPr>
      </p:pic>
    </p:spTree>
    <p:extLst>
      <p:ext uri="{BB962C8B-B14F-4D97-AF65-F5344CB8AC3E}">
        <p14:creationId xmlns:p14="http://schemas.microsoft.com/office/powerpoint/2010/main" val="670000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982"/>
          </a:xfrm>
        </p:spPr>
        <p:txBody>
          <a:bodyPr/>
          <a:lstStyle/>
          <a:p>
            <a:r>
              <a:rPr lang="en-US" b="1" u="sng" dirty="0"/>
              <a:t>Skin Segmentation</a:t>
            </a:r>
            <a:endParaRPr lang="en-US" dirty="0"/>
          </a:p>
        </p:txBody>
      </p:sp>
      <p:sp>
        <p:nvSpPr>
          <p:cNvPr id="3" name="Content Placeholder 2"/>
          <p:cNvSpPr>
            <a:spLocks noGrp="1"/>
          </p:cNvSpPr>
          <p:nvPr>
            <p:ph idx="1"/>
          </p:nvPr>
        </p:nvSpPr>
        <p:spPr>
          <a:xfrm>
            <a:off x="646112" y="1536700"/>
            <a:ext cx="11368088" cy="5054600"/>
          </a:xfrm>
        </p:spPr>
        <p:txBody>
          <a:bodyPr>
            <a:normAutofit/>
          </a:bodyPr>
          <a:lstStyle/>
          <a:p>
            <a:r>
              <a:rPr lang="en-US" dirty="0" smtClean="0"/>
              <a:t>For other scenarios, the segmentation would be like this.</a:t>
            </a:r>
          </a:p>
          <a:p>
            <a:endParaRPr lang="en-US" dirty="0"/>
          </a:p>
          <a:p>
            <a:pPr lvl="8"/>
            <a:r>
              <a:rPr lang="en-US" dirty="0" smtClean="0"/>
              <a:t>                                    									</a:t>
            </a:r>
            <a:r>
              <a:rPr lang="en-US" sz="900" dirty="0" smtClean="0"/>
              <a:t>  </a:t>
            </a:r>
            <a:r>
              <a:rPr lang="en-US" sz="900" b="1" dirty="0"/>
              <a:t> Before Skin Segmentation</a:t>
            </a:r>
            <a:endParaRPr lang="en-US" sz="900" dirty="0" smtClean="0"/>
          </a:p>
          <a:p>
            <a:endParaRPr lang="en-US" sz="900" dirty="0"/>
          </a:p>
          <a:p>
            <a:endParaRPr lang="en-US" dirty="0" smtClean="0"/>
          </a:p>
          <a:p>
            <a:endParaRPr lang="en-US" dirty="0"/>
          </a:p>
          <a:p>
            <a:endParaRPr lang="en-US" dirty="0" smtClean="0"/>
          </a:p>
          <a:p>
            <a:pPr lvl="8"/>
            <a:r>
              <a:rPr lang="en-US" dirty="0" smtClean="0"/>
              <a:t>  			</a:t>
            </a:r>
            <a:r>
              <a:rPr lang="en-US" sz="1000" dirty="0" smtClean="0"/>
              <a:t>										</a:t>
            </a:r>
            <a:r>
              <a:rPr lang="en-US" sz="1000" b="1" dirty="0"/>
              <a:t> </a:t>
            </a:r>
            <a:r>
              <a:rPr lang="en-US" sz="1000" b="1" dirty="0" smtClean="0"/>
              <a:t>  After </a:t>
            </a:r>
            <a:r>
              <a:rPr lang="en-US" sz="1000" b="1" dirty="0"/>
              <a:t>Skin Segmentation</a:t>
            </a:r>
            <a:endParaRPr lang="en-US" sz="800" dirty="0"/>
          </a:p>
          <a:p>
            <a:endParaRPr lang="en-US" dirty="0" smtClean="0"/>
          </a:p>
          <a:p>
            <a:endParaRPr lang="en-US" dirty="0"/>
          </a:p>
          <a:p>
            <a:endParaRPr lang="en-US" dirty="0" smtClean="0"/>
          </a:p>
          <a:p>
            <a:pPr marL="914400" lvl="2" indent="0">
              <a:buNone/>
            </a:pPr>
            <a:r>
              <a:rPr lang="en-US" sz="1200" b="1" dirty="0" smtClean="0"/>
              <a:t>						</a:t>
            </a:r>
            <a:endParaRPr lang="en-US" sz="1200" b="1" dirty="0"/>
          </a:p>
        </p:txBody>
      </p:sp>
      <p:pic>
        <p:nvPicPr>
          <p:cNvPr id="4" name="Picture 3"/>
          <p:cNvPicPr>
            <a:picLocks noChangeAspect="1"/>
          </p:cNvPicPr>
          <p:nvPr/>
        </p:nvPicPr>
        <p:blipFill>
          <a:blip r:embed="rId2"/>
          <a:stretch>
            <a:fillRect/>
          </a:stretch>
        </p:blipFill>
        <p:spPr>
          <a:xfrm>
            <a:off x="1129095" y="2068527"/>
            <a:ext cx="2515805" cy="1864145"/>
          </a:xfrm>
          <a:prstGeom prst="rect">
            <a:avLst/>
          </a:prstGeom>
        </p:spPr>
      </p:pic>
      <p:pic>
        <p:nvPicPr>
          <p:cNvPr id="5" name="Picture 4"/>
          <p:cNvPicPr>
            <a:picLocks noChangeAspect="1"/>
          </p:cNvPicPr>
          <p:nvPr/>
        </p:nvPicPr>
        <p:blipFill>
          <a:blip r:embed="rId3"/>
          <a:stretch>
            <a:fillRect/>
          </a:stretch>
        </p:blipFill>
        <p:spPr>
          <a:xfrm>
            <a:off x="1104297" y="4337218"/>
            <a:ext cx="2540603" cy="1825062"/>
          </a:xfrm>
          <a:prstGeom prst="rect">
            <a:avLst/>
          </a:prstGeom>
        </p:spPr>
      </p:pic>
      <p:pic>
        <p:nvPicPr>
          <p:cNvPr id="6" name="Picture 5"/>
          <p:cNvPicPr>
            <a:picLocks noChangeAspect="1"/>
          </p:cNvPicPr>
          <p:nvPr/>
        </p:nvPicPr>
        <p:blipFill>
          <a:blip r:embed="rId4"/>
          <a:stretch>
            <a:fillRect/>
          </a:stretch>
        </p:blipFill>
        <p:spPr>
          <a:xfrm>
            <a:off x="4412647" y="2090232"/>
            <a:ext cx="2653917" cy="1864145"/>
          </a:xfrm>
          <a:prstGeom prst="rect">
            <a:avLst/>
          </a:prstGeom>
        </p:spPr>
      </p:pic>
      <p:pic>
        <p:nvPicPr>
          <p:cNvPr id="7" name="Picture 6"/>
          <p:cNvPicPr>
            <a:picLocks noChangeAspect="1"/>
          </p:cNvPicPr>
          <p:nvPr/>
        </p:nvPicPr>
        <p:blipFill>
          <a:blip r:embed="rId5"/>
          <a:stretch>
            <a:fillRect/>
          </a:stretch>
        </p:blipFill>
        <p:spPr>
          <a:xfrm>
            <a:off x="4412647" y="4383396"/>
            <a:ext cx="2653917" cy="1803357"/>
          </a:xfrm>
          <a:prstGeom prst="rect">
            <a:avLst/>
          </a:prstGeom>
        </p:spPr>
      </p:pic>
      <p:pic>
        <p:nvPicPr>
          <p:cNvPr id="8" name="Picture 7"/>
          <p:cNvPicPr>
            <a:picLocks noChangeAspect="1"/>
          </p:cNvPicPr>
          <p:nvPr/>
        </p:nvPicPr>
        <p:blipFill>
          <a:blip r:embed="rId6"/>
          <a:stretch>
            <a:fillRect/>
          </a:stretch>
        </p:blipFill>
        <p:spPr>
          <a:xfrm>
            <a:off x="7838657" y="2111937"/>
            <a:ext cx="2536063" cy="1842440"/>
          </a:xfrm>
          <a:prstGeom prst="rect">
            <a:avLst/>
          </a:prstGeom>
        </p:spPr>
      </p:pic>
      <p:pic>
        <p:nvPicPr>
          <p:cNvPr id="9" name="Picture 8"/>
          <p:cNvPicPr>
            <a:picLocks noChangeAspect="1"/>
          </p:cNvPicPr>
          <p:nvPr/>
        </p:nvPicPr>
        <p:blipFill>
          <a:blip r:embed="rId7"/>
          <a:stretch>
            <a:fillRect/>
          </a:stretch>
        </p:blipFill>
        <p:spPr>
          <a:xfrm>
            <a:off x="7834311" y="4337218"/>
            <a:ext cx="2540409" cy="1849535"/>
          </a:xfrm>
          <a:prstGeom prst="rect">
            <a:avLst/>
          </a:prstGeom>
        </p:spPr>
      </p:pic>
    </p:spTree>
    <p:extLst>
      <p:ext uri="{BB962C8B-B14F-4D97-AF65-F5344CB8AC3E}">
        <p14:creationId xmlns:p14="http://schemas.microsoft.com/office/powerpoint/2010/main" val="1109683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082"/>
          </a:xfrm>
        </p:spPr>
        <p:txBody>
          <a:bodyPr/>
          <a:lstStyle/>
          <a:p>
            <a:r>
              <a:rPr lang="en-US" b="1" u="sng" dirty="0"/>
              <a:t>Skin Segmentation</a:t>
            </a:r>
            <a:endParaRPr lang="en-US" dirty="0"/>
          </a:p>
        </p:txBody>
      </p:sp>
      <p:sp>
        <p:nvSpPr>
          <p:cNvPr id="3" name="Content Placeholder 2"/>
          <p:cNvSpPr>
            <a:spLocks noGrp="1"/>
          </p:cNvSpPr>
          <p:nvPr>
            <p:ph idx="1"/>
          </p:nvPr>
        </p:nvSpPr>
        <p:spPr>
          <a:xfrm>
            <a:off x="646112" y="1587500"/>
            <a:ext cx="9403742" cy="4660899"/>
          </a:xfrm>
        </p:spPr>
        <p:txBody>
          <a:bodyPr/>
          <a:lstStyle/>
          <a:p>
            <a:endParaRPr lang="en-US" dirty="0"/>
          </a:p>
        </p:txBody>
      </p:sp>
    </p:spTree>
    <p:extLst>
      <p:ext uri="{BB962C8B-B14F-4D97-AF65-F5344CB8AC3E}">
        <p14:creationId xmlns:p14="http://schemas.microsoft.com/office/powerpoint/2010/main" val="4110544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2682"/>
          </a:xfrm>
        </p:spPr>
        <p:txBody>
          <a:bodyPr/>
          <a:lstStyle/>
          <a:p>
            <a:r>
              <a:rPr lang="en-US" b="1" u="sng" dirty="0"/>
              <a:t>Decision Making</a:t>
            </a:r>
            <a:endParaRPr lang="en-US" dirty="0"/>
          </a:p>
        </p:txBody>
      </p:sp>
      <p:sp>
        <p:nvSpPr>
          <p:cNvPr id="3" name="Content Placeholder 2"/>
          <p:cNvSpPr>
            <a:spLocks noGrp="1"/>
          </p:cNvSpPr>
          <p:nvPr>
            <p:ph idx="1"/>
          </p:nvPr>
        </p:nvSpPr>
        <p:spPr>
          <a:xfrm>
            <a:off x="646112" y="1397000"/>
            <a:ext cx="9403742" cy="4851399"/>
          </a:xfrm>
        </p:spPr>
        <p:txBody>
          <a:bodyPr>
            <a:normAutofit lnSpcReduction="10000"/>
          </a:bodyPr>
          <a:lstStyle/>
          <a:p>
            <a:pPr marL="0" indent="0">
              <a:buNone/>
            </a:pPr>
            <a:r>
              <a:rPr lang="en-US" b="1" dirty="0"/>
              <a:t>The first frame is used for learning. All the results are calculated taking first frame as ideal frame</a:t>
            </a:r>
            <a:r>
              <a:rPr lang="en-US" b="1" dirty="0" smtClean="0"/>
              <a:t>.</a:t>
            </a:r>
          </a:p>
          <a:p>
            <a:pPr marL="0" indent="0">
              <a:buNone/>
            </a:pPr>
            <a:r>
              <a:rPr lang="en-US" b="1" u="sng" dirty="0" smtClean="0"/>
              <a:t>Eyes </a:t>
            </a:r>
            <a:r>
              <a:rPr lang="en-US" b="1" u="sng" dirty="0"/>
              <a:t>Closed</a:t>
            </a:r>
            <a:endParaRPr lang="en-US" dirty="0"/>
          </a:p>
          <a:p>
            <a:pPr marL="0" indent="0">
              <a:buNone/>
            </a:pPr>
            <a:r>
              <a:rPr lang="en-US" dirty="0"/>
              <a:t>When eyes are closed, the number of black pixels in binary image decreases </a:t>
            </a:r>
            <a:r>
              <a:rPr lang="en-US" dirty="0" smtClean="0"/>
              <a:t>considerably. If </a:t>
            </a:r>
            <a:r>
              <a:rPr lang="en-US" dirty="0"/>
              <a:t>eyes are found closed for </a:t>
            </a:r>
            <a:r>
              <a:rPr lang="en-US" dirty="0" err="1"/>
              <a:t>atleast</a:t>
            </a:r>
            <a:r>
              <a:rPr lang="en-US" dirty="0"/>
              <a:t> 2 consecutive seconds (i.e. 2 * 16 = 32 frames, considering 16 frames per second), then the warning will be generated</a:t>
            </a:r>
            <a:r>
              <a:rPr lang="en-US" dirty="0" smtClean="0"/>
              <a:t>.</a:t>
            </a:r>
          </a:p>
          <a:p>
            <a:pPr marL="0" indent="0">
              <a:buNone/>
            </a:pPr>
            <a:endParaRPr lang="en-US" b="1" u="sng" dirty="0" smtClean="0"/>
          </a:p>
          <a:p>
            <a:pPr marL="0" indent="0">
              <a:buNone/>
            </a:pPr>
            <a:r>
              <a:rPr lang="en-US" b="1" u="sng" dirty="0" smtClean="0"/>
              <a:t>Mouth </a:t>
            </a:r>
            <a:r>
              <a:rPr lang="en-US" b="1" u="sng" dirty="0"/>
              <a:t>Open</a:t>
            </a:r>
            <a:endParaRPr lang="en-US" dirty="0"/>
          </a:p>
          <a:p>
            <a:pPr marL="0" indent="0">
              <a:buNone/>
            </a:pPr>
            <a:r>
              <a:rPr lang="en-US" dirty="0"/>
              <a:t>When mouth is open, the resulting black pixels in binary image can be considerably larger or smaller than the ideal frame. The difference can be more than 6% of the black pixels in ideal </a:t>
            </a:r>
            <a:r>
              <a:rPr lang="en-US" dirty="0" err="1" smtClean="0"/>
              <a:t>frame.If</a:t>
            </a:r>
            <a:r>
              <a:rPr lang="en-US" dirty="0" smtClean="0"/>
              <a:t> </a:t>
            </a:r>
            <a:r>
              <a:rPr lang="en-US" dirty="0"/>
              <a:t>mouth is found open for </a:t>
            </a:r>
            <a:r>
              <a:rPr lang="en-US" dirty="0" err="1"/>
              <a:t>atleast</a:t>
            </a:r>
            <a:r>
              <a:rPr lang="en-US" dirty="0"/>
              <a:t> 2 consecutive seconds (i.e. 2 * 16 = 32 frames, considering 16 frames per second), it means that the person is yawning and in response the warning will be generated.</a:t>
            </a:r>
          </a:p>
          <a:p>
            <a:pPr marL="0" indent="0">
              <a:buNone/>
            </a:pPr>
            <a:endParaRPr lang="en-US" dirty="0"/>
          </a:p>
          <a:p>
            <a:endParaRPr lang="en-US" dirty="0"/>
          </a:p>
        </p:txBody>
      </p:sp>
    </p:spTree>
    <p:extLst>
      <p:ext uri="{BB962C8B-B14F-4D97-AF65-F5344CB8AC3E}">
        <p14:creationId xmlns:p14="http://schemas.microsoft.com/office/powerpoint/2010/main" val="2676325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lstStyle/>
          <a:p>
            <a:r>
              <a:rPr lang="en-US" b="1" u="sng" dirty="0"/>
              <a:t>Decision Making</a:t>
            </a:r>
            <a:endParaRPr lang="en-US" dirty="0"/>
          </a:p>
        </p:txBody>
      </p:sp>
      <p:sp>
        <p:nvSpPr>
          <p:cNvPr id="3" name="Content Placeholder 2"/>
          <p:cNvSpPr>
            <a:spLocks noGrp="1"/>
          </p:cNvSpPr>
          <p:nvPr>
            <p:ph idx="1"/>
          </p:nvPr>
        </p:nvSpPr>
        <p:spPr>
          <a:xfrm>
            <a:off x="646112" y="1473200"/>
            <a:ext cx="10250488" cy="4775199"/>
          </a:xfrm>
        </p:spPr>
        <p:txBody>
          <a:bodyPr/>
          <a:lstStyle/>
          <a:p>
            <a:pPr marL="0" indent="0">
              <a:buNone/>
            </a:pPr>
            <a:r>
              <a:rPr lang="en-US" b="1" u="sng" dirty="0" smtClean="0"/>
              <a:t>Head </a:t>
            </a:r>
            <a:r>
              <a:rPr lang="en-US" b="1" u="sng" dirty="0"/>
              <a:t>Lowering</a:t>
            </a:r>
            <a:endParaRPr lang="en-US" dirty="0"/>
          </a:p>
          <a:p>
            <a:pPr marL="0" indent="0">
              <a:buNone/>
            </a:pPr>
            <a:r>
              <a:rPr lang="en-US" dirty="0"/>
              <a:t>If the head is lowered, or turned around the number of skin pixels considerably decrease as compared to the ideal </a:t>
            </a:r>
            <a:r>
              <a:rPr lang="en-US" dirty="0" err="1" smtClean="0"/>
              <a:t>frame.If</a:t>
            </a:r>
            <a:r>
              <a:rPr lang="en-US" dirty="0" smtClean="0"/>
              <a:t> </a:t>
            </a:r>
            <a:r>
              <a:rPr lang="en-US" dirty="0"/>
              <a:t>head is found lowered or found turned in other directions for </a:t>
            </a:r>
            <a:r>
              <a:rPr lang="en-US" dirty="0" err="1"/>
              <a:t>atleast</a:t>
            </a:r>
            <a:r>
              <a:rPr lang="en-US" dirty="0"/>
              <a:t> 2 consecutive seconds (i.e. 2 * 16 = 32 frames, considering 16 frames per second), it means that the person is vulnerable for accident and in response the warning will be generated.</a:t>
            </a:r>
          </a:p>
          <a:p>
            <a:endParaRPr lang="en-US" dirty="0"/>
          </a:p>
        </p:txBody>
      </p:sp>
    </p:spTree>
    <p:extLst>
      <p:ext uri="{BB962C8B-B14F-4D97-AF65-F5344CB8AC3E}">
        <p14:creationId xmlns:p14="http://schemas.microsoft.com/office/powerpoint/2010/main" val="14707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b="1" u="sng" dirty="0"/>
              <a:t>Introduction</a:t>
            </a:r>
            <a:r>
              <a:rPr lang="en-US" dirty="0"/>
              <a:t/>
            </a:r>
            <a:br>
              <a:rPr lang="en-US" dirty="0"/>
            </a:br>
            <a:endParaRPr lang="en-US" dirty="0"/>
          </a:p>
        </p:txBody>
      </p:sp>
      <p:sp>
        <p:nvSpPr>
          <p:cNvPr id="3" name="Content Placeholder 2"/>
          <p:cNvSpPr>
            <a:spLocks noGrp="1"/>
          </p:cNvSpPr>
          <p:nvPr>
            <p:ph idx="1"/>
          </p:nvPr>
        </p:nvSpPr>
        <p:spPr>
          <a:xfrm>
            <a:off x="646112" y="1473200"/>
            <a:ext cx="9403742" cy="4775199"/>
          </a:xfrm>
        </p:spPr>
        <p:txBody>
          <a:bodyPr>
            <a:normAutofit fontScale="92500" lnSpcReduction="10000"/>
          </a:bodyPr>
          <a:lstStyle/>
          <a:p>
            <a:r>
              <a:rPr lang="en-US" dirty="0"/>
              <a:t>Each year hundreds of people lose their lives due to traffic accidents around the world. Unfortunately, Iran ranks first in the world in terms of road fatalities and each year approximately thirty thousands of fellow countrymen lose their lives in these events [I]. </a:t>
            </a:r>
          </a:p>
          <a:p>
            <a:r>
              <a:rPr lang="en-US" dirty="0"/>
              <a:t>In a study by the National Transportation Research Institute (NTSRB) in which 107 random car accidents had been selected, fatigue accounted for 58% of the all accidents. A main cause of fatigue is sleeplessness or insomnia.</a:t>
            </a:r>
          </a:p>
          <a:p>
            <a:r>
              <a:rPr lang="en-US" dirty="0"/>
              <a:t>Ad hoc networks were the first systems to develop the automatic navigation in cars [4] [5]. A noticeable weakness of these systems is that their responses to environmental changes is not real time. </a:t>
            </a:r>
          </a:p>
          <a:p>
            <a:r>
              <a:rPr lang="en-US" dirty="0"/>
              <a:t>It is especially important in driving where time is a critical factor in driver's decision. On the other hand, another method to check the driver fatigue is monitoring the physical condition and facial expressions of the drivers, which wireless sensor networks are unable to process and transmit these information with adequate precision</a:t>
            </a:r>
          </a:p>
        </p:txBody>
      </p:sp>
    </p:spTree>
    <p:extLst>
      <p:ext uri="{BB962C8B-B14F-4D97-AF65-F5344CB8AC3E}">
        <p14:creationId xmlns:p14="http://schemas.microsoft.com/office/powerpoint/2010/main" val="396121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982"/>
          </a:xfrm>
        </p:spPr>
        <p:txBody>
          <a:bodyPr/>
          <a:lstStyle/>
          <a:p>
            <a:r>
              <a:rPr lang="en-US" b="1" u="sng" dirty="0"/>
              <a:t>Limitations of the algorithm</a:t>
            </a:r>
            <a:endParaRPr lang="en-US" dirty="0"/>
          </a:p>
        </p:txBody>
      </p:sp>
      <p:sp>
        <p:nvSpPr>
          <p:cNvPr id="3" name="Content Placeholder 2"/>
          <p:cNvSpPr>
            <a:spLocks noGrp="1"/>
          </p:cNvSpPr>
          <p:nvPr>
            <p:ph idx="1"/>
          </p:nvPr>
        </p:nvSpPr>
        <p:spPr>
          <a:xfrm>
            <a:off x="646112" y="1473200"/>
            <a:ext cx="9403742" cy="4775199"/>
          </a:xfrm>
        </p:spPr>
        <p:txBody>
          <a:bodyPr/>
          <a:lstStyle/>
          <a:p>
            <a:pPr lvl="0"/>
            <a:r>
              <a:rPr lang="en-US" dirty="0"/>
              <a:t>Objects in the video, should be uniformly illuminated, else results can differ.</a:t>
            </a:r>
          </a:p>
          <a:p>
            <a:pPr marL="0" indent="0">
              <a:buNone/>
            </a:pPr>
            <a:r>
              <a:rPr lang="en-US" b="1" dirty="0"/>
              <a:t> </a:t>
            </a:r>
            <a:endParaRPr lang="en-US" dirty="0"/>
          </a:p>
          <a:p>
            <a:pPr lvl="0"/>
            <a:r>
              <a:rPr lang="en-US" dirty="0"/>
              <a:t>Changing distance of person from the camera can cause problems.</a:t>
            </a:r>
          </a:p>
          <a:p>
            <a:pPr marL="0" indent="0">
              <a:buNone/>
            </a:pPr>
            <a:r>
              <a:rPr lang="en-US" b="1" dirty="0"/>
              <a:t> </a:t>
            </a:r>
            <a:endParaRPr lang="en-US" dirty="0"/>
          </a:p>
          <a:p>
            <a:pPr lvl="0"/>
            <a:r>
              <a:rPr lang="en-US" dirty="0"/>
              <a:t>Head lowering can give abrupt results in case of bald person.</a:t>
            </a:r>
          </a:p>
          <a:p>
            <a:pPr marL="0" indent="0">
              <a:buNone/>
            </a:pPr>
            <a:r>
              <a:rPr lang="en-US" b="1" dirty="0"/>
              <a:t> </a:t>
            </a:r>
            <a:endParaRPr lang="en-US" dirty="0"/>
          </a:p>
          <a:p>
            <a:pPr lvl="0"/>
            <a:r>
              <a:rPr lang="en-US" dirty="0"/>
              <a:t>The algorithm doesn’t work for the people sleeping with eyes open.</a:t>
            </a:r>
          </a:p>
          <a:p>
            <a:pPr marL="0" indent="0">
              <a:buNone/>
            </a:pPr>
            <a:r>
              <a:rPr lang="en-US" b="1" dirty="0"/>
              <a:t> </a:t>
            </a:r>
            <a:endParaRPr lang="en-US" dirty="0"/>
          </a:p>
          <a:p>
            <a:pPr lvl="0"/>
            <a:r>
              <a:rPr lang="en-US" dirty="0"/>
              <a:t>Face symmetry calculations are not same for everyone. The calculations considered are true for most of the people.</a:t>
            </a:r>
          </a:p>
          <a:p>
            <a:endParaRPr lang="en-US" dirty="0"/>
          </a:p>
        </p:txBody>
      </p:sp>
    </p:spTree>
    <p:extLst>
      <p:ext uri="{BB962C8B-B14F-4D97-AF65-F5344CB8AC3E}">
        <p14:creationId xmlns:p14="http://schemas.microsoft.com/office/powerpoint/2010/main" val="2638883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Accuracy</a:t>
            </a:r>
            <a:endParaRPr lang="en-US" dirty="0"/>
          </a:p>
        </p:txBody>
      </p:sp>
      <p:sp>
        <p:nvSpPr>
          <p:cNvPr id="3" name="Content Placeholder 2"/>
          <p:cNvSpPr>
            <a:spLocks noGrp="1"/>
          </p:cNvSpPr>
          <p:nvPr>
            <p:ph idx="1"/>
          </p:nvPr>
        </p:nvSpPr>
        <p:spPr>
          <a:xfrm>
            <a:off x="646112" y="1625600"/>
            <a:ext cx="9403742" cy="4622799"/>
          </a:xfrm>
        </p:spPr>
        <p:txBody>
          <a:bodyPr/>
          <a:lstStyle/>
          <a:p>
            <a:pPr marL="0" indent="0">
              <a:buNone/>
            </a:pPr>
            <a:r>
              <a:rPr lang="en-US" b="1" dirty="0"/>
              <a:t> </a:t>
            </a:r>
            <a:endParaRPr lang="en-US" dirty="0"/>
          </a:p>
          <a:p>
            <a:r>
              <a:rPr lang="en-US" dirty="0"/>
              <a:t>The algorithm is checked on about thirty videos of about 5-10 seconds.</a:t>
            </a:r>
          </a:p>
          <a:p>
            <a:pPr marL="0" indent="0">
              <a:buNone/>
            </a:pPr>
            <a:r>
              <a:rPr lang="en-US" dirty="0"/>
              <a:t> </a:t>
            </a:r>
          </a:p>
          <a:p>
            <a:r>
              <a:rPr lang="en-US" dirty="0"/>
              <a:t>The algorithm gives correct answer on about 25 videos that makes it about 83.33% accurate.</a:t>
            </a:r>
          </a:p>
          <a:p>
            <a:endParaRPr lang="en-US" dirty="0"/>
          </a:p>
        </p:txBody>
      </p:sp>
    </p:spTree>
    <p:extLst>
      <p:ext uri="{BB962C8B-B14F-4D97-AF65-F5344CB8AC3E}">
        <p14:creationId xmlns:p14="http://schemas.microsoft.com/office/powerpoint/2010/main" val="206443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References</a:t>
            </a:r>
            <a:r>
              <a:rPr lang="en-US" dirty="0"/>
              <a:t/>
            </a:r>
            <a:br>
              <a:rPr lang="en-US" dirty="0"/>
            </a:br>
            <a:endParaRPr lang="en-US" dirty="0"/>
          </a:p>
        </p:txBody>
      </p:sp>
      <p:sp>
        <p:nvSpPr>
          <p:cNvPr id="3" name="Content Placeholder 2"/>
          <p:cNvSpPr>
            <a:spLocks noGrp="1"/>
          </p:cNvSpPr>
          <p:nvPr>
            <p:ph idx="1"/>
          </p:nvPr>
        </p:nvSpPr>
        <p:spPr>
          <a:xfrm>
            <a:off x="646112" y="1714500"/>
            <a:ext cx="9983788" cy="4559300"/>
          </a:xfrm>
        </p:spPr>
        <p:txBody>
          <a:bodyPr>
            <a:normAutofit fontScale="70000" lnSpcReduction="20000"/>
          </a:bodyPr>
          <a:lstStyle/>
          <a:p>
            <a:pPr marL="0" indent="0">
              <a:buNone/>
            </a:pPr>
            <a:endParaRPr lang="en-US" dirty="0"/>
          </a:p>
          <a:p>
            <a:pPr marL="0" indent="0">
              <a:buNone/>
            </a:pPr>
            <a:r>
              <a:rPr lang="en-US" dirty="0"/>
              <a:t>[1]	G. </a:t>
            </a:r>
            <a:r>
              <a:rPr lang="en-US" dirty="0" err="1"/>
              <a:t>Hosseini</a:t>
            </a:r>
            <a:r>
              <a:rPr lang="en-US" dirty="0"/>
              <a:t>, H. </a:t>
            </a:r>
            <a:r>
              <a:rPr lang="en-US" dirty="0" err="1"/>
              <a:t>Hossein-Zadeh</a:t>
            </a:r>
            <a:r>
              <a:rPr lang="en-US" dirty="0"/>
              <a:t>, A "Display driver drowsiness Warning system", International Conference of the road and traffic accidents, Tehran University, 2006.</a:t>
            </a:r>
          </a:p>
          <a:p>
            <a:pPr marL="0" indent="0">
              <a:buNone/>
            </a:pPr>
            <a:r>
              <a:rPr lang="en-US" dirty="0"/>
              <a:t> </a:t>
            </a:r>
          </a:p>
          <a:p>
            <a:pPr marL="0" indent="0">
              <a:buNone/>
            </a:pPr>
            <a:r>
              <a:rPr lang="en-US" dirty="0"/>
              <a:t>[2]	L. M </a:t>
            </a:r>
            <a:r>
              <a:rPr lang="en-US" dirty="0" err="1"/>
              <a:t>Bergasa</a:t>
            </a:r>
            <a:r>
              <a:rPr lang="en-US" dirty="0"/>
              <a:t>, J. u. Nuevo, M A. Sotelo, R </a:t>
            </a:r>
            <a:r>
              <a:rPr lang="en-US" dirty="0" err="1"/>
              <a:t>Barea</a:t>
            </a:r>
            <a:r>
              <a:rPr lang="en-US" dirty="0"/>
              <a:t> and E. Lopez, "Visual Monitoring of Driver Inattention," Studies in Computational Intelligence (SCI), 2008.</a:t>
            </a:r>
          </a:p>
          <a:p>
            <a:pPr marL="0" indent="0">
              <a:buNone/>
            </a:pPr>
            <a:r>
              <a:rPr lang="en-US" dirty="0"/>
              <a:t> </a:t>
            </a:r>
          </a:p>
          <a:p>
            <a:pPr marL="0" indent="0">
              <a:buNone/>
            </a:pPr>
            <a:r>
              <a:rPr lang="en-US" dirty="0"/>
              <a:t>[3]	Viola, Jones: Robust Real-time Object Detection, IJCV 2001 pages 1,3.</a:t>
            </a:r>
          </a:p>
          <a:p>
            <a:pPr marL="0" indent="0">
              <a:buNone/>
            </a:pPr>
            <a:r>
              <a:rPr lang="en-US" dirty="0"/>
              <a:t> </a:t>
            </a:r>
          </a:p>
          <a:p>
            <a:pPr marL="0" indent="0">
              <a:buNone/>
            </a:pPr>
            <a:r>
              <a:rPr lang="en-US" dirty="0"/>
              <a:t>[4]	C. Zhang, X Lin, R Lu, P.H. Ho, X Shen, "An efficient message authentication scheme for vehicular communications". IEEE Trans </a:t>
            </a:r>
            <a:r>
              <a:rPr lang="en-US" dirty="0" err="1"/>
              <a:t>Veh</a:t>
            </a:r>
            <a:r>
              <a:rPr lang="en-US" dirty="0"/>
              <a:t> TechnoI57(6):3357-3368.2008.</a:t>
            </a:r>
          </a:p>
          <a:p>
            <a:pPr marL="0" indent="0">
              <a:buNone/>
            </a:pPr>
            <a:r>
              <a:rPr lang="en-US" dirty="0"/>
              <a:t> </a:t>
            </a:r>
          </a:p>
          <a:p>
            <a:pPr marL="0" indent="0">
              <a:buNone/>
            </a:pPr>
            <a:r>
              <a:rPr lang="en-US" dirty="0"/>
              <a:t>[5]	S. S. </a:t>
            </a:r>
            <a:r>
              <a:rPr lang="en-US" dirty="0" err="1"/>
              <a:t>Manv</a:t>
            </a:r>
            <a:r>
              <a:rPr lang="en-US" dirty="0"/>
              <a:t> M.S. </a:t>
            </a:r>
            <a:r>
              <a:rPr lang="en-US" dirty="0" err="1"/>
              <a:t>Kakkasager</a:t>
            </a:r>
            <a:r>
              <a:rPr lang="en-US" dirty="0"/>
              <a:t> J. Pitt, "</a:t>
            </a:r>
            <a:r>
              <a:rPr lang="en-US" dirty="0" err="1"/>
              <a:t>MuItiagent</a:t>
            </a:r>
            <a:r>
              <a:rPr lang="en-US" dirty="0"/>
              <a:t> based </a:t>
            </a:r>
            <a:r>
              <a:rPr lang="en-US" dirty="0" err="1"/>
              <a:t>infonnation</a:t>
            </a:r>
            <a:r>
              <a:rPr lang="en-US" dirty="0"/>
              <a:t> dissemination in vehicular ad hoc networks". Mobile </a:t>
            </a:r>
            <a:r>
              <a:rPr lang="en-US" dirty="0" err="1"/>
              <a:t>Infonn</a:t>
            </a:r>
            <a:r>
              <a:rPr lang="en-US" dirty="0"/>
              <a:t> </a:t>
            </a:r>
            <a:r>
              <a:rPr lang="en-US" dirty="0" err="1"/>
              <a:t>Syst</a:t>
            </a:r>
            <a:r>
              <a:rPr lang="en-US" dirty="0"/>
              <a:t> 5(4 ):363-389.2009.</a:t>
            </a:r>
          </a:p>
          <a:p>
            <a:pPr marL="0" indent="0">
              <a:buNone/>
            </a:pPr>
            <a:r>
              <a:rPr lang="en-US" dirty="0"/>
              <a:t> </a:t>
            </a:r>
          </a:p>
          <a:p>
            <a:pPr marL="0" indent="0">
              <a:buNone/>
            </a:pPr>
            <a:r>
              <a:rPr lang="en-US" dirty="0"/>
              <a:t>[6]	</a:t>
            </a:r>
            <a:r>
              <a:rPr lang="en-US" u="sng" dirty="0">
                <a:hlinkClick r:id="rId2"/>
              </a:rPr>
              <a:t>http://en.wikipedia.org/wiki/Haar-like_features</a:t>
            </a:r>
            <a:endParaRPr lang="en-US" dirty="0"/>
          </a:p>
          <a:p>
            <a:endParaRPr lang="en-US" dirty="0"/>
          </a:p>
        </p:txBody>
      </p:sp>
    </p:spTree>
    <p:extLst>
      <p:ext uri="{BB962C8B-B14F-4D97-AF65-F5344CB8AC3E}">
        <p14:creationId xmlns:p14="http://schemas.microsoft.com/office/powerpoint/2010/main" val="88529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2682"/>
          </a:xfrm>
        </p:spPr>
        <p:txBody>
          <a:bodyPr/>
          <a:lstStyle/>
          <a:p>
            <a:r>
              <a:rPr lang="en-US" b="1" u="sng" dirty="0"/>
              <a:t>Motivation</a:t>
            </a:r>
            <a:endParaRPr lang="en-US" dirty="0"/>
          </a:p>
        </p:txBody>
      </p:sp>
      <p:sp>
        <p:nvSpPr>
          <p:cNvPr id="3" name="Content Placeholder 2"/>
          <p:cNvSpPr>
            <a:spLocks noGrp="1"/>
          </p:cNvSpPr>
          <p:nvPr>
            <p:ph idx="1"/>
          </p:nvPr>
        </p:nvSpPr>
        <p:spPr>
          <a:xfrm>
            <a:off x="646112" y="1447800"/>
            <a:ext cx="9403742" cy="4800599"/>
          </a:xfrm>
        </p:spPr>
        <p:txBody>
          <a:bodyPr>
            <a:normAutofit fontScale="85000" lnSpcReduction="10000"/>
          </a:bodyPr>
          <a:lstStyle/>
          <a:p>
            <a:r>
              <a:rPr lang="en-US" dirty="0"/>
              <a:t>A common activity in most people’s life is driving; therefore, making driving safe is an important issue in everyday </a:t>
            </a:r>
            <a:r>
              <a:rPr lang="en-US" dirty="0" smtClean="0"/>
              <a:t>life. Even </a:t>
            </a:r>
            <a:r>
              <a:rPr lang="en-US" dirty="0"/>
              <a:t>though the driver’s safety is improving in road and vehicle design, the total number of serious crashes is still increasing.</a:t>
            </a:r>
          </a:p>
          <a:p>
            <a:pPr marL="0" indent="0">
              <a:buNone/>
            </a:pPr>
            <a:endParaRPr lang="en-US" dirty="0"/>
          </a:p>
          <a:p>
            <a:r>
              <a:rPr lang="en-US" dirty="0"/>
              <a:t>Most of these crashes result from impairments of the driver’s attention.</a:t>
            </a:r>
          </a:p>
          <a:p>
            <a:pPr marL="0" indent="0">
              <a:buNone/>
            </a:pPr>
            <a:r>
              <a:rPr lang="en-US" dirty="0"/>
              <a:t> </a:t>
            </a:r>
          </a:p>
          <a:p>
            <a:r>
              <a:rPr lang="en-US" dirty="0"/>
              <a:t>Drowsiness detection can be done in various ways based on the results of different researchers.</a:t>
            </a:r>
          </a:p>
          <a:p>
            <a:pPr marL="0" indent="0">
              <a:buNone/>
            </a:pPr>
            <a:r>
              <a:rPr lang="en-US" dirty="0"/>
              <a:t> </a:t>
            </a:r>
          </a:p>
          <a:p>
            <a:r>
              <a:rPr lang="en-US" dirty="0"/>
              <a:t>The most accurate technique towards driver fatigue detection is dependent on physiological phenomena like brain waves, heart rate etc. </a:t>
            </a:r>
          </a:p>
          <a:p>
            <a:pPr marL="0" indent="0">
              <a:buNone/>
            </a:pPr>
            <a:r>
              <a:rPr lang="en-US" dirty="0"/>
              <a:t> </a:t>
            </a:r>
          </a:p>
          <a:p>
            <a:r>
              <a:rPr lang="en-US" dirty="0"/>
              <a:t>Also different techniques based on the behaviors can be used, which are natural and non-intrusive. These techniques focus on observable visual behaviors from changes in eyes.</a:t>
            </a:r>
          </a:p>
        </p:txBody>
      </p:sp>
    </p:spTree>
    <p:extLst>
      <p:ext uri="{BB962C8B-B14F-4D97-AF65-F5344CB8AC3E}">
        <p14:creationId xmlns:p14="http://schemas.microsoft.com/office/powerpoint/2010/main" val="320949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7282"/>
          </a:xfrm>
        </p:spPr>
        <p:txBody>
          <a:bodyPr/>
          <a:lstStyle/>
          <a:p>
            <a:r>
              <a:rPr lang="en-US" b="1" u="sng" dirty="0"/>
              <a:t>Problem Definition</a:t>
            </a:r>
            <a:endParaRPr lang="en-US" dirty="0"/>
          </a:p>
        </p:txBody>
      </p:sp>
      <p:sp>
        <p:nvSpPr>
          <p:cNvPr id="3" name="Content Placeholder 2"/>
          <p:cNvSpPr>
            <a:spLocks noGrp="1"/>
          </p:cNvSpPr>
          <p:nvPr>
            <p:ph idx="1"/>
          </p:nvPr>
        </p:nvSpPr>
        <p:spPr>
          <a:xfrm>
            <a:off x="646112" y="1371600"/>
            <a:ext cx="9403742" cy="4876799"/>
          </a:xfrm>
        </p:spPr>
        <p:txBody>
          <a:bodyPr>
            <a:normAutofit fontScale="85000" lnSpcReduction="10000"/>
          </a:bodyPr>
          <a:lstStyle/>
          <a:p>
            <a:r>
              <a:rPr lang="en-US" dirty="0"/>
              <a:t>The system deals with using information obtained for the binary version of the image to find the edges of the face, which narrows the area of where the eyes may exist.  </a:t>
            </a:r>
          </a:p>
          <a:p>
            <a:r>
              <a:rPr lang="en-US" dirty="0"/>
              <a:t>Once the face area is found, the eyes are found by computing the horizontal averages in the area.  Taking into account the knowledge that eye regions in the face present great intensity changes, the eyes are located by finding the significant intensity changes in the face. </a:t>
            </a:r>
          </a:p>
          <a:p>
            <a:r>
              <a:rPr lang="en-US" dirty="0"/>
              <a:t>Once the eyes are located, measuring the distances between the intensity changes in the eye area determine whether the eyes are open or closed. A large distance corresponds to eye closure.  If the eyes are found closed for more than number of threshold consecutive frames, the system draws the conclusion that the driver is falling asleep and issues a warning signal. </a:t>
            </a:r>
            <a:endParaRPr lang="en-US" dirty="0" smtClean="0"/>
          </a:p>
          <a:p>
            <a:r>
              <a:rPr lang="en-US" dirty="0"/>
              <a:t>The system is also able to detect when the eyes cannot be found, and works under reasonable lighting conditions</a:t>
            </a:r>
            <a:r>
              <a:rPr lang="en-US" dirty="0" smtClean="0"/>
              <a:t>.</a:t>
            </a:r>
            <a:endParaRPr lang="en-US" dirty="0"/>
          </a:p>
          <a:p>
            <a:r>
              <a:rPr lang="en-US" dirty="0"/>
              <a:t>The system also works for the yawning and generates warning if a person is found yawning</a:t>
            </a:r>
            <a:r>
              <a:rPr lang="en-US" dirty="0" smtClean="0"/>
              <a:t>.</a:t>
            </a:r>
            <a:endParaRPr lang="en-US" dirty="0"/>
          </a:p>
          <a:p>
            <a:r>
              <a:rPr lang="en-US" dirty="0"/>
              <a:t>The system also generates warning when the head is lowered or is turned to different sides, for more than threshold consecutive seconds.</a:t>
            </a:r>
          </a:p>
          <a:p>
            <a:endParaRPr lang="en-US" dirty="0"/>
          </a:p>
        </p:txBody>
      </p:sp>
    </p:spTree>
    <p:extLst>
      <p:ext uri="{BB962C8B-B14F-4D97-AF65-F5344CB8AC3E}">
        <p14:creationId xmlns:p14="http://schemas.microsoft.com/office/powerpoint/2010/main" val="87509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127" y="249518"/>
            <a:ext cx="9404723" cy="1400530"/>
          </a:xfrm>
        </p:spPr>
        <p:txBody>
          <a:bodyPr/>
          <a:lstStyle/>
          <a:p>
            <a:r>
              <a:rPr lang="en-US" b="1" u="sng" dirty="0"/>
              <a:t>Proposed Approach</a:t>
            </a:r>
            <a:endParaRPr lang="en-US" dirty="0"/>
          </a:p>
        </p:txBody>
      </p:sp>
      <p:sp>
        <p:nvSpPr>
          <p:cNvPr id="8" name="Text Placeholder 7"/>
          <p:cNvSpPr>
            <a:spLocks noGrp="1"/>
          </p:cNvSpPr>
          <p:nvPr>
            <p:ph type="body" sz="quarter" idx="3"/>
          </p:nvPr>
        </p:nvSpPr>
        <p:spPr>
          <a:xfrm>
            <a:off x="5656816" y="5824538"/>
            <a:ext cx="4962705" cy="576262"/>
          </a:xfrm>
        </p:spPr>
        <p:txBody>
          <a:bodyPr/>
          <a:lstStyle/>
          <a:p>
            <a:r>
              <a:rPr lang="en-US" dirty="0" smtClean="0"/>
              <a:t>Flowchart of proposed method</a:t>
            </a:r>
            <a:endParaRPr lang="en-US" dirty="0"/>
          </a:p>
        </p:txBody>
      </p:sp>
      <p:sp>
        <p:nvSpPr>
          <p:cNvPr id="9" name="Content Placeholder 8"/>
          <p:cNvSpPr>
            <a:spLocks noGrp="1"/>
          </p:cNvSpPr>
          <p:nvPr>
            <p:ph sz="quarter" idx="4"/>
          </p:nvPr>
        </p:nvSpPr>
        <p:spPr>
          <a:xfrm>
            <a:off x="5883095" y="1905000"/>
            <a:ext cx="4835705" cy="325438"/>
          </a:xfrm>
        </p:spPr>
        <p:txBody>
          <a:bodyPr>
            <a:normAutofit fontScale="92500" lnSpcReduction="10000"/>
          </a:bodyPr>
          <a:lstStyle/>
          <a:p>
            <a:pPr marL="0" indent="0">
              <a:buNone/>
            </a:pPr>
            <a:r>
              <a:rPr lang="en-US" dirty="0" smtClean="0"/>
              <a:t> </a:t>
            </a:r>
            <a:endParaRPr lang="en-US" dirty="0"/>
          </a:p>
        </p:txBody>
      </p:sp>
      <p:pic>
        <p:nvPicPr>
          <p:cNvPr id="10" name="Content Placeholder 9"/>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8127" y="1852613"/>
            <a:ext cx="4466673" cy="4548187"/>
          </a:xfrm>
          <a:prstGeom prst="rect">
            <a:avLst/>
          </a:prstGeom>
          <a:noFill/>
          <a:ln>
            <a:noFill/>
          </a:ln>
        </p:spPr>
      </p:pic>
    </p:spTree>
    <p:extLst>
      <p:ext uri="{BB962C8B-B14F-4D97-AF65-F5344CB8AC3E}">
        <p14:creationId xmlns:p14="http://schemas.microsoft.com/office/powerpoint/2010/main" val="361237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US" b="1" u="sng" dirty="0"/>
              <a:t>Hardware &amp; Software Requirements</a:t>
            </a:r>
            <a:endParaRPr lang="en-US" dirty="0"/>
          </a:p>
        </p:txBody>
      </p:sp>
      <p:sp>
        <p:nvSpPr>
          <p:cNvPr id="3" name="Content Placeholder 2"/>
          <p:cNvSpPr>
            <a:spLocks noGrp="1"/>
          </p:cNvSpPr>
          <p:nvPr>
            <p:ph idx="1"/>
          </p:nvPr>
        </p:nvSpPr>
        <p:spPr>
          <a:xfrm>
            <a:off x="646112" y="1422400"/>
            <a:ext cx="10364788" cy="4825999"/>
          </a:xfrm>
        </p:spPr>
        <p:txBody>
          <a:bodyPr>
            <a:normAutofit lnSpcReduction="10000"/>
          </a:bodyPr>
          <a:lstStyle/>
          <a:p>
            <a:pPr marL="0" indent="0">
              <a:buNone/>
            </a:pPr>
            <a:r>
              <a:rPr lang="en-US" dirty="0"/>
              <a:t>The requirements for an effective drowsy driver detection system are as follows:</a:t>
            </a:r>
          </a:p>
          <a:p>
            <a:r>
              <a:rPr lang="en-US" dirty="0" smtClean="0"/>
              <a:t> </a:t>
            </a:r>
            <a:r>
              <a:rPr lang="en-US" dirty="0"/>
              <a:t>A non-intrusive monitoring system that will not distract the driver</a:t>
            </a:r>
            <a:r>
              <a:rPr lang="en-US" dirty="0" smtClean="0"/>
              <a:t>.</a:t>
            </a:r>
          </a:p>
          <a:p>
            <a:pPr marL="0" indent="0">
              <a:buNone/>
            </a:pPr>
            <a:endParaRPr lang="en-US" dirty="0"/>
          </a:p>
          <a:p>
            <a:r>
              <a:rPr lang="en-US" dirty="0" smtClean="0"/>
              <a:t> </a:t>
            </a:r>
            <a:r>
              <a:rPr lang="en-US" dirty="0"/>
              <a:t>A real-time monitoring system, to insure accuracy in detecting drowsiness</a:t>
            </a:r>
            <a:r>
              <a:rPr lang="en-US" dirty="0" smtClean="0"/>
              <a:t>.</a:t>
            </a:r>
          </a:p>
          <a:p>
            <a:pPr marL="0" indent="0">
              <a:buNone/>
            </a:pPr>
            <a:endParaRPr lang="en-US" dirty="0"/>
          </a:p>
          <a:p>
            <a:r>
              <a:rPr lang="en-US" dirty="0" smtClean="0"/>
              <a:t> </a:t>
            </a:r>
            <a:r>
              <a:rPr lang="en-US" dirty="0"/>
              <a:t>A system that will work in both daytime and nighttime conditions</a:t>
            </a:r>
            <a:r>
              <a:rPr lang="en-US" dirty="0" smtClean="0"/>
              <a:t>.</a:t>
            </a:r>
          </a:p>
          <a:p>
            <a:pPr marL="0" indent="0">
              <a:buNone/>
            </a:pPr>
            <a:endParaRPr lang="en-US" dirty="0"/>
          </a:p>
          <a:p>
            <a:r>
              <a:rPr lang="en-US" dirty="0" smtClean="0"/>
              <a:t> </a:t>
            </a:r>
            <a:r>
              <a:rPr lang="en-US" dirty="0"/>
              <a:t>A dedicated system with about 1 GB RAM for the efficiency of the system because due to   internal processes of computer, the application will run relatively slow.</a:t>
            </a:r>
          </a:p>
          <a:p>
            <a:endParaRPr lang="en-US" dirty="0" smtClean="0"/>
          </a:p>
          <a:p>
            <a:pPr marL="0" indent="0">
              <a:buNone/>
            </a:pPr>
            <a:r>
              <a:rPr lang="en-US" dirty="0"/>
              <a:t>The whole system is implemented on MATLAB.</a:t>
            </a:r>
          </a:p>
          <a:p>
            <a:pPr marL="0" indent="0">
              <a:buNone/>
            </a:pPr>
            <a:endParaRPr lang="en-US" dirty="0"/>
          </a:p>
        </p:txBody>
      </p:sp>
    </p:spTree>
    <p:extLst>
      <p:ext uri="{BB962C8B-B14F-4D97-AF65-F5344CB8AC3E}">
        <p14:creationId xmlns:p14="http://schemas.microsoft.com/office/powerpoint/2010/main" val="106070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Face Detection using Voila Jones Algorithm</a:t>
            </a:r>
            <a:endParaRPr lang="en-US" dirty="0"/>
          </a:p>
        </p:txBody>
      </p:sp>
      <p:sp>
        <p:nvSpPr>
          <p:cNvPr id="3" name="Content Placeholder 2"/>
          <p:cNvSpPr>
            <a:spLocks noGrp="1"/>
          </p:cNvSpPr>
          <p:nvPr>
            <p:ph idx="1"/>
          </p:nvPr>
        </p:nvSpPr>
        <p:spPr>
          <a:xfrm>
            <a:off x="774700" y="2052918"/>
            <a:ext cx="9275153" cy="4589182"/>
          </a:xfrm>
        </p:spPr>
        <p:txBody>
          <a:bodyPr>
            <a:normAutofit fontScale="92500" lnSpcReduction="10000"/>
          </a:bodyPr>
          <a:lstStyle/>
          <a:p>
            <a:r>
              <a:rPr lang="en-US" dirty="0"/>
              <a:t>In the detection phase of the Viola–Jones object detection framework, a window of the target size is moved over the input image, and for each subsection of the image the </a:t>
            </a:r>
            <a:r>
              <a:rPr lang="en-US" dirty="0" err="1"/>
              <a:t>Haar</a:t>
            </a:r>
            <a:r>
              <a:rPr lang="en-US" dirty="0"/>
              <a:t>-like feature is calculated.[6] </a:t>
            </a:r>
          </a:p>
          <a:p>
            <a:r>
              <a:rPr lang="en-US" dirty="0"/>
              <a:t>This difference is then compared to a learned threshold that separates non-objects from </a:t>
            </a:r>
            <a:r>
              <a:rPr lang="en-US" dirty="0" smtClean="0"/>
              <a:t>objects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a:p>
            <a:pPr marL="0" indent="0">
              <a:buNone/>
            </a:pPr>
            <a:r>
              <a:rPr lang="en-US" sz="1100" b="1" dirty="0" smtClean="0"/>
              <a:t>           Face </a:t>
            </a:r>
            <a:r>
              <a:rPr lang="en-US" sz="1100" b="1" dirty="0"/>
              <a:t>Region after Voila-Jones algorithm is applied</a:t>
            </a:r>
            <a:r>
              <a:rPr lang="en-US" sz="1100" b="1" dirty="0" smtClean="0"/>
              <a:t>.					      </a:t>
            </a:r>
            <a:r>
              <a:rPr lang="en-US" sz="1100" b="1" dirty="0"/>
              <a:t>Cropped face region.</a:t>
            </a:r>
            <a:endParaRPr lang="en-US" sz="11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1107" y="4019549"/>
            <a:ext cx="2775585" cy="222885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583362" y="4019549"/>
            <a:ext cx="2581275" cy="2219325"/>
          </a:xfrm>
          <a:prstGeom prst="rect">
            <a:avLst/>
          </a:prstGeom>
          <a:noFill/>
          <a:ln>
            <a:noFill/>
          </a:ln>
        </p:spPr>
      </p:pic>
    </p:spTree>
    <p:extLst>
      <p:ext uri="{BB962C8B-B14F-4D97-AF65-F5344CB8AC3E}">
        <p14:creationId xmlns:p14="http://schemas.microsoft.com/office/powerpoint/2010/main" val="142312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lstStyle/>
          <a:p>
            <a:r>
              <a:rPr lang="en-US" b="1" u="sng" dirty="0"/>
              <a:t>Eyes and Mouth Detection</a:t>
            </a:r>
            <a:r>
              <a:rPr lang="en-US" dirty="0"/>
              <a:t/>
            </a:r>
            <a:br>
              <a:rPr lang="en-US" dirty="0"/>
            </a:br>
            <a:endParaRPr lang="en-US" dirty="0"/>
          </a:p>
        </p:txBody>
      </p:sp>
      <p:sp>
        <p:nvSpPr>
          <p:cNvPr id="3" name="Content Placeholder 2"/>
          <p:cNvSpPr>
            <a:spLocks noGrp="1"/>
          </p:cNvSpPr>
          <p:nvPr>
            <p:ph idx="1"/>
          </p:nvPr>
        </p:nvSpPr>
        <p:spPr>
          <a:xfrm>
            <a:off x="646111" y="1384299"/>
            <a:ext cx="9994900" cy="5308601"/>
          </a:xfrm>
        </p:spPr>
        <p:txBody>
          <a:bodyPr>
            <a:normAutofit/>
          </a:bodyPr>
          <a:lstStyle/>
          <a:p>
            <a:r>
              <a:rPr lang="en-US" dirty="0"/>
              <a:t>After the face is detected using Voila-Jones, the region containing the eyes and mouth has to be separated. </a:t>
            </a:r>
          </a:p>
          <a:p>
            <a:r>
              <a:rPr lang="en-US" dirty="0"/>
              <a:t>To detect the coordinate from where the region of eye is starting certain calculations are done. After the rectangular window is extracted, we have considered that the eyes are located at a distance of (0.25 * height of window) from the top and (0.15 * width of window) from the left.</a:t>
            </a:r>
          </a:p>
          <a:p>
            <a:r>
              <a:rPr lang="en-US" dirty="0"/>
              <a:t>The size of window is (0.25 * height of window) in height and (0.68 * width of window) in width.</a:t>
            </a:r>
          </a:p>
          <a:p>
            <a:endParaRPr lang="en-US" dirty="0" smtClean="0"/>
          </a:p>
          <a:p>
            <a:endParaRPr lang="en-US" dirty="0"/>
          </a:p>
          <a:p>
            <a:endParaRPr lang="en-US" dirty="0" smtClean="0"/>
          </a:p>
          <a:p>
            <a:endParaRPr lang="en-US" dirty="0"/>
          </a:p>
          <a:p>
            <a:endParaRPr lang="en-US" dirty="0" smtClean="0"/>
          </a:p>
          <a:p>
            <a:pPr marL="0" indent="0">
              <a:buNone/>
            </a:pPr>
            <a:r>
              <a:rPr lang="en-US" sz="1000" b="1" dirty="0" smtClean="0"/>
              <a:t>	Eye </a:t>
            </a:r>
            <a:r>
              <a:rPr lang="en-US" sz="1000" b="1" dirty="0"/>
              <a:t>Region after the calculations</a:t>
            </a:r>
            <a:r>
              <a:rPr lang="en-US" sz="1000" b="1" dirty="0" smtClean="0"/>
              <a:t>.										</a:t>
            </a:r>
            <a:r>
              <a:rPr lang="en-US" sz="1000" b="1" dirty="0"/>
              <a:t>Cropped eye region.</a:t>
            </a:r>
            <a:endParaRPr lang="en-US" sz="1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91577" y="4200524"/>
            <a:ext cx="2747645" cy="204787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591742" y="4200524"/>
            <a:ext cx="2609215" cy="2047875"/>
          </a:xfrm>
          <a:prstGeom prst="rect">
            <a:avLst/>
          </a:prstGeom>
          <a:noFill/>
          <a:ln>
            <a:noFill/>
          </a:ln>
        </p:spPr>
      </p:pic>
    </p:spTree>
    <p:extLst>
      <p:ext uri="{BB962C8B-B14F-4D97-AF65-F5344CB8AC3E}">
        <p14:creationId xmlns:p14="http://schemas.microsoft.com/office/powerpoint/2010/main" val="247095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982"/>
          </a:xfrm>
        </p:spPr>
        <p:txBody>
          <a:bodyPr/>
          <a:lstStyle/>
          <a:p>
            <a:r>
              <a:rPr lang="en-US" b="1" u="sng" dirty="0"/>
              <a:t>Eyes and Mouth Detection</a:t>
            </a:r>
            <a:endParaRPr lang="en-US" dirty="0"/>
          </a:p>
        </p:txBody>
      </p:sp>
      <p:sp>
        <p:nvSpPr>
          <p:cNvPr id="3" name="Content Placeholder 2"/>
          <p:cNvSpPr>
            <a:spLocks noGrp="1"/>
          </p:cNvSpPr>
          <p:nvPr>
            <p:ph idx="1"/>
          </p:nvPr>
        </p:nvSpPr>
        <p:spPr>
          <a:xfrm>
            <a:off x="774700" y="1409700"/>
            <a:ext cx="10198100" cy="4838699"/>
          </a:xfrm>
        </p:spPr>
        <p:txBody>
          <a:bodyPr/>
          <a:lstStyle/>
          <a:p>
            <a:pPr algn="just"/>
            <a:r>
              <a:rPr lang="en-US" dirty="0" smtClean="0"/>
              <a:t>After the eyes are cropped the image is </a:t>
            </a:r>
            <a:r>
              <a:rPr lang="en-US" dirty="0" err="1" smtClean="0"/>
              <a:t>coverted</a:t>
            </a:r>
            <a:r>
              <a:rPr lang="en-US" dirty="0" smtClean="0"/>
              <a:t> to </a:t>
            </a:r>
            <a:r>
              <a:rPr lang="en-US" dirty="0" err="1" smtClean="0"/>
              <a:t>YCbCr</a:t>
            </a:r>
            <a:r>
              <a:rPr lang="en-US" dirty="0" smtClean="0"/>
              <a:t>. The reason for conversion and way to convert is mentioned in “Skin Segmentation” column. Then image is converted to grayscale and ultimately to binary image by setting a threshold of  (minimum pixel value + 10).</a:t>
            </a:r>
          </a:p>
          <a:p>
            <a:endParaRPr lang="en-US" dirty="0" smtClean="0"/>
          </a:p>
          <a:p>
            <a:endParaRPr lang="en-US" dirty="0" smtClean="0"/>
          </a:p>
          <a:p>
            <a:endParaRPr lang="en-US" dirty="0" smtClean="0"/>
          </a:p>
          <a:p>
            <a:endParaRPr lang="en-US" dirty="0" smtClean="0"/>
          </a:p>
          <a:p>
            <a:pPr marL="0" indent="0">
              <a:buNone/>
            </a:pPr>
            <a:r>
              <a:rPr lang="en-US" sz="1050" b="1" dirty="0" smtClean="0"/>
              <a:t>         Image after converting to </a:t>
            </a:r>
            <a:r>
              <a:rPr lang="en-US" sz="1050" b="1" dirty="0" err="1" smtClean="0"/>
              <a:t>YCbCr</a:t>
            </a:r>
            <a:r>
              <a:rPr lang="en-US" sz="1050" b="1" dirty="0" smtClean="0"/>
              <a:t> 			Image after converting image to			      </a:t>
            </a:r>
            <a:r>
              <a:rPr lang="en-US" sz="1050" b="1" dirty="0"/>
              <a:t>Image after converting </a:t>
            </a:r>
            <a:r>
              <a:rPr lang="en-US" sz="1050" b="1" dirty="0" smtClean="0"/>
              <a:t>image</a:t>
            </a:r>
            <a:br>
              <a:rPr lang="en-US" sz="1050" b="1" dirty="0" smtClean="0"/>
            </a:br>
            <a:r>
              <a:rPr lang="en-US" sz="1050" b="1" dirty="0" smtClean="0"/>
              <a:t>         colour space						 grayscale.						      </a:t>
            </a:r>
            <a:r>
              <a:rPr lang="en-US" sz="1050" b="1" dirty="0"/>
              <a:t> to binary image.</a:t>
            </a:r>
            <a:endParaRPr lang="en-US" sz="105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6342" y="3538536"/>
            <a:ext cx="2250758" cy="793752"/>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561131" y="3552824"/>
            <a:ext cx="2295525" cy="779464"/>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7950687" y="3538536"/>
            <a:ext cx="2099165" cy="765176"/>
          </a:xfrm>
          <a:prstGeom prst="rect">
            <a:avLst/>
          </a:prstGeom>
          <a:noFill/>
          <a:ln>
            <a:noFill/>
          </a:ln>
        </p:spPr>
      </p:pic>
    </p:spTree>
    <p:extLst>
      <p:ext uri="{BB962C8B-B14F-4D97-AF65-F5344CB8AC3E}">
        <p14:creationId xmlns:p14="http://schemas.microsoft.com/office/powerpoint/2010/main" val="2143896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215</TotalTime>
  <Words>1215</Words>
  <Application>Microsoft Office PowerPoint</Application>
  <PresentationFormat>Widescreen</PresentationFormat>
  <Paragraphs>177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Intelligent Alarm System of Driver Fatigue,  based on Video Sequences.</vt:lpstr>
      <vt:lpstr>Introduction </vt:lpstr>
      <vt:lpstr>Motivation</vt:lpstr>
      <vt:lpstr>Problem Definition</vt:lpstr>
      <vt:lpstr>Proposed Approach</vt:lpstr>
      <vt:lpstr>Hardware &amp; Software Requirements</vt:lpstr>
      <vt:lpstr>Face Detection using Voila Jones Algorithm</vt:lpstr>
      <vt:lpstr>Eyes and Mouth Detection </vt:lpstr>
      <vt:lpstr>Eyes and Mouth Detection</vt:lpstr>
      <vt:lpstr>Eyes and Mouth Detection</vt:lpstr>
      <vt:lpstr>Eyes and Mouth Detection</vt:lpstr>
      <vt:lpstr>Eyes and Mouth Detection</vt:lpstr>
      <vt:lpstr>Eyes and Mouth Detection</vt:lpstr>
      <vt:lpstr>Skin Segmentation </vt:lpstr>
      <vt:lpstr>Skin Segmentation </vt:lpstr>
      <vt:lpstr>Skin Segmentation</vt:lpstr>
      <vt:lpstr>Skin Segmentation</vt:lpstr>
      <vt:lpstr>Decision Making</vt:lpstr>
      <vt:lpstr>Decision Making</vt:lpstr>
      <vt:lpstr>Limitations of the algorithm</vt:lpstr>
      <vt:lpstr>Accuracy</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Alarm System of Driver Fatigue,  based on Video Sequences.</dc:title>
  <dc:creator>PJ</dc:creator>
  <cp:lastModifiedBy>PJ</cp:lastModifiedBy>
  <cp:revision>16</cp:revision>
  <dcterms:created xsi:type="dcterms:W3CDTF">2014-05-09T16:03:37Z</dcterms:created>
  <dcterms:modified xsi:type="dcterms:W3CDTF">2014-05-10T10:04:00Z</dcterms:modified>
</cp:coreProperties>
</file>