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1"/>
  </p:notesMasterIdLst>
  <p:sldIdLst>
    <p:sldId id="256" r:id="rId2"/>
    <p:sldId id="302" r:id="rId3"/>
    <p:sldId id="261" r:id="rId4"/>
    <p:sldId id="260" r:id="rId5"/>
    <p:sldId id="258" r:id="rId6"/>
    <p:sldId id="262" r:id="rId7"/>
    <p:sldId id="300" r:id="rId8"/>
    <p:sldId id="301" r:id="rId9"/>
    <p:sldId id="280" r:id="rId10"/>
  </p:sldIdLst>
  <p:sldSz cx="9144000" cy="5143500" type="screen16x9"/>
  <p:notesSz cx="6858000" cy="9144000"/>
  <p:embeddedFontLst>
    <p:embeddedFont>
      <p:font typeface="Noto Sans Medium" panose="020B0502040504020204" pitchFamily="34" charset="0"/>
      <p:regular r:id="rId12"/>
      <p:italic r:id="rId13"/>
    </p:embeddedFont>
    <p:embeddedFont>
      <p:font typeface="Righteous" panose="020B0604020202020204" charset="0"/>
      <p:regular r:id="rId14"/>
    </p:embeddedFont>
    <p:embeddedFont>
      <p:font typeface="Roboto Condensed Light" panose="02000000000000000000" pitchFamily="2" charset="0"/>
      <p:regular r:id="rId15"/>
      <p:bold r:id="rId16"/>
      <p:italic r:id="rId17"/>
      <p:boldItalic r:id="rId18"/>
    </p:embeddedFont>
    <p:embeddedFont>
      <p:font typeface="Squada One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35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988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57095241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57095241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5709524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5709524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88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18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879" b="16125"/>
          <a:stretch/>
        </p:blipFill>
        <p:spPr>
          <a:xfrm>
            <a:off x="75" y="-14696"/>
            <a:ext cx="9144000" cy="42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6936675" y="3007808"/>
            <a:ext cx="2207323" cy="21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0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flipH="1">
            <a:off x="6936675" y="-13734"/>
            <a:ext cx="2207323" cy="214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CUSTOM_4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>
            <a:off x="100" y="-13741"/>
            <a:ext cx="3650275" cy="35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l="5569" t="6777" r="40405"/>
          <a:stretch/>
        </p:blipFill>
        <p:spPr>
          <a:xfrm rot="10800000">
            <a:off x="5493725" y="1634668"/>
            <a:ext cx="3650275" cy="354315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75" name="Google Shape;75;p9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60" r:id="rId6"/>
    <p:sldLayoutId id="2147483661" r:id="rId7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8471244" y="1725228"/>
            <a:ext cx="6393000" cy="1351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00" dirty="0">
                <a:solidFill>
                  <a:srgbClr val="00B0F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Vault-X</a:t>
            </a:r>
            <a:endParaRPr sz="9600" dirty="0">
              <a:solidFill>
                <a:srgbClr val="00B0F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-4687062" y="2811735"/>
            <a:ext cx="4222354" cy="53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2"/>
                </a:solidFill>
              </a:rPr>
              <a:t>One Platform, Infinite Possibilities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" name="Google Shape;304;p45">
            <a:extLst>
              <a:ext uri="{FF2B5EF4-FFF2-40B4-BE49-F238E27FC236}">
                <a16:creationId xmlns:a16="http://schemas.microsoft.com/office/drawing/2014/main" id="{59F4C230-8A27-4084-9BF5-ED9B86059BC3}"/>
              </a:ext>
            </a:extLst>
          </p:cNvPr>
          <p:cNvSpPr txBox="1">
            <a:spLocks/>
          </p:cNvSpPr>
          <p:nvPr/>
        </p:nvSpPr>
        <p:spPr>
          <a:xfrm flipH="1">
            <a:off x="0" y="-1351668"/>
            <a:ext cx="8912352" cy="135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IN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K BIRLA HACKATHON</a:t>
            </a:r>
            <a:endParaRPr lang="en-IN" sz="6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Google Shape;304;p45">
            <a:extLst>
              <a:ext uri="{FF2B5EF4-FFF2-40B4-BE49-F238E27FC236}">
                <a16:creationId xmlns:a16="http://schemas.microsoft.com/office/drawing/2014/main" id="{23AA80DF-AEF9-4255-9E41-67D25448D795}"/>
              </a:ext>
            </a:extLst>
          </p:cNvPr>
          <p:cNvSpPr txBox="1">
            <a:spLocks/>
          </p:cNvSpPr>
          <p:nvPr/>
        </p:nvSpPr>
        <p:spPr>
          <a:xfrm flipH="1">
            <a:off x="-1954328" y="3740871"/>
            <a:ext cx="1489620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THEME-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Google Shape;304;p45">
            <a:extLst>
              <a:ext uri="{FF2B5EF4-FFF2-40B4-BE49-F238E27FC236}">
                <a16:creationId xmlns:a16="http://schemas.microsoft.com/office/drawing/2014/main" id="{166F61BE-9632-4FE9-99BF-05AF670B441A}"/>
              </a:ext>
            </a:extLst>
          </p:cNvPr>
          <p:cNvSpPr txBox="1">
            <a:spLocks/>
          </p:cNvSpPr>
          <p:nvPr/>
        </p:nvSpPr>
        <p:spPr>
          <a:xfrm flipH="1">
            <a:off x="-2993696" y="4424020"/>
            <a:ext cx="2078736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TEAM NAME-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Google Shape;305;p45">
            <a:extLst>
              <a:ext uri="{FF2B5EF4-FFF2-40B4-BE49-F238E27FC236}">
                <a16:creationId xmlns:a16="http://schemas.microsoft.com/office/drawing/2014/main" id="{2AF38964-4E16-4E19-9C87-A2FE85BAF8DB}"/>
              </a:ext>
            </a:extLst>
          </p:cNvPr>
          <p:cNvSpPr txBox="1">
            <a:spLocks/>
          </p:cNvSpPr>
          <p:nvPr/>
        </p:nvSpPr>
        <p:spPr>
          <a:xfrm flipH="1">
            <a:off x="9393174" y="4025206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sz="2400" dirty="0"/>
              <a:t>ARTIFICIAL INTELEGENCE IN SECURITY</a:t>
            </a:r>
          </a:p>
        </p:txBody>
      </p:sp>
      <p:sp>
        <p:nvSpPr>
          <p:cNvPr id="9" name="Google Shape;305;p45">
            <a:extLst>
              <a:ext uri="{FF2B5EF4-FFF2-40B4-BE49-F238E27FC236}">
                <a16:creationId xmlns:a16="http://schemas.microsoft.com/office/drawing/2014/main" id="{0251D5A5-368A-4139-96A9-106F7ACA6C67}"/>
              </a:ext>
            </a:extLst>
          </p:cNvPr>
          <p:cNvSpPr txBox="1">
            <a:spLocks/>
          </p:cNvSpPr>
          <p:nvPr/>
        </p:nvSpPr>
        <p:spPr>
          <a:xfrm flipH="1">
            <a:off x="10125456" y="4802124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2400" dirty="0"/>
              <a:t>T</a:t>
            </a:r>
            <a:r>
              <a:rPr lang="en-IN" sz="2400" dirty="0" err="1"/>
              <a:t>eam</a:t>
            </a:r>
            <a:r>
              <a:rPr lang="en-IN" sz="2400" dirty="0"/>
              <a:t> Cyber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217004" y="2094877"/>
            <a:ext cx="6393000" cy="13516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00" dirty="0">
                <a:solidFill>
                  <a:srgbClr val="00B0F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Vault-X</a:t>
            </a:r>
            <a:endParaRPr sz="9600" dirty="0">
              <a:solidFill>
                <a:srgbClr val="00B0F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2304288" y="2916223"/>
            <a:ext cx="4222354" cy="53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chemeClr val="bg2"/>
                </a:solidFill>
              </a:rPr>
              <a:t>One Platform, Infinite Possibilities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4" name="Google Shape;304;p45">
            <a:extLst>
              <a:ext uri="{FF2B5EF4-FFF2-40B4-BE49-F238E27FC236}">
                <a16:creationId xmlns:a16="http://schemas.microsoft.com/office/drawing/2014/main" id="{59F4C230-8A27-4084-9BF5-ED9B86059BC3}"/>
              </a:ext>
            </a:extLst>
          </p:cNvPr>
          <p:cNvSpPr txBox="1">
            <a:spLocks/>
          </p:cNvSpPr>
          <p:nvPr/>
        </p:nvSpPr>
        <p:spPr>
          <a:xfrm flipH="1">
            <a:off x="115824" y="-103482"/>
            <a:ext cx="8912352" cy="135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IN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K BIRLA HACKATHON</a:t>
            </a:r>
            <a:endParaRPr lang="en-IN" sz="6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Google Shape;304;p45">
            <a:extLst>
              <a:ext uri="{FF2B5EF4-FFF2-40B4-BE49-F238E27FC236}">
                <a16:creationId xmlns:a16="http://schemas.microsoft.com/office/drawing/2014/main" id="{23AA80DF-AEF9-4255-9E41-67D25448D795}"/>
              </a:ext>
            </a:extLst>
          </p:cNvPr>
          <p:cNvSpPr txBox="1">
            <a:spLocks/>
          </p:cNvSpPr>
          <p:nvPr/>
        </p:nvSpPr>
        <p:spPr>
          <a:xfrm flipH="1">
            <a:off x="704940" y="3775167"/>
            <a:ext cx="1489620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THEME-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Google Shape;304;p45">
            <a:extLst>
              <a:ext uri="{FF2B5EF4-FFF2-40B4-BE49-F238E27FC236}">
                <a16:creationId xmlns:a16="http://schemas.microsoft.com/office/drawing/2014/main" id="{166F61BE-9632-4FE9-99BF-05AF670B441A}"/>
              </a:ext>
            </a:extLst>
          </p:cNvPr>
          <p:cNvSpPr txBox="1">
            <a:spLocks/>
          </p:cNvSpPr>
          <p:nvPr/>
        </p:nvSpPr>
        <p:spPr>
          <a:xfrm flipH="1">
            <a:off x="115824" y="4236896"/>
            <a:ext cx="2078736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TEAM NAME-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Google Shape;305;p45">
            <a:extLst>
              <a:ext uri="{FF2B5EF4-FFF2-40B4-BE49-F238E27FC236}">
                <a16:creationId xmlns:a16="http://schemas.microsoft.com/office/drawing/2014/main" id="{2AF38964-4E16-4E19-9C87-A2FE85BAF8DB}"/>
              </a:ext>
            </a:extLst>
          </p:cNvPr>
          <p:cNvSpPr txBox="1">
            <a:spLocks/>
          </p:cNvSpPr>
          <p:nvPr/>
        </p:nvSpPr>
        <p:spPr>
          <a:xfrm flipH="1">
            <a:off x="1792224" y="3779220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sz="2400" dirty="0"/>
              <a:t>ARTIFICIAL INTELEGENCE IN SECURITY</a:t>
            </a:r>
          </a:p>
        </p:txBody>
      </p:sp>
      <p:sp>
        <p:nvSpPr>
          <p:cNvPr id="9" name="Google Shape;305;p45">
            <a:extLst>
              <a:ext uri="{FF2B5EF4-FFF2-40B4-BE49-F238E27FC236}">
                <a16:creationId xmlns:a16="http://schemas.microsoft.com/office/drawing/2014/main" id="{0251D5A5-368A-4139-96A9-106F7ACA6C67}"/>
              </a:ext>
            </a:extLst>
          </p:cNvPr>
          <p:cNvSpPr txBox="1">
            <a:spLocks/>
          </p:cNvSpPr>
          <p:nvPr/>
        </p:nvSpPr>
        <p:spPr>
          <a:xfrm flipH="1">
            <a:off x="2048256" y="4232843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2400" dirty="0"/>
              <a:t>T</a:t>
            </a:r>
            <a:r>
              <a:rPr lang="en-IN" sz="2400" dirty="0" err="1"/>
              <a:t>eam</a:t>
            </a:r>
            <a:r>
              <a:rPr lang="en-IN" sz="2400" dirty="0"/>
              <a:t> Cyber</a:t>
            </a:r>
          </a:p>
        </p:txBody>
      </p:sp>
      <p:sp>
        <p:nvSpPr>
          <p:cNvPr id="10" name="Google Shape;368;p50">
            <a:extLst>
              <a:ext uri="{FF2B5EF4-FFF2-40B4-BE49-F238E27FC236}">
                <a16:creationId xmlns:a16="http://schemas.microsoft.com/office/drawing/2014/main" id="{ADF1796C-5612-4014-A18B-BF308675DE2C}"/>
              </a:ext>
            </a:extLst>
          </p:cNvPr>
          <p:cNvSpPr txBox="1">
            <a:spLocks/>
          </p:cNvSpPr>
          <p:nvPr/>
        </p:nvSpPr>
        <p:spPr>
          <a:xfrm>
            <a:off x="1114584" y="-1340096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5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  <a:endParaRPr lang="en-IN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Google Shape;369;p50">
            <a:extLst>
              <a:ext uri="{FF2B5EF4-FFF2-40B4-BE49-F238E27FC236}">
                <a16:creationId xmlns:a16="http://schemas.microsoft.com/office/drawing/2014/main" id="{4F3BEFDA-65E1-4416-97D2-B7E3A4A895DC}"/>
              </a:ext>
            </a:extLst>
          </p:cNvPr>
          <p:cNvSpPr txBox="1">
            <a:spLocks/>
          </p:cNvSpPr>
          <p:nvPr/>
        </p:nvSpPr>
        <p:spPr>
          <a:xfrm>
            <a:off x="1195800" y="6431589"/>
            <a:ext cx="7168896" cy="165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sz="2000" b="1"/>
              <a:t>With vast amount of sensitive data stored in the cloud, organizations struggle to maintain privacy while meeting regulatory requirements. The challenge is to integrate encryption,role-based access control, and real-time threat detection to protect confidential information without affecting cloud efficiency and scalability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94179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ctrTitle"/>
          </p:nvPr>
        </p:nvSpPr>
        <p:spPr>
          <a:xfrm>
            <a:off x="1242600" y="1973640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  <a:endParaRPr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69" name="Google Shape;369;p50"/>
          <p:cNvSpPr txBox="1">
            <a:spLocks noGrp="1"/>
          </p:cNvSpPr>
          <p:nvPr>
            <p:ph type="subTitle" idx="1"/>
          </p:nvPr>
        </p:nvSpPr>
        <p:spPr>
          <a:xfrm>
            <a:off x="646176" y="2640474"/>
            <a:ext cx="7168896" cy="1651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/>
              <a:t>With</a:t>
            </a:r>
            <a:r>
              <a:rPr lang="es" sz="2000" b="1" dirty="0"/>
              <a:t> vast amount of sensitive data stored in the cloud, organizations struggle to maintain privacy while meeting regulatory requirements. The challenge is to integrate encryption,role-based access control, and real-time threat detection to protect confidential information without affecting cloud efficiency and scalability</a:t>
            </a:r>
            <a:endParaRPr sz="2000" b="1" dirty="0"/>
          </a:p>
        </p:txBody>
      </p:sp>
      <p:sp>
        <p:nvSpPr>
          <p:cNvPr id="4" name="Google Shape;343;p49">
            <a:extLst>
              <a:ext uri="{FF2B5EF4-FFF2-40B4-BE49-F238E27FC236}">
                <a16:creationId xmlns:a16="http://schemas.microsoft.com/office/drawing/2014/main" id="{792F1873-F5C0-4597-BBFA-C500871EFD54}"/>
              </a:ext>
            </a:extLst>
          </p:cNvPr>
          <p:cNvSpPr/>
          <p:nvPr/>
        </p:nvSpPr>
        <p:spPr>
          <a:xfrm rot="5400000">
            <a:off x="-3558947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Google Shape;344;p49">
            <a:extLst>
              <a:ext uri="{FF2B5EF4-FFF2-40B4-BE49-F238E27FC236}">
                <a16:creationId xmlns:a16="http://schemas.microsoft.com/office/drawing/2014/main" id="{97C72CC9-DE98-40B9-A2D7-EE8FF9922B4B}"/>
              </a:ext>
            </a:extLst>
          </p:cNvPr>
          <p:cNvSpPr/>
          <p:nvPr/>
        </p:nvSpPr>
        <p:spPr>
          <a:xfrm rot="5400000">
            <a:off x="4033623" y="7100574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45;p49">
            <a:extLst>
              <a:ext uri="{FF2B5EF4-FFF2-40B4-BE49-F238E27FC236}">
                <a16:creationId xmlns:a16="http://schemas.microsoft.com/office/drawing/2014/main" id="{101C854E-C318-4D53-9FCD-DA880B0C8D2D}"/>
              </a:ext>
            </a:extLst>
          </p:cNvPr>
          <p:cNvSpPr/>
          <p:nvPr/>
        </p:nvSpPr>
        <p:spPr>
          <a:xfrm rot="5400000">
            <a:off x="11937849" y="136273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346;p49">
            <a:extLst>
              <a:ext uri="{FF2B5EF4-FFF2-40B4-BE49-F238E27FC236}">
                <a16:creationId xmlns:a16="http://schemas.microsoft.com/office/drawing/2014/main" id="{D7FDC6D5-9E2E-4CDC-BB8C-0AAA8FE50DA1}"/>
              </a:ext>
            </a:extLst>
          </p:cNvPr>
          <p:cNvSpPr txBox="1">
            <a:spLocks/>
          </p:cNvSpPr>
          <p:nvPr/>
        </p:nvSpPr>
        <p:spPr>
          <a:xfrm>
            <a:off x="774778" y="-2480670"/>
            <a:ext cx="7584087" cy="86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8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Saas</a:t>
            </a:r>
            <a:r>
              <a:rPr lang="en-IN" sz="4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Service For Organizations</a:t>
            </a:r>
          </a:p>
        </p:txBody>
      </p:sp>
      <p:sp>
        <p:nvSpPr>
          <p:cNvPr id="8" name="Google Shape;347;p49">
            <a:extLst>
              <a:ext uri="{FF2B5EF4-FFF2-40B4-BE49-F238E27FC236}">
                <a16:creationId xmlns:a16="http://schemas.microsoft.com/office/drawing/2014/main" id="{1317DE07-DD92-4564-9D9F-00BB77FFDE0F}"/>
              </a:ext>
            </a:extLst>
          </p:cNvPr>
          <p:cNvSpPr txBox="1">
            <a:spLocks/>
          </p:cNvSpPr>
          <p:nvPr/>
        </p:nvSpPr>
        <p:spPr>
          <a:xfrm>
            <a:off x="-4356848" y="2490322"/>
            <a:ext cx="1795550" cy="1255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INTRGRATE ENCRIPTION</a:t>
            </a:r>
          </a:p>
        </p:txBody>
      </p:sp>
      <p:sp>
        <p:nvSpPr>
          <p:cNvPr id="9" name="Google Shape;351;p49">
            <a:extLst>
              <a:ext uri="{FF2B5EF4-FFF2-40B4-BE49-F238E27FC236}">
                <a16:creationId xmlns:a16="http://schemas.microsoft.com/office/drawing/2014/main" id="{80F0A597-1CA8-4DF9-9029-9F52FDAF04B3}"/>
              </a:ext>
            </a:extLst>
          </p:cNvPr>
          <p:cNvSpPr txBox="1">
            <a:spLocks/>
          </p:cNvSpPr>
          <p:nvPr/>
        </p:nvSpPr>
        <p:spPr>
          <a:xfrm>
            <a:off x="4230624" y="8397743"/>
            <a:ext cx="1795550" cy="1202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/>
              <a:t>REAL TIME THREATH DETECTION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E013C7A3-9B00-44D7-B7A5-0BC9A3CF2BA2}"/>
              </a:ext>
            </a:extLst>
          </p:cNvPr>
          <p:cNvSpPr txBox="1">
            <a:spLocks/>
          </p:cNvSpPr>
          <p:nvPr/>
        </p:nvSpPr>
        <p:spPr>
          <a:xfrm>
            <a:off x="12040779" y="2882990"/>
            <a:ext cx="1795550" cy="11660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ROLE BASED ACCESS</a:t>
            </a:r>
            <a:endParaRPr lang="en-IN" sz="3200" dirty="0"/>
          </a:p>
        </p:txBody>
      </p:sp>
      <p:sp>
        <p:nvSpPr>
          <p:cNvPr id="17" name="Google Shape;304;p45">
            <a:extLst>
              <a:ext uri="{FF2B5EF4-FFF2-40B4-BE49-F238E27FC236}">
                <a16:creationId xmlns:a16="http://schemas.microsoft.com/office/drawing/2014/main" id="{201F69E7-8655-4312-9C43-913E09C03C73}"/>
              </a:ext>
            </a:extLst>
          </p:cNvPr>
          <p:cNvSpPr txBox="1">
            <a:spLocks/>
          </p:cNvSpPr>
          <p:nvPr/>
        </p:nvSpPr>
        <p:spPr>
          <a:xfrm flipH="1">
            <a:off x="8471244" y="1725228"/>
            <a:ext cx="6393000" cy="135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13800">
                <a:solidFill>
                  <a:srgbClr val="00B0F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Vault-X</a:t>
            </a:r>
            <a:endParaRPr lang="en-IN" sz="9600" dirty="0">
              <a:solidFill>
                <a:srgbClr val="00B0F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Google Shape;305;p45">
            <a:extLst>
              <a:ext uri="{FF2B5EF4-FFF2-40B4-BE49-F238E27FC236}">
                <a16:creationId xmlns:a16="http://schemas.microsoft.com/office/drawing/2014/main" id="{4713756A-F9CE-47DF-838D-BBA69B9B86E9}"/>
              </a:ext>
            </a:extLst>
          </p:cNvPr>
          <p:cNvSpPr txBox="1">
            <a:spLocks/>
          </p:cNvSpPr>
          <p:nvPr/>
        </p:nvSpPr>
        <p:spPr>
          <a:xfrm flipH="1">
            <a:off x="-4687062" y="2811735"/>
            <a:ext cx="4222354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sz="2400">
                <a:solidFill>
                  <a:schemeClr val="bg2"/>
                </a:solidFill>
              </a:rPr>
              <a:t>One Platform, Infinite Possibilities</a:t>
            </a:r>
            <a:endParaRPr lang="en-IN" sz="2400" dirty="0">
              <a:solidFill>
                <a:schemeClr val="bg2"/>
              </a:solidFill>
            </a:endParaRPr>
          </a:p>
        </p:txBody>
      </p:sp>
      <p:sp>
        <p:nvSpPr>
          <p:cNvPr id="19" name="Google Shape;304;p45">
            <a:extLst>
              <a:ext uri="{FF2B5EF4-FFF2-40B4-BE49-F238E27FC236}">
                <a16:creationId xmlns:a16="http://schemas.microsoft.com/office/drawing/2014/main" id="{7240C74E-24C6-4381-90C8-FD21549E63D4}"/>
              </a:ext>
            </a:extLst>
          </p:cNvPr>
          <p:cNvSpPr txBox="1">
            <a:spLocks/>
          </p:cNvSpPr>
          <p:nvPr/>
        </p:nvSpPr>
        <p:spPr>
          <a:xfrm flipH="1">
            <a:off x="0" y="-1351668"/>
            <a:ext cx="8912352" cy="135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B</a:t>
            </a:r>
            <a:r>
              <a:rPr lang="en-IN" sz="8000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 K BIRLA HACKATHON</a:t>
            </a:r>
            <a:endParaRPr lang="en-IN" sz="6600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Google Shape;304;p45">
            <a:extLst>
              <a:ext uri="{FF2B5EF4-FFF2-40B4-BE49-F238E27FC236}">
                <a16:creationId xmlns:a16="http://schemas.microsoft.com/office/drawing/2014/main" id="{90845065-E079-46CE-819A-5BCDE362333B}"/>
              </a:ext>
            </a:extLst>
          </p:cNvPr>
          <p:cNvSpPr txBox="1">
            <a:spLocks/>
          </p:cNvSpPr>
          <p:nvPr/>
        </p:nvSpPr>
        <p:spPr>
          <a:xfrm flipH="1">
            <a:off x="-1954328" y="3740871"/>
            <a:ext cx="1489620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THEME-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1" name="Google Shape;304;p45">
            <a:extLst>
              <a:ext uri="{FF2B5EF4-FFF2-40B4-BE49-F238E27FC236}">
                <a16:creationId xmlns:a16="http://schemas.microsoft.com/office/drawing/2014/main" id="{738E134D-C933-43DF-B7CF-4CBA038313B8}"/>
              </a:ext>
            </a:extLst>
          </p:cNvPr>
          <p:cNvSpPr txBox="1">
            <a:spLocks/>
          </p:cNvSpPr>
          <p:nvPr/>
        </p:nvSpPr>
        <p:spPr>
          <a:xfrm flipH="1">
            <a:off x="-2993696" y="4424020"/>
            <a:ext cx="2078736" cy="56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3200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TEAM NAME-</a:t>
            </a:r>
            <a:endParaRPr lang="en-IN" sz="2400" dirty="0"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Google Shape;305;p45">
            <a:extLst>
              <a:ext uri="{FF2B5EF4-FFF2-40B4-BE49-F238E27FC236}">
                <a16:creationId xmlns:a16="http://schemas.microsoft.com/office/drawing/2014/main" id="{DC3A7623-D8B5-4EAF-B9CF-8709CAF64B18}"/>
              </a:ext>
            </a:extLst>
          </p:cNvPr>
          <p:cNvSpPr txBox="1">
            <a:spLocks/>
          </p:cNvSpPr>
          <p:nvPr/>
        </p:nvSpPr>
        <p:spPr>
          <a:xfrm flipH="1">
            <a:off x="9393174" y="4025206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IN" sz="2400" dirty="0"/>
              <a:t>ARTIFICIAL INTELEGENCE IN SECURITY</a:t>
            </a:r>
          </a:p>
        </p:txBody>
      </p:sp>
      <p:sp>
        <p:nvSpPr>
          <p:cNvPr id="23" name="Google Shape;305;p45">
            <a:extLst>
              <a:ext uri="{FF2B5EF4-FFF2-40B4-BE49-F238E27FC236}">
                <a16:creationId xmlns:a16="http://schemas.microsoft.com/office/drawing/2014/main" id="{4D29350A-317E-45AF-A737-0C6406DBE131}"/>
              </a:ext>
            </a:extLst>
          </p:cNvPr>
          <p:cNvSpPr txBox="1">
            <a:spLocks/>
          </p:cNvSpPr>
          <p:nvPr/>
        </p:nvSpPr>
        <p:spPr>
          <a:xfrm flipH="1">
            <a:off x="10125456" y="4802124"/>
            <a:ext cx="5303520" cy="53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l"/>
            <a:r>
              <a:rPr lang="en-US" sz="2400" dirty="0"/>
              <a:t>T</a:t>
            </a:r>
            <a:r>
              <a:rPr lang="en-IN" sz="2400" dirty="0" err="1"/>
              <a:t>eam</a:t>
            </a:r>
            <a:r>
              <a:rPr lang="en-IN" sz="2400" dirty="0"/>
              <a:t> Cyber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/>
          <p:nvPr/>
        </p:nvSpPr>
        <p:spPr>
          <a:xfrm rot="5400000">
            <a:off x="2534502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4" name="Google Shape;344;p49"/>
          <p:cNvSpPr/>
          <p:nvPr/>
        </p:nvSpPr>
        <p:spPr>
          <a:xfrm rot="5400000">
            <a:off x="3566117" y="30105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9"/>
          <p:cNvSpPr/>
          <p:nvPr/>
        </p:nvSpPr>
        <p:spPr>
          <a:xfrm rot="5400000">
            <a:off x="4584549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340712" y="205380"/>
            <a:ext cx="7584087" cy="8655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Saas Service For Organizations</a:t>
            </a:r>
            <a:endParaRPr sz="4800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47" name="Google Shape;347;p49"/>
          <p:cNvSpPr txBox="1">
            <a:spLocks noGrp="1"/>
          </p:cNvSpPr>
          <p:nvPr>
            <p:ph type="ctrTitle" idx="2"/>
          </p:nvPr>
        </p:nvSpPr>
        <p:spPr>
          <a:xfrm>
            <a:off x="2637432" y="1463040"/>
            <a:ext cx="1795550" cy="1255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INTRGRATE ENCRIPTION</a:t>
            </a:r>
            <a:endParaRPr sz="2800" dirty="0"/>
          </a:p>
        </p:txBody>
      </p:sp>
      <p:sp>
        <p:nvSpPr>
          <p:cNvPr id="351" name="Google Shape;351;p49"/>
          <p:cNvSpPr txBox="1">
            <a:spLocks noGrp="1"/>
          </p:cNvSpPr>
          <p:nvPr>
            <p:ph type="ctrTitle" idx="5"/>
          </p:nvPr>
        </p:nvSpPr>
        <p:spPr>
          <a:xfrm>
            <a:off x="3669047" y="3352959"/>
            <a:ext cx="1795550" cy="1202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REAL TIME THREATH DETECTION</a:t>
            </a:r>
            <a:endParaRPr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4605E2-BECD-4F4B-9CB9-E11D1E6B5F54}"/>
              </a:ext>
            </a:extLst>
          </p:cNvPr>
          <p:cNvSpPr>
            <a:spLocks noGrp="1"/>
          </p:cNvSpPr>
          <p:nvPr>
            <p:ph type="ctrTitle" idx="3"/>
          </p:nvPr>
        </p:nvSpPr>
        <p:spPr>
          <a:xfrm>
            <a:off x="4687479" y="1695690"/>
            <a:ext cx="1795550" cy="1166075"/>
          </a:xfrm>
        </p:spPr>
        <p:txBody>
          <a:bodyPr/>
          <a:lstStyle/>
          <a:p>
            <a:r>
              <a:rPr lang="en-US" sz="3200" dirty="0"/>
              <a:t>ROLE BASED ACCESS</a:t>
            </a:r>
            <a:endParaRPr lang="en-IN" sz="3200" dirty="0"/>
          </a:p>
        </p:txBody>
      </p:sp>
      <p:sp>
        <p:nvSpPr>
          <p:cNvPr id="31" name="Google Shape;328;p47">
            <a:extLst>
              <a:ext uri="{FF2B5EF4-FFF2-40B4-BE49-F238E27FC236}">
                <a16:creationId xmlns:a16="http://schemas.microsoft.com/office/drawing/2014/main" id="{B9BE22C5-A90B-424B-9748-7FA7D14C5515}"/>
              </a:ext>
            </a:extLst>
          </p:cNvPr>
          <p:cNvSpPr txBox="1">
            <a:spLocks/>
          </p:cNvSpPr>
          <p:nvPr/>
        </p:nvSpPr>
        <p:spPr>
          <a:xfrm flipH="1">
            <a:off x="-64930" y="-1383502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n-IN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METHODOLOGY</a:t>
            </a:r>
            <a:endParaRPr lang="en-IN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B014F5-862E-4A1F-A786-6BB7A0E8452E}"/>
              </a:ext>
            </a:extLst>
          </p:cNvPr>
          <p:cNvSpPr/>
          <p:nvPr/>
        </p:nvSpPr>
        <p:spPr>
          <a:xfrm>
            <a:off x="4760312" y="6170901"/>
            <a:ext cx="304800" cy="2851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13CA23A-6CB7-4793-9CD9-1B37A268A116}"/>
              </a:ext>
            </a:extLst>
          </p:cNvPr>
          <p:cNvSpPr/>
          <p:nvPr/>
        </p:nvSpPr>
        <p:spPr>
          <a:xfrm>
            <a:off x="4854509" y="5906645"/>
            <a:ext cx="254000" cy="28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8A92CA7-2421-4F46-9D93-AA53DDFAD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470" y="-2070451"/>
            <a:ext cx="5051239" cy="271489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9765AC-A6EF-43F9-B925-2FF88D2ED8E0}"/>
              </a:ext>
            </a:extLst>
          </p:cNvPr>
          <p:cNvCxnSpPr/>
          <p:nvPr/>
        </p:nvCxnSpPr>
        <p:spPr>
          <a:xfrm>
            <a:off x="4152580" y="6170901"/>
            <a:ext cx="0" cy="40612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328;p47">
            <a:extLst>
              <a:ext uri="{FF2B5EF4-FFF2-40B4-BE49-F238E27FC236}">
                <a16:creationId xmlns:a16="http://schemas.microsoft.com/office/drawing/2014/main" id="{0652CC71-AA83-497E-8F85-2CB060F8EE4A}"/>
              </a:ext>
            </a:extLst>
          </p:cNvPr>
          <p:cNvSpPr txBox="1">
            <a:spLocks/>
          </p:cNvSpPr>
          <p:nvPr/>
        </p:nvSpPr>
        <p:spPr>
          <a:xfrm flipH="1">
            <a:off x="-3402136" y="781989"/>
            <a:ext cx="2498344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IN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SER INTERACTION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7" name="Google Shape;379;p51">
            <a:extLst>
              <a:ext uri="{FF2B5EF4-FFF2-40B4-BE49-F238E27FC236}">
                <a16:creationId xmlns:a16="http://schemas.microsoft.com/office/drawing/2014/main" id="{77DD5893-47CB-4447-88C7-8D1D6F8BBE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290960" y="1117239"/>
            <a:ext cx="258908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/>
              <a:t>Next.js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Tailwind</a:t>
            </a:r>
            <a:endParaRPr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38" name="Google Shape;328;p47">
            <a:extLst>
              <a:ext uri="{FF2B5EF4-FFF2-40B4-BE49-F238E27FC236}">
                <a16:creationId xmlns:a16="http://schemas.microsoft.com/office/drawing/2014/main" id="{AB252BDF-C9E9-40BA-B50C-8A3BA9342F60}"/>
              </a:ext>
            </a:extLst>
          </p:cNvPr>
          <p:cNvSpPr txBox="1">
            <a:spLocks/>
          </p:cNvSpPr>
          <p:nvPr/>
        </p:nvSpPr>
        <p:spPr>
          <a:xfrm flipH="1">
            <a:off x="-3308791" y="1805256"/>
            <a:ext cx="2498344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API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9" name="Google Shape;379;p51">
            <a:extLst>
              <a:ext uri="{FF2B5EF4-FFF2-40B4-BE49-F238E27FC236}">
                <a16:creationId xmlns:a16="http://schemas.microsoft.com/office/drawing/2014/main" id="{4E890808-4BAE-4050-96F1-FEA8D62871FA}"/>
              </a:ext>
            </a:extLst>
          </p:cNvPr>
          <p:cNvSpPr txBox="1">
            <a:spLocks/>
          </p:cNvSpPr>
          <p:nvPr/>
        </p:nvSpPr>
        <p:spPr>
          <a:xfrm>
            <a:off x="-3282959" y="2091352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Next.js API routes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40" name="Google Shape;328;p47">
            <a:extLst>
              <a:ext uri="{FF2B5EF4-FFF2-40B4-BE49-F238E27FC236}">
                <a16:creationId xmlns:a16="http://schemas.microsoft.com/office/drawing/2014/main" id="{841CB17C-5C43-49EF-B3F1-1F0AFD94AADE}"/>
              </a:ext>
            </a:extLst>
          </p:cNvPr>
          <p:cNvSpPr txBox="1">
            <a:spLocks/>
          </p:cNvSpPr>
          <p:nvPr/>
        </p:nvSpPr>
        <p:spPr>
          <a:xfrm flipH="1">
            <a:off x="-3338817" y="2575670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Authentication and Authorization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1" name="Google Shape;379;p51">
            <a:extLst>
              <a:ext uri="{FF2B5EF4-FFF2-40B4-BE49-F238E27FC236}">
                <a16:creationId xmlns:a16="http://schemas.microsoft.com/office/drawing/2014/main" id="{4F31D66E-31F6-4C36-B6CC-689EF92CD2F4}"/>
              </a:ext>
            </a:extLst>
          </p:cNvPr>
          <p:cNvSpPr txBox="1">
            <a:spLocks/>
          </p:cNvSpPr>
          <p:nvPr/>
        </p:nvSpPr>
        <p:spPr>
          <a:xfrm>
            <a:off x="-3295420" y="2839926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NextAuth.js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42" name="Google Shape;328;p47">
            <a:extLst>
              <a:ext uri="{FF2B5EF4-FFF2-40B4-BE49-F238E27FC236}">
                <a16:creationId xmlns:a16="http://schemas.microsoft.com/office/drawing/2014/main" id="{E3F3CE29-F99B-45CB-BE9A-7E3A092A8236}"/>
              </a:ext>
            </a:extLst>
          </p:cNvPr>
          <p:cNvSpPr txBox="1">
            <a:spLocks/>
          </p:cNvSpPr>
          <p:nvPr/>
        </p:nvSpPr>
        <p:spPr>
          <a:xfrm flipH="1">
            <a:off x="-3284405" y="3326713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Database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3" name="Google Shape;379;p51">
            <a:extLst>
              <a:ext uri="{FF2B5EF4-FFF2-40B4-BE49-F238E27FC236}">
                <a16:creationId xmlns:a16="http://schemas.microsoft.com/office/drawing/2014/main" id="{1D616ABC-3F7C-4C68-9BF5-06FC6CD7EB79}"/>
              </a:ext>
            </a:extLst>
          </p:cNvPr>
          <p:cNvSpPr txBox="1">
            <a:spLocks/>
          </p:cNvSpPr>
          <p:nvPr/>
        </p:nvSpPr>
        <p:spPr>
          <a:xfrm>
            <a:off x="-3241008" y="3590969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P</a:t>
            </a:r>
            <a:r>
              <a:rPr lang="en-IN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risma</a:t>
            </a: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MySQL</a:t>
            </a:r>
          </a:p>
        </p:txBody>
      </p:sp>
      <p:sp>
        <p:nvSpPr>
          <p:cNvPr id="44" name="Google Shape;328;p47">
            <a:extLst>
              <a:ext uri="{FF2B5EF4-FFF2-40B4-BE49-F238E27FC236}">
                <a16:creationId xmlns:a16="http://schemas.microsoft.com/office/drawing/2014/main" id="{6289A89F-881B-48C7-ACBE-C57697758A7C}"/>
              </a:ext>
            </a:extLst>
          </p:cNvPr>
          <p:cNvSpPr txBox="1">
            <a:spLocks/>
          </p:cNvSpPr>
          <p:nvPr/>
        </p:nvSpPr>
        <p:spPr>
          <a:xfrm flipH="1">
            <a:off x="4413856" y="8313155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Payment Processing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5" name="Google Shape;379;p51">
            <a:extLst>
              <a:ext uri="{FF2B5EF4-FFF2-40B4-BE49-F238E27FC236}">
                <a16:creationId xmlns:a16="http://schemas.microsoft.com/office/drawing/2014/main" id="{ABD92B87-9BDE-46A6-AF1E-98AAEA196A84}"/>
              </a:ext>
            </a:extLst>
          </p:cNvPr>
          <p:cNvSpPr txBox="1">
            <a:spLocks/>
          </p:cNvSpPr>
          <p:nvPr/>
        </p:nvSpPr>
        <p:spPr>
          <a:xfrm>
            <a:off x="4457253" y="8577411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Stripe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46" name="Google Shape;328;p47">
            <a:extLst>
              <a:ext uri="{FF2B5EF4-FFF2-40B4-BE49-F238E27FC236}">
                <a16:creationId xmlns:a16="http://schemas.microsoft.com/office/drawing/2014/main" id="{9631EE34-7F53-4CA6-9D38-4B190F1801B3}"/>
              </a:ext>
            </a:extLst>
          </p:cNvPr>
          <p:cNvSpPr txBox="1">
            <a:spLocks/>
          </p:cNvSpPr>
          <p:nvPr/>
        </p:nvSpPr>
        <p:spPr>
          <a:xfrm flipH="1">
            <a:off x="4413856" y="9022474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Deployment and Hosting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7" name="Google Shape;379;p51">
            <a:extLst>
              <a:ext uri="{FF2B5EF4-FFF2-40B4-BE49-F238E27FC236}">
                <a16:creationId xmlns:a16="http://schemas.microsoft.com/office/drawing/2014/main" id="{171C9849-FC88-45AA-838E-C678F5AEF909}"/>
              </a:ext>
            </a:extLst>
          </p:cNvPr>
          <p:cNvSpPr txBox="1">
            <a:spLocks/>
          </p:cNvSpPr>
          <p:nvPr/>
        </p:nvSpPr>
        <p:spPr>
          <a:xfrm>
            <a:off x="4457253" y="9286730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Vercel</a:t>
            </a:r>
            <a:endParaRPr lang="en-US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Supabase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48" name="Google Shape;368;p50">
            <a:extLst>
              <a:ext uri="{FF2B5EF4-FFF2-40B4-BE49-F238E27FC236}">
                <a16:creationId xmlns:a16="http://schemas.microsoft.com/office/drawing/2014/main" id="{CBCE662B-03CB-4F9A-9F2E-393D87BFA533}"/>
              </a:ext>
            </a:extLst>
          </p:cNvPr>
          <p:cNvSpPr txBox="1">
            <a:spLocks/>
          </p:cNvSpPr>
          <p:nvPr/>
        </p:nvSpPr>
        <p:spPr>
          <a:xfrm>
            <a:off x="1114584" y="-1340096"/>
            <a:ext cx="66588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5400" b="1" dirty="0"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</a:rPr>
              <a:t>PROBLEM</a:t>
            </a:r>
            <a:endParaRPr lang="en-IN" b="1"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9" name="Google Shape;369;p50">
            <a:extLst>
              <a:ext uri="{FF2B5EF4-FFF2-40B4-BE49-F238E27FC236}">
                <a16:creationId xmlns:a16="http://schemas.microsoft.com/office/drawing/2014/main" id="{651EC0EF-5157-46B7-B028-448881E73CC2}"/>
              </a:ext>
            </a:extLst>
          </p:cNvPr>
          <p:cNvSpPr txBox="1">
            <a:spLocks/>
          </p:cNvSpPr>
          <p:nvPr/>
        </p:nvSpPr>
        <p:spPr>
          <a:xfrm>
            <a:off x="1195800" y="6431589"/>
            <a:ext cx="7168896" cy="1651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sz="2000" b="1"/>
              <a:t>With vast amount of sensitive data stored in the cloud, organizations struggle to maintain privacy while meeting regulatory requirements. The challenge is to integrate encryption,role-based access control, and real-time threat detection to protect confidential information without affecting cloud efficiency and scalability</a:t>
            </a:r>
            <a:endParaRPr 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>
            <a:spLocks noGrp="1"/>
          </p:cNvSpPr>
          <p:nvPr>
            <p:ph type="ctrTitle"/>
          </p:nvPr>
        </p:nvSpPr>
        <p:spPr>
          <a:xfrm flipH="1">
            <a:off x="0" y="239847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METHODOLOGY</a:t>
            </a:r>
            <a:endParaRPr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C0447-532C-485D-957C-905D19802C52}"/>
              </a:ext>
            </a:extLst>
          </p:cNvPr>
          <p:cNvSpPr/>
          <p:nvPr/>
        </p:nvSpPr>
        <p:spPr>
          <a:xfrm>
            <a:off x="4419600" y="1145963"/>
            <a:ext cx="304800" cy="2851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09B4FF-2E30-478B-A6AA-5E1BB8CC7E61}"/>
              </a:ext>
            </a:extLst>
          </p:cNvPr>
          <p:cNvSpPr/>
          <p:nvPr/>
        </p:nvSpPr>
        <p:spPr>
          <a:xfrm>
            <a:off x="4419600" y="1145963"/>
            <a:ext cx="254000" cy="28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1984AD-85BC-4CE5-B9AF-EDDC7017C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108" y="438777"/>
            <a:ext cx="5051239" cy="271489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2E6717E-CE64-4D11-8D17-04EC114F3E2D}"/>
              </a:ext>
            </a:extLst>
          </p:cNvPr>
          <p:cNvCxnSpPr/>
          <p:nvPr/>
        </p:nvCxnSpPr>
        <p:spPr>
          <a:xfrm>
            <a:off x="3908213" y="910347"/>
            <a:ext cx="0" cy="40612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328;p47">
            <a:extLst>
              <a:ext uri="{FF2B5EF4-FFF2-40B4-BE49-F238E27FC236}">
                <a16:creationId xmlns:a16="http://schemas.microsoft.com/office/drawing/2014/main" id="{E557C7A8-B5CD-48F5-92BB-D85D3E4B3F5C}"/>
              </a:ext>
            </a:extLst>
          </p:cNvPr>
          <p:cNvSpPr txBox="1">
            <a:spLocks/>
          </p:cNvSpPr>
          <p:nvPr/>
        </p:nvSpPr>
        <p:spPr>
          <a:xfrm flipH="1">
            <a:off x="48602" y="1300601"/>
            <a:ext cx="2498344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IN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SER INTERACTION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" name="Google Shape;379;p51">
            <a:extLst>
              <a:ext uri="{FF2B5EF4-FFF2-40B4-BE49-F238E27FC236}">
                <a16:creationId xmlns:a16="http://schemas.microsoft.com/office/drawing/2014/main" id="{CB3C3E83-C90F-4F16-B288-DBC960F218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778" y="1635851"/>
            <a:ext cx="258908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/>
              <a:t>Next.js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Tailwind</a:t>
            </a:r>
            <a:endParaRPr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15" name="Google Shape;328;p47">
            <a:extLst>
              <a:ext uri="{FF2B5EF4-FFF2-40B4-BE49-F238E27FC236}">
                <a16:creationId xmlns:a16="http://schemas.microsoft.com/office/drawing/2014/main" id="{574D3853-E63D-452D-914F-AE2E4DFB44C1}"/>
              </a:ext>
            </a:extLst>
          </p:cNvPr>
          <p:cNvSpPr txBox="1">
            <a:spLocks/>
          </p:cNvSpPr>
          <p:nvPr/>
        </p:nvSpPr>
        <p:spPr>
          <a:xfrm flipH="1">
            <a:off x="141947" y="2323868"/>
            <a:ext cx="2498344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API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" name="Google Shape;379;p51">
            <a:extLst>
              <a:ext uri="{FF2B5EF4-FFF2-40B4-BE49-F238E27FC236}">
                <a16:creationId xmlns:a16="http://schemas.microsoft.com/office/drawing/2014/main" id="{3390CED2-1D95-4E69-B22B-CF153C4157BD}"/>
              </a:ext>
            </a:extLst>
          </p:cNvPr>
          <p:cNvSpPr txBox="1">
            <a:spLocks/>
          </p:cNvSpPr>
          <p:nvPr/>
        </p:nvSpPr>
        <p:spPr>
          <a:xfrm>
            <a:off x="167779" y="2609964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Next.js API routes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17" name="Google Shape;328;p47">
            <a:extLst>
              <a:ext uri="{FF2B5EF4-FFF2-40B4-BE49-F238E27FC236}">
                <a16:creationId xmlns:a16="http://schemas.microsoft.com/office/drawing/2014/main" id="{391411B8-EDF4-4FA1-A9E9-6B3211220EAE}"/>
              </a:ext>
            </a:extLst>
          </p:cNvPr>
          <p:cNvSpPr txBox="1">
            <a:spLocks/>
          </p:cNvSpPr>
          <p:nvPr/>
        </p:nvSpPr>
        <p:spPr>
          <a:xfrm flipH="1">
            <a:off x="111921" y="3094282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Authentication and Authorization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Google Shape;379;p51">
            <a:extLst>
              <a:ext uri="{FF2B5EF4-FFF2-40B4-BE49-F238E27FC236}">
                <a16:creationId xmlns:a16="http://schemas.microsoft.com/office/drawing/2014/main" id="{3C3EB529-895C-420B-AD31-070F26B8AB60}"/>
              </a:ext>
            </a:extLst>
          </p:cNvPr>
          <p:cNvSpPr txBox="1">
            <a:spLocks/>
          </p:cNvSpPr>
          <p:nvPr/>
        </p:nvSpPr>
        <p:spPr>
          <a:xfrm>
            <a:off x="155318" y="3358538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NextAuth.js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19" name="Google Shape;328;p47">
            <a:extLst>
              <a:ext uri="{FF2B5EF4-FFF2-40B4-BE49-F238E27FC236}">
                <a16:creationId xmlns:a16="http://schemas.microsoft.com/office/drawing/2014/main" id="{2DF6B19E-917C-411E-ABC1-ED0A1932B6CF}"/>
              </a:ext>
            </a:extLst>
          </p:cNvPr>
          <p:cNvSpPr txBox="1">
            <a:spLocks/>
          </p:cNvSpPr>
          <p:nvPr/>
        </p:nvSpPr>
        <p:spPr>
          <a:xfrm flipH="1">
            <a:off x="166333" y="3845325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Database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Google Shape;379;p51">
            <a:extLst>
              <a:ext uri="{FF2B5EF4-FFF2-40B4-BE49-F238E27FC236}">
                <a16:creationId xmlns:a16="http://schemas.microsoft.com/office/drawing/2014/main" id="{CCA07FA1-57D9-4FC9-982B-D7AA413B9C0D}"/>
              </a:ext>
            </a:extLst>
          </p:cNvPr>
          <p:cNvSpPr txBox="1">
            <a:spLocks/>
          </p:cNvSpPr>
          <p:nvPr/>
        </p:nvSpPr>
        <p:spPr>
          <a:xfrm>
            <a:off x="209730" y="4109581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P</a:t>
            </a:r>
            <a:r>
              <a:rPr lang="en-IN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risma</a:t>
            </a: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MySQL</a:t>
            </a:r>
          </a:p>
        </p:txBody>
      </p:sp>
      <p:sp>
        <p:nvSpPr>
          <p:cNvPr id="21" name="Google Shape;328;p47">
            <a:extLst>
              <a:ext uri="{FF2B5EF4-FFF2-40B4-BE49-F238E27FC236}">
                <a16:creationId xmlns:a16="http://schemas.microsoft.com/office/drawing/2014/main" id="{7D7468A0-4EBB-4FB7-8E85-EFC8EF18DC3A}"/>
              </a:ext>
            </a:extLst>
          </p:cNvPr>
          <p:cNvSpPr txBox="1">
            <a:spLocks/>
          </p:cNvSpPr>
          <p:nvPr/>
        </p:nvSpPr>
        <p:spPr>
          <a:xfrm flipH="1">
            <a:off x="4073144" y="3288217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Payment Processing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" name="Google Shape;379;p51">
            <a:extLst>
              <a:ext uri="{FF2B5EF4-FFF2-40B4-BE49-F238E27FC236}">
                <a16:creationId xmlns:a16="http://schemas.microsoft.com/office/drawing/2014/main" id="{6BE9C05B-246C-424E-8DDD-4B134D754160}"/>
              </a:ext>
            </a:extLst>
          </p:cNvPr>
          <p:cNvSpPr txBox="1">
            <a:spLocks/>
          </p:cNvSpPr>
          <p:nvPr/>
        </p:nvSpPr>
        <p:spPr>
          <a:xfrm>
            <a:off x="4116541" y="3552473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Stripe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23" name="Google Shape;328;p47">
            <a:extLst>
              <a:ext uri="{FF2B5EF4-FFF2-40B4-BE49-F238E27FC236}">
                <a16:creationId xmlns:a16="http://schemas.microsoft.com/office/drawing/2014/main" id="{9F6DD05C-7464-460C-A6FC-45D910C58029}"/>
              </a:ext>
            </a:extLst>
          </p:cNvPr>
          <p:cNvSpPr txBox="1">
            <a:spLocks/>
          </p:cNvSpPr>
          <p:nvPr/>
        </p:nvSpPr>
        <p:spPr>
          <a:xfrm flipH="1">
            <a:off x="4073144" y="3997536"/>
            <a:ext cx="3273887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Deployment and Hosting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4" name="Google Shape;379;p51">
            <a:extLst>
              <a:ext uri="{FF2B5EF4-FFF2-40B4-BE49-F238E27FC236}">
                <a16:creationId xmlns:a16="http://schemas.microsoft.com/office/drawing/2014/main" id="{BC8B1C00-651A-4F72-BB18-FC76B8190D05}"/>
              </a:ext>
            </a:extLst>
          </p:cNvPr>
          <p:cNvSpPr txBox="1">
            <a:spLocks/>
          </p:cNvSpPr>
          <p:nvPr/>
        </p:nvSpPr>
        <p:spPr>
          <a:xfrm>
            <a:off x="4116541" y="4261792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Vercel</a:t>
            </a:r>
            <a:endParaRPr lang="en-US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Supabase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27" name="Google Shape;376;p51">
            <a:extLst>
              <a:ext uri="{FF2B5EF4-FFF2-40B4-BE49-F238E27FC236}">
                <a16:creationId xmlns:a16="http://schemas.microsoft.com/office/drawing/2014/main" id="{C891F45F-80B4-44AF-8CA9-BEE7C6992AA5}"/>
              </a:ext>
            </a:extLst>
          </p:cNvPr>
          <p:cNvSpPr txBox="1">
            <a:spLocks/>
          </p:cNvSpPr>
          <p:nvPr/>
        </p:nvSpPr>
        <p:spPr>
          <a:xfrm flipH="1">
            <a:off x="2340333" y="-3018509"/>
            <a:ext cx="4929165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FEASIBILITY AND VIABILITY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4BCDD4CC-5E2E-415F-9501-3E7BD372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" y="5523147"/>
            <a:ext cx="88192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High Market Potential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Strong demand for a simple website builder with project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Scalability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Requires optimized APIs, caching, and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Security &amp; Compliance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Protect user data with authentication and secure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Competition Challenge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Differentiate with better UI and unique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Updates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or Firebase for smooth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Cost Control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Optimize hosting and database queries to reduce expenses </a:t>
            </a:r>
          </a:p>
        </p:txBody>
      </p:sp>
      <p:sp>
        <p:nvSpPr>
          <p:cNvPr id="31" name="Google Shape;343;p49">
            <a:extLst>
              <a:ext uri="{FF2B5EF4-FFF2-40B4-BE49-F238E27FC236}">
                <a16:creationId xmlns:a16="http://schemas.microsoft.com/office/drawing/2014/main" id="{C3E9E0C8-FA76-4B20-9AF2-8B350C679838}"/>
              </a:ext>
            </a:extLst>
          </p:cNvPr>
          <p:cNvSpPr/>
          <p:nvPr/>
        </p:nvSpPr>
        <p:spPr>
          <a:xfrm rot="5400000">
            <a:off x="-3558947" y="1219730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2" name="Google Shape;344;p49">
            <a:extLst>
              <a:ext uri="{FF2B5EF4-FFF2-40B4-BE49-F238E27FC236}">
                <a16:creationId xmlns:a16="http://schemas.microsoft.com/office/drawing/2014/main" id="{6BB0CE7C-FD77-4F8D-8BC9-0AB987A6390C}"/>
              </a:ext>
            </a:extLst>
          </p:cNvPr>
          <p:cNvSpPr/>
          <p:nvPr/>
        </p:nvSpPr>
        <p:spPr>
          <a:xfrm rot="5400000">
            <a:off x="4033623" y="7100574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45;p49">
            <a:extLst>
              <a:ext uri="{FF2B5EF4-FFF2-40B4-BE49-F238E27FC236}">
                <a16:creationId xmlns:a16="http://schemas.microsoft.com/office/drawing/2014/main" id="{4308BB14-9EAA-4220-9F28-8151BC9EBEE1}"/>
              </a:ext>
            </a:extLst>
          </p:cNvPr>
          <p:cNvSpPr/>
          <p:nvPr/>
        </p:nvSpPr>
        <p:spPr>
          <a:xfrm rot="5400000">
            <a:off x="11937849" y="136273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6;p49">
            <a:extLst>
              <a:ext uri="{FF2B5EF4-FFF2-40B4-BE49-F238E27FC236}">
                <a16:creationId xmlns:a16="http://schemas.microsoft.com/office/drawing/2014/main" id="{0FB8A34D-44F9-4010-80CF-6211CEAC8BA1}"/>
              </a:ext>
            </a:extLst>
          </p:cNvPr>
          <p:cNvSpPr txBox="1">
            <a:spLocks/>
          </p:cNvSpPr>
          <p:nvPr/>
        </p:nvSpPr>
        <p:spPr>
          <a:xfrm>
            <a:off x="774778" y="-2480670"/>
            <a:ext cx="7584087" cy="86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ighteous"/>
              <a:buNone/>
              <a:defRPr sz="18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800" dirty="0" err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Saas</a:t>
            </a:r>
            <a:r>
              <a:rPr lang="en-IN" sz="48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Service For Organizations</a:t>
            </a:r>
          </a:p>
        </p:txBody>
      </p:sp>
      <p:sp>
        <p:nvSpPr>
          <p:cNvPr id="35" name="Google Shape;347;p49">
            <a:extLst>
              <a:ext uri="{FF2B5EF4-FFF2-40B4-BE49-F238E27FC236}">
                <a16:creationId xmlns:a16="http://schemas.microsoft.com/office/drawing/2014/main" id="{264F63BE-92CE-4E7D-9711-6AD6E6053B26}"/>
              </a:ext>
            </a:extLst>
          </p:cNvPr>
          <p:cNvSpPr txBox="1">
            <a:spLocks/>
          </p:cNvSpPr>
          <p:nvPr/>
        </p:nvSpPr>
        <p:spPr>
          <a:xfrm>
            <a:off x="-4356848" y="2490322"/>
            <a:ext cx="1795550" cy="12557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INTRGRATE ENCRIPTION</a:t>
            </a:r>
          </a:p>
        </p:txBody>
      </p:sp>
      <p:sp>
        <p:nvSpPr>
          <p:cNvPr id="36" name="Google Shape;351;p49">
            <a:extLst>
              <a:ext uri="{FF2B5EF4-FFF2-40B4-BE49-F238E27FC236}">
                <a16:creationId xmlns:a16="http://schemas.microsoft.com/office/drawing/2014/main" id="{58C0F35E-5AD5-42CC-BE86-BE000E10DFC4}"/>
              </a:ext>
            </a:extLst>
          </p:cNvPr>
          <p:cNvSpPr txBox="1">
            <a:spLocks/>
          </p:cNvSpPr>
          <p:nvPr/>
        </p:nvSpPr>
        <p:spPr>
          <a:xfrm>
            <a:off x="4230624" y="8397743"/>
            <a:ext cx="1795550" cy="12026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2800" dirty="0"/>
              <a:t>REAL TIME THREATH DETECTION</a:t>
            </a:r>
          </a:p>
        </p:txBody>
      </p:sp>
      <p:sp>
        <p:nvSpPr>
          <p:cNvPr id="37" name="Title 2">
            <a:extLst>
              <a:ext uri="{FF2B5EF4-FFF2-40B4-BE49-F238E27FC236}">
                <a16:creationId xmlns:a16="http://schemas.microsoft.com/office/drawing/2014/main" id="{A164F4AD-C30F-4C7B-B7E3-DA23DF7BEA90}"/>
              </a:ext>
            </a:extLst>
          </p:cNvPr>
          <p:cNvSpPr txBox="1">
            <a:spLocks/>
          </p:cNvSpPr>
          <p:nvPr/>
        </p:nvSpPr>
        <p:spPr>
          <a:xfrm>
            <a:off x="12040779" y="2882990"/>
            <a:ext cx="1795550" cy="116607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ROLE BASED ACCESS</a:t>
            </a:r>
            <a:endParaRPr lang="en-IN" sz="32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2107416" y="0"/>
            <a:ext cx="4929165" cy="6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FEASIBILITY AND VIABILITY</a:t>
            </a:r>
            <a:endParaRPr sz="40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BF02466-0957-4EDF-BDEB-68B00678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81" y="793855"/>
            <a:ext cx="88192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High Market Potential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Strong demand for a simple website builder with project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Scalability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Requires optimized APIs, caching, and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Security &amp; Compliance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Protect user data with authentication and secure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Competition Challenge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Differentiate with better UI and unique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Updates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or Firebase for smooth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Cost Control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Optimize hosting and database queries to reduce expenses </a:t>
            </a:r>
          </a:p>
        </p:txBody>
      </p:sp>
      <p:sp>
        <p:nvSpPr>
          <p:cNvPr id="23" name="Google Shape;376;p51">
            <a:extLst>
              <a:ext uri="{FF2B5EF4-FFF2-40B4-BE49-F238E27FC236}">
                <a16:creationId xmlns:a16="http://schemas.microsoft.com/office/drawing/2014/main" id="{DF893DC2-0008-4DF2-8C4D-2627F7ABE17E}"/>
              </a:ext>
            </a:extLst>
          </p:cNvPr>
          <p:cNvSpPr txBox="1">
            <a:spLocks/>
          </p:cNvSpPr>
          <p:nvPr/>
        </p:nvSpPr>
        <p:spPr>
          <a:xfrm flipH="1">
            <a:off x="2504554" y="-2114550"/>
            <a:ext cx="4134888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IMPACT AND BENEFITS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168D7B-67A4-4C57-8E8E-A7AA1ADC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34" y="6105391"/>
            <a:ext cx="90220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Empowers Businesses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Easy website creation for startups and creators.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Affordable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web development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Secure &amp;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Integrates encryption and role-based access for data protection.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Security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Detects threats instantly for safer operations.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Eco-Friendly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paper use and promotes sustainability.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Improves Collaboration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Enhances teamwork with real-time tools. </a:t>
            </a:r>
          </a:p>
        </p:txBody>
      </p:sp>
      <p:sp>
        <p:nvSpPr>
          <p:cNvPr id="25" name="Google Shape;328;p47">
            <a:extLst>
              <a:ext uri="{FF2B5EF4-FFF2-40B4-BE49-F238E27FC236}">
                <a16:creationId xmlns:a16="http://schemas.microsoft.com/office/drawing/2014/main" id="{7ACF45C1-9C25-4B94-B82E-99FDCCA8D08D}"/>
              </a:ext>
            </a:extLst>
          </p:cNvPr>
          <p:cNvSpPr txBox="1">
            <a:spLocks/>
          </p:cNvSpPr>
          <p:nvPr/>
        </p:nvSpPr>
        <p:spPr>
          <a:xfrm flipH="1">
            <a:off x="-64930" y="-1383502"/>
            <a:ext cx="39561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r"/>
            <a:r>
              <a:rPr lang="en-IN" sz="5400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METHODOLOGY</a:t>
            </a:r>
            <a:endParaRPr lang="en-IN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8090B7D-8C35-4BC8-A98D-0B8251956114}"/>
              </a:ext>
            </a:extLst>
          </p:cNvPr>
          <p:cNvSpPr/>
          <p:nvPr/>
        </p:nvSpPr>
        <p:spPr>
          <a:xfrm>
            <a:off x="4760312" y="6170901"/>
            <a:ext cx="304800" cy="2851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479DCF6-8431-40B3-8734-087B61C4ECF8}"/>
              </a:ext>
            </a:extLst>
          </p:cNvPr>
          <p:cNvSpPr/>
          <p:nvPr/>
        </p:nvSpPr>
        <p:spPr>
          <a:xfrm>
            <a:off x="4854509" y="5906645"/>
            <a:ext cx="254000" cy="2851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F7D527B-407C-402B-9B69-32F23D7E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470" y="-2070451"/>
            <a:ext cx="5051239" cy="271489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A5DA1F-A4BC-4EFF-A0B5-03AE427BE792}"/>
              </a:ext>
            </a:extLst>
          </p:cNvPr>
          <p:cNvCxnSpPr/>
          <p:nvPr/>
        </p:nvCxnSpPr>
        <p:spPr>
          <a:xfrm>
            <a:off x="4152580" y="6170901"/>
            <a:ext cx="0" cy="406128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328;p47">
            <a:extLst>
              <a:ext uri="{FF2B5EF4-FFF2-40B4-BE49-F238E27FC236}">
                <a16:creationId xmlns:a16="http://schemas.microsoft.com/office/drawing/2014/main" id="{1179EBA3-BF01-4E3B-9660-AC86A950EBCD}"/>
              </a:ext>
            </a:extLst>
          </p:cNvPr>
          <p:cNvSpPr txBox="1">
            <a:spLocks/>
          </p:cNvSpPr>
          <p:nvPr/>
        </p:nvSpPr>
        <p:spPr>
          <a:xfrm flipH="1">
            <a:off x="-3402136" y="781989"/>
            <a:ext cx="2498344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US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IN" sz="2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SER INTERACTION LAYER</a:t>
            </a:r>
            <a:endParaRPr lang="en-IN" sz="12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1" name="Google Shape;379;p51">
            <a:extLst>
              <a:ext uri="{FF2B5EF4-FFF2-40B4-BE49-F238E27FC236}">
                <a16:creationId xmlns:a16="http://schemas.microsoft.com/office/drawing/2014/main" id="{6A4C1BF7-3E8F-49DE-A28D-BC4834550E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290960" y="1117239"/>
            <a:ext cx="258908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/>
              <a:t>Next.js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Tailwind</a:t>
            </a:r>
            <a:endParaRPr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32" name="Google Shape;379;p51">
            <a:extLst>
              <a:ext uri="{FF2B5EF4-FFF2-40B4-BE49-F238E27FC236}">
                <a16:creationId xmlns:a16="http://schemas.microsoft.com/office/drawing/2014/main" id="{7C4B9D61-60BD-4BFF-BEAE-BE4F3837E3A2}"/>
              </a:ext>
            </a:extLst>
          </p:cNvPr>
          <p:cNvSpPr txBox="1">
            <a:spLocks/>
          </p:cNvSpPr>
          <p:nvPr/>
        </p:nvSpPr>
        <p:spPr>
          <a:xfrm>
            <a:off x="-3282959" y="2091352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Next.js API routes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33" name="Google Shape;379;p51">
            <a:extLst>
              <a:ext uri="{FF2B5EF4-FFF2-40B4-BE49-F238E27FC236}">
                <a16:creationId xmlns:a16="http://schemas.microsoft.com/office/drawing/2014/main" id="{67FBCF56-89BD-4C8D-BC9B-68AF46AC25AC}"/>
              </a:ext>
            </a:extLst>
          </p:cNvPr>
          <p:cNvSpPr txBox="1">
            <a:spLocks/>
          </p:cNvSpPr>
          <p:nvPr/>
        </p:nvSpPr>
        <p:spPr>
          <a:xfrm>
            <a:off x="-3295420" y="2839926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/>
              <a:t>NextAuth.js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34" name="Google Shape;379;p51">
            <a:extLst>
              <a:ext uri="{FF2B5EF4-FFF2-40B4-BE49-F238E27FC236}">
                <a16:creationId xmlns:a16="http://schemas.microsoft.com/office/drawing/2014/main" id="{BF52FBC1-7BCA-42DD-BC78-891B4D2CD952}"/>
              </a:ext>
            </a:extLst>
          </p:cNvPr>
          <p:cNvSpPr txBox="1">
            <a:spLocks/>
          </p:cNvSpPr>
          <p:nvPr/>
        </p:nvSpPr>
        <p:spPr>
          <a:xfrm>
            <a:off x="-3241008" y="3590969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P</a:t>
            </a:r>
            <a:r>
              <a:rPr lang="en-IN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risma</a:t>
            </a: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 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MySQL</a:t>
            </a:r>
          </a:p>
        </p:txBody>
      </p:sp>
      <p:sp>
        <p:nvSpPr>
          <p:cNvPr id="35" name="Google Shape;379;p51">
            <a:extLst>
              <a:ext uri="{FF2B5EF4-FFF2-40B4-BE49-F238E27FC236}">
                <a16:creationId xmlns:a16="http://schemas.microsoft.com/office/drawing/2014/main" id="{1D85B549-23A7-4BAA-9CDA-695D743A59FC}"/>
              </a:ext>
            </a:extLst>
          </p:cNvPr>
          <p:cNvSpPr txBox="1">
            <a:spLocks/>
          </p:cNvSpPr>
          <p:nvPr/>
        </p:nvSpPr>
        <p:spPr>
          <a:xfrm>
            <a:off x="4457253" y="8577411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Stripe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  <p:sp>
        <p:nvSpPr>
          <p:cNvPr id="36" name="Google Shape;379;p51">
            <a:extLst>
              <a:ext uri="{FF2B5EF4-FFF2-40B4-BE49-F238E27FC236}">
                <a16:creationId xmlns:a16="http://schemas.microsoft.com/office/drawing/2014/main" id="{00C77F7A-8059-4364-B5AB-799306C07EF2}"/>
              </a:ext>
            </a:extLst>
          </p:cNvPr>
          <p:cNvSpPr txBox="1">
            <a:spLocks/>
          </p:cNvSpPr>
          <p:nvPr/>
        </p:nvSpPr>
        <p:spPr>
          <a:xfrm>
            <a:off x="4457253" y="9286730"/>
            <a:ext cx="2387168" cy="445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None/>
              <a:defRPr sz="1200" b="0" i="0" u="none" strike="noStrike" cap="none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Vercel</a:t>
            </a:r>
            <a:endParaRPr lang="en-US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Noto Sans Medium" panose="020B0502040504020204" pitchFamily="34" charset="0"/>
                <a:ea typeface="Noto Sans Medium" panose="020B0502040504020204" pitchFamily="34" charset="0"/>
                <a:cs typeface="Noto Sans Medium" panose="020B0502040504020204" pitchFamily="34" charset="0"/>
              </a:rPr>
              <a:t>Supabase</a:t>
            </a:r>
            <a:endParaRPr lang="en-IN" sz="2000" b="1" dirty="0">
              <a:latin typeface="Noto Sans Medium" panose="020B0502040504020204" pitchFamily="34" charset="0"/>
              <a:ea typeface="Noto Sans Medium" panose="020B0502040504020204" pitchFamily="34" charset="0"/>
              <a:cs typeface="Noto Sans Medium" panose="020B050204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2504556" y="0"/>
            <a:ext cx="4134888" cy="6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IMPACT AND BENEFITS</a:t>
            </a:r>
            <a:endParaRPr sz="40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B4432-7633-4611-95CD-797AB39F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1114291"/>
            <a:ext cx="90220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Empowers Businesses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Easy website creation for startups and creators.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Affordable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web development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Secure &amp;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Integrates encryption and role-based access for data protection.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Security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Detects threats instantly for safer operations.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Eco-Friendly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paper use and promotes sustainability.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Improves Collaboration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Enhances teamwork with real-time tools. </a:t>
            </a:r>
          </a:p>
        </p:txBody>
      </p:sp>
      <p:sp>
        <p:nvSpPr>
          <p:cNvPr id="4" name="Google Shape;376;p51">
            <a:extLst>
              <a:ext uri="{FF2B5EF4-FFF2-40B4-BE49-F238E27FC236}">
                <a16:creationId xmlns:a16="http://schemas.microsoft.com/office/drawing/2014/main" id="{7409B51C-217B-4D62-8296-8541C6DD7197}"/>
              </a:ext>
            </a:extLst>
          </p:cNvPr>
          <p:cNvSpPr txBox="1">
            <a:spLocks/>
          </p:cNvSpPr>
          <p:nvPr/>
        </p:nvSpPr>
        <p:spPr>
          <a:xfrm flipH="1">
            <a:off x="2063046" y="-2806037"/>
            <a:ext cx="5017908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RESEARCH AND REFRENCES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813150-08F1-46EC-8609-28613D3F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34" y="6353129"/>
            <a:ext cx="9022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TO BE CONTINUED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6" name="Google Shape;376;p51">
            <a:extLst>
              <a:ext uri="{FF2B5EF4-FFF2-40B4-BE49-F238E27FC236}">
                <a16:creationId xmlns:a16="http://schemas.microsoft.com/office/drawing/2014/main" id="{3DF31A27-D264-40A1-BBC0-CBC9519D8139}"/>
              </a:ext>
            </a:extLst>
          </p:cNvPr>
          <p:cNvSpPr txBox="1">
            <a:spLocks/>
          </p:cNvSpPr>
          <p:nvPr/>
        </p:nvSpPr>
        <p:spPr>
          <a:xfrm flipH="1">
            <a:off x="2340333" y="-3018509"/>
            <a:ext cx="4929165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FEASIBILITY AND VIABILITY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6D6433-5671-4BA5-85AD-F1DA3F31A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" y="5523147"/>
            <a:ext cx="881923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High Market Potential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Strong demand for a simple website builder with project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Scalability Risks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Requires optimized APIs, caching, and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Security &amp; Compliance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Protect user data with authentication and secure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Competition Challenge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Differentiate with better UI and unique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Updates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or Firebase for smooth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Cost Control </a:t>
            </a:r>
            <a:r>
              <a:rPr lang="en-US" altLang="en-US" sz="1800" b="1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Optimize hosting and database queries to reduce expenses </a:t>
            </a:r>
          </a:p>
        </p:txBody>
      </p:sp>
    </p:spTree>
    <p:extLst>
      <p:ext uri="{BB962C8B-B14F-4D97-AF65-F5344CB8AC3E}">
        <p14:creationId xmlns:p14="http://schemas.microsoft.com/office/powerpoint/2010/main" val="349953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2063046" y="121920"/>
            <a:ext cx="5017908" cy="685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RESEARCH AND REFRENCES</a:t>
            </a:r>
            <a:endParaRPr sz="4000" u="sng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6B4432-7633-4611-95CD-797AB39FA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" y="2499286"/>
            <a:ext cx="9022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TO BE CONTINUED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889;p69">
            <a:extLst>
              <a:ext uri="{FF2B5EF4-FFF2-40B4-BE49-F238E27FC236}">
                <a16:creationId xmlns:a16="http://schemas.microsoft.com/office/drawing/2014/main" id="{757F6C4B-8CBE-41EF-864C-0F67D3368C6D}"/>
              </a:ext>
            </a:extLst>
          </p:cNvPr>
          <p:cNvSpPr txBox="1">
            <a:spLocks/>
          </p:cNvSpPr>
          <p:nvPr/>
        </p:nvSpPr>
        <p:spPr>
          <a:xfrm flipH="1">
            <a:off x="1175455" y="-2311146"/>
            <a:ext cx="6793090" cy="1840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ctr"/>
            <a:r>
              <a:rPr lang="en-IN" sz="13800" dirty="0"/>
              <a:t>THANKYOU</a:t>
            </a:r>
            <a:endParaRPr lang="en-IN" dirty="0"/>
          </a:p>
        </p:txBody>
      </p:sp>
      <p:sp>
        <p:nvSpPr>
          <p:cNvPr id="5" name="Google Shape;304;p45">
            <a:extLst>
              <a:ext uri="{FF2B5EF4-FFF2-40B4-BE49-F238E27FC236}">
                <a16:creationId xmlns:a16="http://schemas.microsoft.com/office/drawing/2014/main" id="{2BAC15BD-32A9-4A38-96CD-873D87B9D72D}"/>
              </a:ext>
            </a:extLst>
          </p:cNvPr>
          <p:cNvSpPr txBox="1">
            <a:spLocks/>
          </p:cNvSpPr>
          <p:nvPr/>
        </p:nvSpPr>
        <p:spPr>
          <a:xfrm flipH="1">
            <a:off x="2992063" y="5632399"/>
            <a:ext cx="3696322" cy="9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7200" dirty="0"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Vault-X</a:t>
            </a:r>
            <a:endParaRPr lang="en-IN" dirty="0">
              <a:solidFill>
                <a:schemeClr val="bg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Google Shape;305;p45">
            <a:extLst>
              <a:ext uri="{FF2B5EF4-FFF2-40B4-BE49-F238E27FC236}">
                <a16:creationId xmlns:a16="http://schemas.microsoft.com/office/drawing/2014/main" id="{F24BDAE1-98E1-4C7B-9B25-5C38D913DB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660918" y="6969301"/>
            <a:ext cx="4222354" cy="53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bg2"/>
                </a:solidFill>
              </a:rPr>
              <a:t>One Platform, Infinite Possibilities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7" name="Google Shape;376;p51">
            <a:extLst>
              <a:ext uri="{FF2B5EF4-FFF2-40B4-BE49-F238E27FC236}">
                <a16:creationId xmlns:a16="http://schemas.microsoft.com/office/drawing/2014/main" id="{D7D163E7-3D20-4CF7-B365-9CCC0899B1CC}"/>
              </a:ext>
            </a:extLst>
          </p:cNvPr>
          <p:cNvSpPr txBox="1">
            <a:spLocks/>
          </p:cNvSpPr>
          <p:nvPr/>
        </p:nvSpPr>
        <p:spPr>
          <a:xfrm flipH="1">
            <a:off x="2504554" y="-2114550"/>
            <a:ext cx="4134888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IMPACT AND BENEFITS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CEB47-1C14-4CF2-B728-E464D59A3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34" y="6105391"/>
            <a:ext cx="90220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Empowers Businesses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Easy website creation for startups and creators.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Affordable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web development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Secure &amp; Private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Integrates encryption and role-based access for data protection.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Real-Time Security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Detects threats instantly for safer operations.</a:t>
            </a:r>
          </a:p>
          <a:p>
            <a:pPr lvl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Eco-Friendly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Reduces paper use and promotes sustainability.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u="sng" dirty="0">
                <a:solidFill>
                  <a:schemeClr val="bg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Improves Collaboration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Enhances teamwork with real-time tools. </a:t>
            </a:r>
          </a:p>
        </p:txBody>
      </p:sp>
    </p:spTree>
    <p:extLst>
      <p:ext uri="{BB962C8B-B14F-4D97-AF65-F5344CB8AC3E}">
        <p14:creationId xmlns:p14="http://schemas.microsoft.com/office/powerpoint/2010/main" val="319413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50" y="1651254"/>
            <a:ext cx="6793090" cy="18409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3800" dirty="0"/>
              <a:t>THANKYOU</a:t>
            </a:r>
            <a:endParaRPr dirty="0"/>
          </a:p>
        </p:txBody>
      </p:sp>
      <p:sp>
        <p:nvSpPr>
          <p:cNvPr id="3" name="Google Shape;304;p45">
            <a:extLst>
              <a:ext uri="{FF2B5EF4-FFF2-40B4-BE49-F238E27FC236}">
                <a16:creationId xmlns:a16="http://schemas.microsoft.com/office/drawing/2014/main" id="{2B55A201-110C-4AC6-A423-8FCECFFE462C}"/>
              </a:ext>
            </a:extLst>
          </p:cNvPr>
          <p:cNvSpPr txBox="1">
            <a:spLocks/>
          </p:cNvSpPr>
          <p:nvPr/>
        </p:nvSpPr>
        <p:spPr>
          <a:xfrm flipH="1">
            <a:off x="2923934" y="3333438"/>
            <a:ext cx="3696322" cy="96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quada One"/>
              <a:buNone/>
              <a:defRPr sz="60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Righteous"/>
              <a:buNone/>
              <a:defRPr sz="52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IN" sz="7200" dirty="0">
                <a:solidFill>
                  <a:schemeClr val="bg2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Vault-X</a:t>
            </a:r>
            <a:endParaRPr lang="en-IN" dirty="0">
              <a:solidFill>
                <a:schemeClr val="bg2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Google Shape;305;p45">
            <a:extLst>
              <a:ext uri="{FF2B5EF4-FFF2-40B4-BE49-F238E27FC236}">
                <a16:creationId xmlns:a16="http://schemas.microsoft.com/office/drawing/2014/main" id="{DEE434D1-5615-431E-B20E-C9296A086B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 flipH="1">
            <a:off x="2660918" y="3940351"/>
            <a:ext cx="4222354" cy="530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dirty="0">
                <a:solidFill>
                  <a:schemeClr val="bg2"/>
                </a:solidFill>
              </a:rPr>
              <a:t>One Platform, Infinite Possibilities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5" name="Google Shape;376;p51">
            <a:extLst>
              <a:ext uri="{FF2B5EF4-FFF2-40B4-BE49-F238E27FC236}">
                <a16:creationId xmlns:a16="http://schemas.microsoft.com/office/drawing/2014/main" id="{201BBBAE-8ECE-41E0-A4BD-D4F5C6B79A8F}"/>
              </a:ext>
            </a:extLst>
          </p:cNvPr>
          <p:cNvSpPr txBox="1">
            <a:spLocks/>
          </p:cNvSpPr>
          <p:nvPr/>
        </p:nvSpPr>
        <p:spPr>
          <a:xfrm flipH="1">
            <a:off x="2063046" y="-2806037"/>
            <a:ext cx="5017908" cy="68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dk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ighteous"/>
              <a:buNone/>
              <a:defRPr sz="24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pPr algn="l"/>
            <a:r>
              <a:rPr lang="en-IN" sz="4000" u="sng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RESEARCH AND REFRENCES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22378-158D-46CF-B32F-6EACC660F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34" y="6353129"/>
            <a:ext cx="90220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2"/>
                </a:solidFill>
                <a:latin typeface="Arial" panose="020B0604020202020204" pitchFamily="34" charset="0"/>
              </a:rPr>
              <a:t>TO BE CONTINUED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093FB"/>
      </a:dk1>
      <a:lt1>
        <a:srgbClr val="D22E44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F093FB"/>
      </a:accent3>
      <a:accent4>
        <a:srgbClr val="D22E44"/>
      </a:accent4>
      <a:accent5>
        <a:srgbClr val="FF6EF8"/>
      </a:accent5>
      <a:accent6>
        <a:srgbClr val="D9D9D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785</Words>
  <Application>Microsoft Office PowerPoint</Application>
  <PresentationFormat>On-screen Show (16:9)</PresentationFormat>
  <Paragraphs>166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Squada One</vt:lpstr>
      <vt:lpstr>Roboto Condensed Light</vt:lpstr>
      <vt:lpstr>Righteous</vt:lpstr>
      <vt:lpstr>Noto Sans Medium</vt:lpstr>
      <vt:lpstr>Tech Startup by Slidesgo</vt:lpstr>
      <vt:lpstr>Vault-X</vt:lpstr>
      <vt:lpstr>Vault-X</vt:lpstr>
      <vt:lpstr>PROBLEM</vt:lpstr>
      <vt:lpstr>Saas Service For Organizations</vt:lpstr>
      <vt:lpstr>METHODOLOGY</vt:lpstr>
      <vt:lpstr>FEASIBILITY AND VIABILITY</vt:lpstr>
      <vt:lpstr>IMPACT AND BENEFITS</vt:lpstr>
      <vt:lpstr>RESEARCH AND REFRENCES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VAULT-X</dc:title>
  <dc:creator>rosha</dc:creator>
  <cp:lastModifiedBy>roshankondar321@gmail.com</cp:lastModifiedBy>
  <cp:revision>12</cp:revision>
  <dcterms:modified xsi:type="dcterms:W3CDTF">2025-01-31T20:06:02Z</dcterms:modified>
</cp:coreProperties>
</file>