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70" r:id="rId3"/>
    <p:sldId id="257"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67" r:id="rId18"/>
    <p:sldId id="268" r:id="rId19"/>
    <p:sldId id="269"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ISx97Ufmv42L59bviRGuJoDbe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7073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7012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691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0804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7695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6359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533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e673c183cd_15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e673c183cd_1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e05063483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e05063483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b2828698c_1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fb2828698c_1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3987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97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06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03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7958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5120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2611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342610" y="-710288"/>
            <a:ext cx="9527100" cy="3413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00000"/>
              </a:buClr>
              <a:buSzPts val="4000"/>
              <a:buFont typeface="Calibri"/>
              <a:buNone/>
            </a:pPr>
            <a:r>
              <a:rPr lang="en-US" sz="3600" b="1" dirty="0">
                <a:solidFill>
                  <a:srgbClr val="C00000"/>
                </a:solidFill>
              </a:rPr>
              <a:t>2023 2nd International Conference for Advancement in Technology </a:t>
            </a:r>
            <a:br>
              <a:rPr lang="en-US" sz="3600" b="1" dirty="0">
                <a:solidFill>
                  <a:srgbClr val="C00000"/>
                </a:solidFill>
              </a:rPr>
            </a:br>
            <a:r>
              <a:rPr lang="en-US" sz="3600" b="1" dirty="0">
                <a:solidFill>
                  <a:srgbClr val="00B050"/>
                </a:solidFill>
              </a:rPr>
              <a:t>(ICONAT 2023)</a:t>
            </a:r>
            <a:endParaRPr sz="5400" dirty="0"/>
          </a:p>
        </p:txBody>
      </p:sp>
      <p:sp>
        <p:nvSpPr>
          <p:cNvPr id="85" name="Google Shape;85;p1"/>
          <p:cNvSpPr txBox="1">
            <a:spLocks noGrp="1"/>
          </p:cNvSpPr>
          <p:nvPr>
            <p:ph type="subTitle" idx="1"/>
          </p:nvPr>
        </p:nvSpPr>
        <p:spPr>
          <a:xfrm>
            <a:off x="1534160" y="3085994"/>
            <a:ext cx="9144000" cy="3255962"/>
          </a:xfrm>
          <a:prstGeom prst="rect">
            <a:avLst/>
          </a:prstGeom>
          <a:noFill/>
          <a:ln>
            <a:noFill/>
          </a:ln>
        </p:spPr>
        <p:txBody>
          <a:bodyPr spcFirstLastPara="1" wrap="square" lIns="91425" tIns="45700" rIns="91425" bIns="45700" anchor="t" anchorCtr="0">
            <a:noAutofit/>
          </a:bodyPr>
          <a:lstStyle/>
          <a:p>
            <a:pPr marL="0" lvl="0" indent="0">
              <a:lnSpc>
                <a:spcPct val="70000"/>
              </a:lnSpc>
              <a:buSzPts val="688"/>
            </a:pPr>
            <a:r>
              <a:rPr lang="en-GB" sz="2800" dirty="0">
                <a:latin typeface="Times New Roman"/>
                <a:ea typeface="Times New Roman"/>
                <a:cs typeface="Times New Roman"/>
                <a:sym typeface="Times New Roman"/>
              </a:rPr>
              <a:t>Autonomous Drone Navigation using Monocular</a:t>
            </a:r>
          </a:p>
          <a:p>
            <a:pPr marL="0" lvl="0" indent="0">
              <a:lnSpc>
                <a:spcPct val="70000"/>
              </a:lnSpc>
              <a:buSzPts val="688"/>
            </a:pPr>
            <a:r>
              <a:rPr lang="en-GB" sz="2800" dirty="0">
                <a:latin typeface="Times New Roman"/>
                <a:ea typeface="Times New Roman"/>
                <a:cs typeface="Times New Roman"/>
                <a:sym typeface="Times New Roman"/>
              </a:rPr>
              <a:t>Camera and Light Weight Embedded System</a:t>
            </a:r>
            <a:r>
              <a:rPr lang="en-US" sz="2800" dirty="0" smtClean="0">
                <a:latin typeface="Times New Roman"/>
                <a:ea typeface="Times New Roman"/>
                <a:cs typeface="Times New Roman"/>
                <a:sym typeface="Times New Roman"/>
              </a:rPr>
              <a:t/>
            </a:r>
            <a:br>
              <a:rPr lang="en-US" sz="2800" dirty="0" smtClean="0">
                <a:latin typeface="Times New Roman"/>
                <a:ea typeface="Times New Roman"/>
                <a:cs typeface="Times New Roman"/>
                <a:sym typeface="Times New Roman"/>
              </a:rPr>
            </a:br>
            <a:endParaRPr sz="2800" dirty="0" smtClean="0">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r>
              <a:rPr lang="en-US" sz="2800" b="1" dirty="0" smtClean="0">
                <a:latin typeface="Times New Roman"/>
                <a:ea typeface="Times New Roman"/>
                <a:cs typeface="Times New Roman"/>
                <a:sym typeface="Times New Roman"/>
              </a:rPr>
              <a:t>Paper </a:t>
            </a:r>
            <a:r>
              <a:rPr lang="en-US" sz="2800" b="1" dirty="0">
                <a:latin typeface="Times New Roman"/>
                <a:ea typeface="Times New Roman"/>
                <a:cs typeface="Times New Roman"/>
                <a:sym typeface="Times New Roman"/>
              </a:rPr>
              <a:t>ID: </a:t>
            </a:r>
            <a:r>
              <a:rPr lang="en-US" sz="2800" b="1" dirty="0" smtClean="0">
                <a:latin typeface="Times New Roman"/>
                <a:ea typeface="Times New Roman"/>
                <a:cs typeface="Times New Roman"/>
                <a:sym typeface="Times New Roman"/>
              </a:rPr>
              <a:t>3</a:t>
            </a:r>
            <a:r>
              <a:rPr lang="en-US" sz="2800" b="1" dirty="0" smtClean="0">
                <a:latin typeface="Times New Roman"/>
                <a:ea typeface="Times New Roman"/>
                <a:cs typeface="Times New Roman"/>
                <a:sym typeface="Times New Roman"/>
              </a:rPr>
              <a:t>61</a:t>
            </a:r>
            <a:endParaRPr sz="2800" b="1" dirty="0">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r>
              <a:rPr lang="en-GB" sz="2800" b="1" dirty="0" smtClean="0">
                <a:latin typeface="Times New Roman"/>
                <a:ea typeface="Times New Roman"/>
                <a:cs typeface="Times New Roman"/>
                <a:sym typeface="Times New Roman"/>
              </a:rPr>
              <a:t>Rahul H Kumar, Anil M </a:t>
            </a:r>
            <a:r>
              <a:rPr lang="en-GB" sz="2800" b="1" dirty="0" err="1" smtClean="0">
                <a:latin typeface="Times New Roman"/>
                <a:ea typeface="Times New Roman"/>
                <a:cs typeface="Times New Roman"/>
                <a:sym typeface="Times New Roman"/>
              </a:rPr>
              <a:t>Vanjare</a:t>
            </a:r>
            <a:r>
              <a:rPr lang="en-GB" sz="2800" b="1" dirty="0" smtClean="0">
                <a:latin typeface="Times New Roman"/>
                <a:ea typeface="Times New Roman"/>
                <a:cs typeface="Times New Roman"/>
                <a:sym typeface="Times New Roman"/>
              </a:rPr>
              <a:t>, </a:t>
            </a:r>
            <a:r>
              <a:rPr lang="en-GB" sz="2800" b="1" dirty="0" err="1" smtClean="0">
                <a:latin typeface="Times New Roman"/>
                <a:ea typeface="Times New Roman"/>
                <a:cs typeface="Times New Roman"/>
                <a:sym typeface="Times New Roman"/>
              </a:rPr>
              <a:t>Dr.</a:t>
            </a:r>
            <a:r>
              <a:rPr lang="en-GB" sz="2800" b="1" dirty="0" smtClean="0">
                <a:latin typeface="Times New Roman"/>
                <a:ea typeface="Times New Roman"/>
                <a:cs typeface="Times New Roman"/>
                <a:sym typeface="Times New Roman"/>
              </a:rPr>
              <a:t> S N </a:t>
            </a:r>
            <a:r>
              <a:rPr lang="en-GB" sz="2800" b="1" dirty="0" err="1" smtClean="0">
                <a:latin typeface="Times New Roman"/>
                <a:ea typeface="Times New Roman"/>
                <a:cs typeface="Times New Roman"/>
                <a:sym typeface="Times New Roman"/>
              </a:rPr>
              <a:t>Omkar</a:t>
            </a:r>
            <a:endParaRPr sz="2800" b="1" dirty="0">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endParaRPr sz="2800" b="1" dirty="0">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688"/>
              <a:buFont typeface="Arial"/>
              <a:buNone/>
            </a:pPr>
            <a:r>
              <a:rPr lang="en-GB" sz="2800" b="1" dirty="0" smtClean="0">
                <a:latin typeface="Times New Roman"/>
                <a:ea typeface="Times New Roman"/>
                <a:cs typeface="Times New Roman"/>
                <a:sym typeface="Times New Roman"/>
              </a:rPr>
              <a:t>Indian Institute of Science, Bangalore</a:t>
            </a:r>
            <a:endParaRPr sz="2800" b="1" dirty="0">
              <a:latin typeface="Times New Roman"/>
              <a:ea typeface="Times New Roman"/>
              <a:cs typeface="Times New Roman"/>
              <a:sym typeface="Times New Roman"/>
            </a:endParaRPr>
          </a:p>
          <a:p>
            <a:pPr marL="0" lvl="0" indent="0" algn="ctr" rtl="0">
              <a:lnSpc>
                <a:spcPct val="70000"/>
              </a:lnSpc>
              <a:spcBef>
                <a:spcPts val="1000"/>
              </a:spcBef>
              <a:spcAft>
                <a:spcPts val="0"/>
              </a:spcAft>
              <a:buClr>
                <a:srgbClr val="4C4C4C"/>
              </a:buClr>
              <a:buSzPts val="1500"/>
              <a:buNone/>
            </a:pPr>
            <a:endParaRPr sz="2800" dirty="0">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1500"/>
              <a:buNone/>
            </a:pPr>
            <a:endParaRPr sz="2800" b="1" dirty="0">
              <a:solidFill>
                <a:srgbClr val="4C4C4C"/>
              </a:solidFill>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1500"/>
              <a:buNone/>
            </a:pPr>
            <a:endParaRPr sz="2800" dirty="0">
              <a:latin typeface="Times New Roman"/>
              <a:ea typeface="Times New Roman"/>
              <a:cs typeface="Times New Roman"/>
              <a:sym typeface="Times New Roman"/>
            </a:endParaRPr>
          </a:p>
        </p:txBody>
      </p:sp>
      <p:pic>
        <p:nvPicPr>
          <p:cNvPr id="86" name="Google Shape;86;p1"/>
          <p:cNvPicPr preferRelativeResize="0"/>
          <p:nvPr/>
        </p:nvPicPr>
        <p:blipFill rotWithShape="1">
          <a:blip r:embed="rId3">
            <a:alphaModFix/>
          </a:blip>
          <a:srcRect/>
          <a:stretch/>
        </p:blipFill>
        <p:spPr>
          <a:xfrm>
            <a:off x="167828" y="120657"/>
            <a:ext cx="1899511" cy="105878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23450" y="287100"/>
            <a:ext cx="10515600" cy="849300"/>
          </a:xfrm>
          <a:prstGeom prst="rect">
            <a:avLst/>
          </a:prstGeom>
          <a:noFill/>
          <a:ln>
            <a:noFill/>
          </a:ln>
        </p:spPr>
        <p:txBody>
          <a:bodyPr spcFirstLastPara="1" wrap="square" lIns="91425" tIns="45700" rIns="91425" bIns="45700" anchor="ctr" anchorCtr="0">
            <a:normAutofit/>
          </a:bodyPr>
          <a:lstStyle/>
          <a:p>
            <a:pPr lvl="0" algn="ctr">
              <a:buSzPts val="4400"/>
            </a:pPr>
            <a:r>
              <a:rPr lang="en-IN" sz="4000" dirty="0" smtClean="0">
                <a:latin typeface="Times New Roman" panose="02020603050405020304" pitchFamily="18" charset="0"/>
                <a:cs typeface="Times New Roman" panose="02020603050405020304" pitchFamily="18" charset="0"/>
              </a:rPr>
              <a:t>Obstacle Localization Algorithm</a:t>
            </a:r>
            <a:endParaRPr lang="en-IN" sz="3800" b="1" dirty="0">
              <a:latin typeface="Times New Roman" panose="02020603050405020304" pitchFamily="18" charset="0"/>
              <a:ea typeface="Times New Roman"/>
              <a:cs typeface="Times New Roman" panose="02020603050405020304" pitchFamily="18" charset="0"/>
              <a:sym typeface="Times New Roman"/>
            </a:endParaRPr>
          </a:p>
        </p:txBody>
      </p:sp>
      <p:sp>
        <p:nvSpPr>
          <p:cNvPr id="92" name="Google Shape;92;p2"/>
          <p:cNvSpPr txBox="1">
            <a:spLocks noGrp="1"/>
          </p:cNvSpPr>
          <p:nvPr>
            <p:ph type="body" idx="1"/>
          </p:nvPr>
        </p:nvSpPr>
        <p:spPr>
          <a:xfrm>
            <a:off x="828040" y="1208150"/>
            <a:ext cx="10515600" cy="5738100"/>
          </a:xfrm>
          <a:prstGeom prst="rect">
            <a:avLst/>
          </a:prstGeom>
          <a:noFill/>
          <a:ln>
            <a:noFill/>
          </a:ln>
        </p:spPr>
        <p:txBody>
          <a:bodyPr spcFirstLastPara="1" wrap="square" lIns="91425" tIns="45700" rIns="91425" bIns="45700" anchor="t" anchorCtr="0">
            <a:noAutofit/>
          </a:bodyPr>
          <a:lstStyle/>
          <a:p>
            <a:pPr lvl="0">
              <a:lnSpc>
                <a:spcPct val="115000"/>
              </a:lnSpc>
              <a:spcBef>
                <a:spcPts val="1200"/>
              </a:spcBef>
              <a:buFont typeface="Times New Roman"/>
              <a:buChar char="●"/>
            </a:pPr>
            <a:r>
              <a:rPr lang="en-GB" sz="2000" dirty="0">
                <a:latin typeface="Times New Roman" panose="02020603050405020304" pitchFamily="18" charset="0"/>
                <a:cs typeface="Times New Roman" panose="02020603050405020304" pitchFamily="18" charset="0"/>
              </a:rPr>
              <a:t>This paper uses two algorithms for depth estimation and hence obstacle localization, and finally takes the weighted average of the two algorithms to perceive the location of the </a:t>
            </a:r>
            <a:r>
              <a:rPr lang="en-GB" sz="2000" dirty="0" smtClean="0">
                <a:latin typeface="Times New Roman" panose="02020603050405020304" pitchFamily="18" charset="0"/>
                <a:cs typeface="Times New Roman" panose="02020603050405020304" pitchFamily="18" charset="0"/>
              </a:rPr>
              <a:t>object.</a:t>
            </a:r>
          </a:p>
          <a:p>
            <a:pPr lvl="0">
              <a:lnSpc>
                <a:spcPct val="115000"/>
              </a:lnSpc>
              <a:spcBef>
                <a:spcPts val="1200"/>
              </a:spcBef>
              <a:buFont typeface="Times New Roman"/>
              <a:buChar char="●"/>
            </a:pPr>
            <a:r>
              <a:rPr lang="en-GB" sz="2000" dirty="0">
                <a:latin typeface="Times New Roman" panose="02020603050405020304" pitchFamily="18" charset="0"/>
                <a:cs typeface="Times New Roman" panose="02020603050405020304" pitchFamily="18" charset="0"/>
              </a:rPr>
              <a:t>Firstly, monocular cues are used to estimate depth of the obstacle in front of the drone’s camera</a:t>
            </a:r>
            <a:r>
              <a:rPr lang="en-GB" sz="2000" dirty="0" smtClean="0">
                <a:latin typeface="Times New Roman" panose="02020603050405020304" pitchFamily="18" charset="0"/>
                <a:cs typeface="Times New Roman" panose="02020603050405020304" pitchFamily="18" charset="0"/>
              </a:rPr>
              <a:t>.</a:t>
            </a:r>
          </a:p>
          <a:p>
            <a:pPr lvl="0">
              <a:lnSpc>
                <a:spcPct val="115000"/>
              </a:lnSpc>
              <a:spcBef>
                <a:spcPts val="1200"/>
              </a:spcBef>
              <a:buFont typeface="Times New Roman"/>
              <a:buChar char="●"/>
            </a:pPr>
            <a:endParaRPr lang="en-GB" sz="2000" dirty="0">
              <a:latin typeface="Times New Roman" panose="02020603050405020304" pitchFamily="18" charset="0"/>
              <a:ea typeface="Times New Roman"/>
              <a:cs typeface="Times New Roman" panose="02020603050405020304" pitchFamily="18" charset="0"/>
              <a:sym typeface="Times New Roman"/>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4679" y="2806536"/>
            <a:ext cx="4622322" cy="3686338"/>
          </a:xfrm>
          <a:prstGeom prst="rect">
            <a:avLst/>
          </a:prstGeom>
        </p:spPr>
      </p:pic>
    </p:spTree>
    <p:extLst>
      <p:ext uri="{BB962C8B-B14F-4D97-AF65-F5344CB8AC3E}">
        <p14:creationId xmlns:p14="http://schemas.microsoft.com/office/powerpoint/2010/main" val="3924324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23450" y="287100"/>
            <a:ext cx="10515600" cy="849300"/>
          </a:xfrm>
          <a:prstGeom prst="rect">
            <a:avLst/>
          </a:prstGeom>
          <a:noFill/>
          <a:ln>
            <a:noFill/>
          </a:ln>
        </p:spPr>
        <p:txBody>
          <a:bodyPr spcFirstLastPara="1" wrap="square" lIns="91425" tIns="45700" rIns="91425" bIns="45700" anchor="ctr" anchorCtr="0">
            <a:normAutofit/>
          </a:bodyPr>
          <a:lstStyle/>
          <a:p>
            <a:pPr lvl="0" algn="ctr">
              <a:buSzPts val="4400"/>
            </a:pPr>
            <a:r>
              <a:rPr lang="en-IN" sz="4000" dirty="0" smtClean="0">
                <a:latin typeface="Times New Roman" panose="02020603050405020304" pitchFamily="18" charset="0"/>
                <a:cs typeface="Times New Roman" panose="02020603050405020304" pitchFamily="18" charset="0"/>
              </a:rPr>
              <a:t>Obstacle Localization Algorithm (cont.)</a:t>
            </a:r>
            <a:endParaRPr lang="en-IN" sz="3800" b="1" dirty="0">
              <a:latin typeface="Times New Roman" panose="02020603050405020304" pitchFamily="18" charset="0"/>
              <a:ea typeface="Times New Roman"/>
              <a:cs typeface="Times New Roman" panose="02020603050405020304" pitchFamily="18" charset="0"/>
              <a:sym typeface="Times New Roman"/>
            </a:endParaRPr>
          </a:p>
        </p:txBody>
      </p:sp>
      <p:sp>
        <p:nvSpPr>
          <p:cNvPr id="92" name="Google Shape;92;p2"/>
          <p:cNvSpPr txBox="1">
            <a:spLocks noGrp="1"/>
          </p:cNvSpPr>
          <p:nvPr>
            <p:ph type="body" idx="1"/>
          </p:nvPr>
        </p:nvSpPr>
        <p:spPr>
          <a:xfrm>
            <a:off x="828040" y="1208150"/>
            <a:ext cx="10515600" cy="5738100"/>
          </a:xfrm>
          <a:prstGeom prst="rect">
            <a:avLst/>
          </a:prstGeom>
          <a:noFill/>
          <a:ln>
            <a:noFill/>
          </a:ln>
        </p:spPr>
        <p:txBody>
          <a:bodyPr spcFirstLastPara="1" wrap="square" lIns="91425" tIns="45700" rIns="91425" bIns="45700" anchor="t" anchorCtr="0">
            <a:noAutofit/>
          </a:bodyPr>
          <a:lstStyle/>
          <a:p>
            <a:pPr lvl="0">
              <a:lnSpc>
                <a:spcPct val="115000"/>
              </a:lnSpc>
              <a:spcBef>
                <a:spcPts val="1200"/>
              </a:spcBef>
              <a:buFont typeface="Times New Roman"/>
              <a:buChar char="●"/>
            </a:pPr>
            <a:r>
              <a:rPr lang="en-GB" sz="2000" dirty="0">
                <a:latin typeface="Times New Roman" panose="02020603050405020304" pitchFamily="18" charset="0"/>
                <a:cs typeface="Times New Roman" panose="02020603050405020304" pitchFamily="18" charset="0"/>
              </a:rPr>
              <a:t>A second algorithm with higher weightage is implemented with </a:t>
            </a:r>
            <a:r>
              <a:rPr lang="en-GB" sz="2000" dirty="0" err="1">
                <a:latin typeface="Times New Roman" panose="02020603050405020304" pitchFamily="18" charset="0"/>
                <a:cs typeface="Times New Roman" panose="02020603050405020304" pitchFamily="18" charset="0"/>
              </a:rPr>
              <a:t>midas</a:t>
            </a:r>
            <a:r>
              <a:rPr lang="en-GB" sz="2000" dirty="0">
                <a:latin typeface="Times New Roman" panose="02020603050405020304" pitchFamily="18" charset="0"/>
                <a:cs typeface="Times New Roman" panose="02020603050405020304" pitchFamily="18" charset="0"/>
              </a:rPr>
              <a:t> machine learning model</a:t>
            </a:r>
            <a:r>
              <a:rPr lang="en-GB" sz="2000" dirty="0" smtClean="0">
                <a:latin typeface="Times New Roman" panose="02020603050405020304" pitchFamily="18" charset="0"/>
                <a:cs typeface="Times New Roman" panose="02020603050405020304" pitchFamily="18" charset="0"/>
              </a:rPr>
              <a:t>.</a:t>
            </a:r>
          </a:p>
          <a:p>
            <a:pPr lvl="0">
              <a:lnSpc>
                <a:spcPct val="115000"/>
              </a:lnSpc>
              <a:spcBef>
                <a:spcPts val="1200"/>
              </a:spcBef>
              <a:buFont typeface="Times New Roman"/>
              <a:buChar char="●"/>
            </a:pPr>
            <a:r>
              <a:rPr lang="en-GB" sz="2000" dirty="0">
                <a:latin typeface="Times New Roman" panose="02020603050405020304" pitchFamily="18" charset="0"/>
                <a:cs typeface="Times New Roman" panose="02020603050405020304" pitchFamily="18" charset="0"/>
              </a:rPr>
              <a:t>Finally the video frame is divided into a 3x3 grid and the count of </a:t>
            </a:r>
            <a:r>
              <a:rPr lang="en-GB" sz="2000" dirty="0" smtClean="0">
                <a:latin typeface="Times New Roman" panose="02020603050405020304" pitchFamily="18" charset="0"/>
                <a:cs typeface="Times New Roman" panose="02020603050405020304" pitchFamily="18" charset="0"/>
              </a:rPr>
              <a:t>pixels </a:t>
            </a:r>
            <a:r>
              <a:rPr lang="en-GB" sz="2000" dirty="0">
                <a:latin typeface="Times New Roman" panose="02020603050405020304" pitchFamily="18" charset="0"/>
                <a:cs typeface="Times New Roman" panose="02020603050405020304" pitchFamily="18" charset="0"/>
              </a:rPr>
              <a:t>above the set threshold is taken for each part of the grid. This counted value is termed as NPC (near pixel count).</a:t>
            </a:r>
            <a:endParaRPr lang="en-GB" sz="2000" dirty="0">
              <a:latin typeface="Times New Roman" panose="02020603050405020304" pitchFamily="18" charset="0"/>
              <a:ea typeface="Times New Roman"/>
              <a:cs typeface="Times New Roman" panose="02020603050405020304" pitchFamily="18" charset="0"/>
              <a:sym typeface="Times New Roman"/>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4039" y="2741714"/>
            <a:ext cx="4703602" cy="3751160"/>
          </a:xfrm>
          <a:prstGeom prst="rect">
            <a:avLst/>
          </a:prstGeom>
        </p:spPr>
      </p:pic>
    </p:spTree>
    <p:extLst>
      <p:ext uri="{BB962C8B-B14F-4D97-AF65-F5344CB8AC3E}">
        <p14:creationId xmlns:p14="http://schemas.microsoft.com/office/powerpoint/2010/main" val="3335269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71086" y="409020"/>
            <a:ext cx="10515600" cy="849300"/>
          </a:xfrm>
          <a:prstGeom prst="rect">
            <a:avLst/>
          </a:prstGeom>
          <a:noFill/>
          <a:ln>
            <a:noFill/>
          </a:ln>
        </p:spPr>
        <p:txBody>
          <a:bodyPr spcFirstLastPara="1" wrap="square" lIns="91425" tIns="45700" rIns="91425" bIns="45700" anchor="ctr" anchorCtr="0">
            <a:normAutofit/>
          </a:bodyPr>
          <a:lstStyle/>
          <a:p>
            <a:pPr lvl="0" algn="ctr">
              <a:buSzPts val="4400"/>
            </a:pPr>
            <a:r>
              <a:rPr lang="en-GB" sz="4000" dirty="0" smtClean="0">
                <a:latin typeface="Times New Roman" panose="02020603050405020304" pitchFamily="18" charset="0"/>
                <a:cs typeface="Times New Roman" panose="02020603050405020304" pitchFamily="18" charset="0"/>
              </a:rPr>
              <a:t>Path Planning Based On Bug 0 Algorithm</a:t>
            </a:r>
            <a:endParaRPr lang="en-IN" sz="3800" b="1" dirty="0">
              <a:latin typeface="Times New Roman" panose="02020603050405020304" pitchFamily="18" charset="0"/>
              <a:ea typeface="Times New Roman"/>
              <a:cs typeface="Times New Roman" panose="02020603050405020304" pitchFamily="18" charset="0"/>
              <a:sym typeface="Times New Roman"/>
            </a:endParaRPr>
          </a:p>
        </p:txBody>
      </p:sp>
      <p:sp>
        <p:nvSpPr>
          <p:cNvPr id="92" name="Google Shape;92;p2"/>
          <p:cNvSpPr txBox="1">
            <a:spLocks noGrp="1"/>
          </p:cNvSpPr>
          <p:nvPr>
            <p:ph type="body" idx="1"/>
          </p:nvPr>
        </p:nvSpPr>
        <p:spPr>
          <a:xfrm>
            <a:off x="736600" y="1411350"/>
            <a:ext cx="10515600" cy="5738100"/>
          </a:xfrm>
          <a:prstGeom prst="rect">
            <a:avLst/>
          </a:prstGeom>
          <a:noFill/>
          <a:ln>
            <a:noFill/>
          </a:ln>
        </p:spPr>
        <p:txBody>
          <a:bodyPr spcFirstLastPara="1" wrap="square" lIns="91425" tIns="45700" rIns="91425" bIns="45700" anchor="t" anchorCtr="0">
            <a:noAutofit/>
          </a:bodyPr>
          <a:lstStyle/>
          <a:p>
            <a:pPr lvl="0">
              <a:lnSpc>
                <a:spcPct val="115000"/>
              </a:lnSpc>
              <a:spcBef>
                <a:spcPts val="1200"/>
              </a:spcBef>
              <a:buFont typeface="Times New Roman"/>
              <a:buChar char="●"/>
            </a:pPr>
            <a:r>
              <a:rPr lang="en-GB" sz="2400" dirty="0">
                <a:latin typeface="Times New Roman" panose="02020603050405020304" pitchFamily="18" charset="0"/>
                <a:cs typeface="Times New Roman" panose="02020603050405020304" pitchFamily="18" charset="0"/>
              </a:rPr>
              <a:t>For the robot to successfully reach it’s goal point, a modified bug 0 algorithm approach is used. Firstly, a global plan is created by an on-ground mission planner or the </a:t>
            </a:r>
            <a:r>
              <a:rPr lang="en-GB" sz="2400" dirty="0" err="1">
                <a:latin typeface="Times New Roman" panose="02020603050405020304" pitchFamily="18" charset="0"/>
                <a:cs typeface="Times New Roman" panose="02020603050405020304" pitchFamily="18" charset="0"/>
              </a:rPr>
              <a:t>dronekit</a:t>
            </a:r>
            <a:r>
              <a:rPr lang="en-GB" sz="2400" dirty="0">
                <a:latin typeface="Times New Roman" panose="02020603050405020304" pitchFamily="18" charset="0"/>
                <a:cs typeface="Times New Roman" panose="02020603050405020304" pitchFamily="18" charset="0"/>
              </a:rPr>
              <a:t> API</a:t>
            </a:r>
            <a:r>
              <a:rPr lang="en-GB" sz="2400" dirty="0" smtClean="0">
                <a:latin typeface="Times New Roman" panose="02020603050405020304" pitchFamily="18" charset="0"/>
                <a:cs typeface="Times New Roman" panose="02020603050405020304" pitchFamily="18" charset="0"/>
              </a:rPr>
              <a:t>.</a:t>
            </a:r>
          </a:p>
          <a:p>
            <a:pPr lvl="0">
              <a:lnSpc>
                <a:spcPct val="115000"/>
              </a:lnSpc>
              <a:spcBef>
                <a:spcPts val="1200"/>
              </a:spcBef>
              <a:buFont typeface="Times New Roman"/>
              <a:buChar char="●"/>
            </a:pPr>
            <a:r>
              <a:rPr lang="en-GB" sz="2400" dirty="0" smtClean="0">
                <a:latin typeface="Times New Roman" panose="02020603050405020304" pitchFamily="18" charset="0"/>
                <a:cs typeface="Times New Roman" panose="02020603050405020304" pitchFamily="18" charset="0"/>
              </a:rPr>
              <a:t>The </a:t>
            </a:r>
            <a:r>
              <a:rPr lang="en-GB" sz="2400" dirty="0">
                <a:latin typeface="Times New Roman" panose="02020603050405020304" pitchFamily="18" charset="0"/>
                <a:cs typeface="Times New Roman" panose="02020603050405020304" pitchFamily="18" charset="0"/>
              </a:rPr>
              <a:t>algorithm is modified using the before mentioned obstacle localization. Instead of having a fixed turning direction, the path planning takes advantage of the higher number of degrees of freedom offered by aerial vehicles and goes in the direction guided by the part of the grid with least NPC </a:t>
            </a:r>
            <a:r>
              <a:rPr lang="en-GB" sz="2400" dirty="0" smtClean="0">
                <a:latin typeface="Times New Roman" panose="02020603050405020304" pitchFamily="18" charset="0"/>
                <a:cs typeface="Times New Roman" panose="02020603050405020304" pitchFamily="18" charset="0"/>
              </a:rPr>
              <a:t>value.</a:t>
            </a:r>
          </a:p>
          <a:p>
            <a:pPr lvl="0">
              <a:lnSpc>
                <a:spcPct val="115000"/>
              </a:lnSpc>
              <a:spcBef>
                <a:spcPts val="1200"/>
              </a:spcBef>
              <a:buFont typeface="Times New Roman"/>
              <a:buChar char="●"/>
            </a:pPr>
            <a:endParaRPr lang="en-GB" sz="2400" dirty="0">
              <a:latin typeface="Times New Roman" panose="02020603050405020304" pitchFamily="18" charset="0"/>
              <a:ea typeface="Times New Roman"/>
              <a:cs typeface="Times New Roman" panose="02020603050405020304" pitchFamily="18" charset="0"/>
              <a:sym typeface="Times New Roman"/>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spTree>
    <p:extLst>
      <p:ext uri="{BB962C8B-B14F-4D97-AF65-F5344CB8AC3E}">
        <p14:creationId xmlns:p14="http://schemas.microsoft.com/office/powerpoint/2010/main" val="1471070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807719" y="358220"/>
            <a:ext cx="10515600" cy="849300"/>
          </a:xfrm>
          <a:prstGeom prst="rect">
            <a:avLst/>
          </a:prstGeom>
          <a:noFill/>
          <a:ln>
            <a:noFill/>
          </a:ln>
        </p:spPr>
        <p:txBody>
          <a:bodyPr spcFirstLastPara="1" wrap="square" lIns="91425" tIns="45700" rIns="91425" bIns="45700" anchor="ctr" anchorCtr="0">
            <a:normAutofit/>
          </a:bodyPr>
          <a:lstStyle/>
          <a:p>
            <a:pPr lvl="0" algn="ctr">
              <a:buSzPts val="4400"/>
            </a:pPr>
            <a:r>
              <a:rPr lang="en-GB" sz="4000" dirty="0" smtClean="0">
                <a:latin typeface="Times New Roman" panose="02020603050405020304" pitchFamily="18" charset="0"/>
                <a:cs typeface="Times New Roman" panose="02020603050405020304" pitchFamily="18" charset="0"/>
              </a:rPr>
              <a:t>Light Weight Embedded System Architecture</a:t>
            </a:r>
            <a:endParaRPr lang="en-IN" sz="3800" b="1" dirty="0">
              <a:latin typeface="Times New Roman" panose="02020603050405020304" pitchFamily="18" charset="0"/>
              <a:ea typeface="Times New Roman"/>
              <a:cs typeface="Times New Roman" panose="02020603050405020304" pitchFamily="18" charset="0"/>
              <a:sym typeface="Times New Roman"/>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4835" y="2609841"/>
            <a:ext cx="6581367" cy="3740387"/>
          </a:xfrm>
          <a:prstGeom prst="rect">
            <a:avLst/>
          </a:prstGeom>
        </p:spPr>
      </p:pic>
      <p:sp>
        <p:nvSpPr>
          <p:cNvPr id="7" name="Google Shape;92;p2"/>
          <p:cNvSpPr txBox="1">
            <a:spLocks noGrp="1"/>
          </p:cNvSpPr>
          <p:nvPr>
            <p:ph type="body" idx="1"/>
          </p:nvPr>
        </p:nvSpPr>
        <p:spPr>
          <a:xfrm>
            <a:off x="736600" y="1411350"/>
            <a:ext cx="10515600" cy="5738100"/>
          </a:xfrm>
          <a:prstGeom prst="rect">
            <a:avLst/>
          </a:prstGeom>
          <a:noFill/>
          <a:ln>
            <a:noFill/>
          </a:ln>
        </p:spPr>
        <p:txBody>
          <a:bodyPr spcFirstLastPara="1" wrap="square" lIns="91425" tIns="45700" rIns="91425" bIns="45700" anchor="t" anchorCtr="0">
            <a:noAutofit/>
          </a:bodyPr>
          <a:lstStyle/>
          <a:p>
            <a:pPr lvl="0">
              <a:lnSpc>
                <a:spcPct val="115000"/>
              </a:lnSpc>
              <a:spcBef>
                <a:spcPts val="1200"/>
              </a:spcBef>
              <a:buFont typeface="Times New Roman"/>
              <a:buChar char="●"/>
            </a:pPr>
            <a:r>
              <a:rPr lang="en-GB" sz="2400" dirty="0" smtClean="0">
                <a:latin typeface="Times New Roman" panose="02020603050405020304" pitchFamily="18" charset="0"/>
                <a:ea typeface="Times New Roman"/>
                <a:cs typeface="Times New Roman" panose="02020603050405020304" pitchFamily="18" charset="0"/>
              </a:rPr>
              <a:t>Two threads on companion processor and one remote client ensures that the algorithm works on any light weight embedded system.</a:t>
            </a:r>
            <a:endParaRPr lang="en-GB" sz="24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228103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23450" y="287100"/>
            <a:ext cx="10515600" cy="849300"/>
          </a:xfrm>
          <a:prstGeom prst="rect">
            <a:avLst/>
          </a:prstGeom>
          <a:noFill/>
          <a:ln>
            <a:noFill/>
          </a:ln>
        </p:spPr>
        <p:txBody>
          <a:bodyPr spcFirstLastPara="1" wrap="square" lIns="91425" tIns="45700" rIns="91425" bIns="45700" anchor="ctr" anchorCtr="0">
            <a:normAutofit/>
          </a:bodyPr>
          <a:lstStyle/>
          <a:p>
            <a:pPr lvl="0" algn="ctr">
              <a:buSzPts val="4400"/>
            </a:pPr>
            <a:r>
              <a:rPr lang="en-IN" sz="4000" dirty="0" smtClean="0">
                <a:latin typeface="Times New Roman" panose="02020603050405020304" pitchFamily="18" charset="0"/>
                <a:cs typeface="Times New Roman" panose="02020603050405020304" pitchFamily="18" charset="0"/>
              </a:rPr>
              <a:t>Experiments And Results</a:t>
            </a:r>
            <a:endParaRPr lang="en-IN" sz="3800" b="1" dirty="0">
              <a:latin typeface="Times New Roman" panose="02020603050405020304" pitchFamily="18" charset="0"/>
              <a:ea typeface="Times New Roman"/>
              <a:cs typeface="Times New Roman" panose="02020603050405020304" pitchFamily="18" charset="0"/>
              <a:sym typeface="Times New Roman"/>
            </a:endParaRPr>
          </a:p>
        </p:txBody>
      </p:sp>
      <p:sp>
        <p:nvSpPr>
          <p:cNvPr id="92" name="Google Shape;92;p2"/>
          <p:cNvSpPr txBox="1">
            <a:spLocks noGrp="1"/>
          </p:cNvSpPr>
          <p:nvPr>
            <p:ph type="body" idx="1"/>
          </p:nvPr>
        </p:nvSpPr>
        <p:spPr>
          <a:xfrm>
            <a:off x="828040" y="1208150"/>
            <a:ext cx="10515600" cy="5738100"/>
          </a:xfrm>
          <a:prstGeom prst="rect">
            <a:avLst/>
          </a:prstGeom>
          <a:noFill/>
          <a:ln>
            <a:noFill/>
          </a:ln>
        </p:spPr>
        <p:txBody>
          <a:bodyPr spcFirstLastPara="1" wrap="square" lIns="91425" tIns="45700" rIns="91425" bIns="45700" anchor="t" anchorCtr="0">
            <a:noAutofit/>
          </a:bodyPr>
          <a:lstStyle/>
          <a:p>
            <a:pPr lvl="0">
              <a:lnSpc>
                <a:spcPct val="115000"/>
              </a:lnSpc>
              <a:spcBef>
                <a:spcPts val="1200"/>
              </a:spcBef>
              <a:buFont typeface="Times New Roman"/>
              <a:buChar char="●"/>
            </a:pPr>
            <a:r>
              <a:rPr lang="en-GB" sz="2000" dirty="0">
                <a:latin typeface="Times New Roman" panose="02020603050405020304" pitchFamily="18" charset="0"/>
                <a:cs typeface="Times New Roman" panose="02020603050405020304" pitchFamily="18" charset="0"/>
              </a:rPr>
              <a:t>To demonstrate the working of autonomous navigation on light weight embedded system using monocular camera, a drone was built using </a:t>
            </a:r>
            <a:r>
              <a:rPr lang="en-GB" sz="2000" dirty="0" err="1">
                <a:latin typeface="Times New Roman" panose="02020603050405020304" pitchFamily="18" charset="0"/>
                <a:cs typeface="Times New Roman" panose="02020603050405020304" pitchFamily="18" charset="0"/>
              </a:rPr>
              <a:t>pixhawk</a:t>
            </a:r>
            <a:r>
              <a:rPr lang="en-GB" sz="2000" dirty="0">
                <a:latin typeface="Times New Roman" panose="02020603050405020304" pitchFamily="18" charset="0"/>
                <a:cs typeface="Times New Roman" panose="02020603050405020304" pitchFamily="18" charset="0"/>
              </a:rPr>
              <a:t> cube flight controller</a:t>
            </a:r>
            <a:r>
              <a:rPr lang="en-GB" sz="2000" dirty="0" smtClean="0">
                <a:latin typeface="Times New Roman" panose="02020603050405020304" pitchFamily="18" charset="0"/>
                <a:cs typeface="Times New Roman" panose="02020603050405020304" pitchFamily="18" charset="0"/>
              </a:rPr>
              <a:t>.</a:t>
            </a:r>
          </a:p>
          <a:p>
            <a:pPr lvl="0">
              <a:lnSpc>
                <a:spcPct val="115000"/>
              </a:lnSpc>
              <a:spcBef>
                <a:spcPts val="1200"/>
              </a:spcBef>
              <a:buFont typeface="Times New Roman"/>
              <a:buChar char="●"/>
            </a:pPr>
            <a:r>
              <a:rPr lang="en-GB" sz="2000" dirty="0" smtClean="0">
                <a:latin typeface="Times New Roman" panose="02020603050405020304" pitchFamily="18" charset="0"/>
                <a:cs typeface="Times New Roman" panose="02020603050405020304" pitchFamily="18" charset="0"/>
              </a:rPr>
              <a:t>A serial/UART </a:t>
            </a:r>
            <a:r>
              <a:rPr lang="en-GB" sz="2000" dirty="0">
                <a:latin typeface="Times New Roman" panose="02020603050405020304" pitchFamily="18" charset="0"/>
                <a:cs typeface="Times New Roman" panose="02020603050405020304" pitchFamily="18" charset="0"/>
              </a:rPr>
              <a:t>TTL connection was established [21] with Raspberry Pi 4 Model B at the appropriate baud rate using the mission planner.</a:t>
            </a:r>
            <a:endParaRPr lang="en-GB" sz="2000" dirty="0">
              <a:latin typeface="Times New Roman" panose="02020603050405020304" pitchFamily="18" charset="0"/>
              <a:ea typeface="Times New Roman"/>
              <a:cs typeface="Times New Roman" panose="02020603050405020304" pitchFamily="18" charset="0"/>
              <a:sym typeface="Times New Roman"/>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907" y="3088004"/>
            <a:ext cx="5852160" cy="3291840"/>
          </a:xfrm>
          <a:prstGeom prst="rect">
            <a:avLst/>
          </a:prstGeom>
        </p:spPr>
      </p:pic>
      <p:pic>
        <p:nvPicPr>
          <p:cNvPr id="7" name="Picture 4" descr="A picture containing text, electronics, circuit&#10;&#10;Description automatically generated">
            <a:extLst>
              <a:ext uri="{FF2B5EF4-FFF2-40B4-BE49-F238E27FC236}">
                <a16:creationId xmlns:a16="http://schemas.microsoft.com/office/drawing/2014/main" id="{AEFCECD1-A30F-5A3B-2598-5747B91B22F6}"/>
              </a:ext>
            </a:extLst>
          </p:cNvPr>
          <p:cNvPicPr>
            <a:picLocks noChangeAspect="1"/>
          </p:cNvPicPr>
          <p:nvPr/>
        </p:nvPicPr>
        <p:blipFill>
          <a:blip r:embed="rId5"/>
          <a:stretch>
            <a:fillRect/>
          </a:stretch>
        </p:blipFill>
        <p:spPr>
          <a:xfrm>
            <a:off x="7686714" y="2949039"/>
            <a:ext cx="3399972" cy="3090460"/>
          </a:xfrm>
          <a:prstGeom prst="rect">
            <a:avLst/>
          </a:prstGeom>
        </p:spPr>
      </p:pic>
    </p:spTree>
    <p:extLst>
      <p:ext uri="{BB962C8B-B14F-4D97-AF65-F5344CB8AC3E}">
        <p14:creationId xmlns:p14="http://schemas.microsoft.com/office/powerpoint/2010/main" val="4110030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23450" y="287100"/>
            <a:ext cx="10515600" cy="849300"/>
          </a:xfrm>
          <a:prstGeom prst="rect">
            <a:avLst/>
          </a:prstGeom>
          <a:noFill/>
          <a:ln>
            <a:noFill/>
          </a:ln>
        </p:spPr>
        <p:txBody>
          <a:bodyPr spcFirstLastPara="1" wrap="square" lIns="91425" tIns="45700" rIns="91425" bIns="45700" anchor="ctr" anchorCtr="0">
            <a:normAutofit/>
          </a:bodyPr>
          <a:lstStyle/>
          <a:p>
            <a:pPr lvl="0" algn="ctr">
              <a:buSzPts val="4400"/>
            </a:pPr>
            <a:r>
              <a:rPr lang="en-IN" sz="4000" dirty="0" smtClean="0">
                <a:latin typeface="Times New Roman" panose="02020603050405020304" pitchFamily="18" charset="0"/>
                <a:cs typeface="Times New Roman" panose="02020603050405020304" pitchFamily="18" charset="0"/>
              </a:rPr>
              <a:t>Experiments And Results</a:t>
            </a:r>
            <a:endParaRPr lang="en-IN" sz="3800" b="1" dirty="0">
              <a:latin typeface="Times New Roman" panose="02020603050405020304" pitchFamily="18" charset="0"/>
              <a:ea typeface="Times New Roman"/>
              <a:cs typeface="Times New Roman" panose="02020603050405020304" pitchFamily="18" charset="0"/>
              <a:sym typeface="Times New Roman"/>
            </a:endParaRPr>
          </a:p>
        </p:txBody>
      </p:sp>
      <p:sp>
        <p:nvSpPr>
          <p:cNvPr id="92" name="Google Shape;92;p2"/>
          <p:cNvSpPr txBox="1">
            <a:spLocks noGrp="1"/>
          </p:cNvSpPr>
          <p:nvPr>
            <p:ph type="body" idx="1"/>
          </p:nvPr>
        </p:nvSpPr>
        <p:spPr>
          <a:xfrm>
            <a:off x="828040" y="1208150"/>
            <a:ext cx="10515600" cy="5738100"/>
          </a:xfrm>
          <a:prstGeom prst="rect">
            <a:avLst/>
          </a:prstGeom>
          <a:noFill/>
          <a:ln>
            <a:noFill/>
          </a:ln>
        </p:spPr>
        <p:txBody>
          <a:bodyPr spcFirstLastPara="1" wrap="square" lIns="91425" tIns="45700" rIns="91425" bIns="45700" anchor="t" anchorCtr="0">
            <a:noAutofit/>
          </a:bodyPr>
          <a:lstStyle/>
          <a:p>
            <a:pPr lvl="0">
              <a:lnSpc>
                <a:spcPct val="115000"/>
              </a:lnSpc>
              <a:spcBef>
                <a:spcPts val="1200"/>
              </a:spcBef>
              <a:buFont typeface="Times New Roman"/>
              <a:buChar char="●"/>
            </a:pPr>
            <a:r>
              <a:rPr lang="en-GB" sz="2000" dirty="0" smtClean="0">
                <a:latin typeface="Times New Roman" panose="02020603050405020304" pitchFamily="18" charset="0"/>
                <a:cs typeface="Times New Roman" panose="02020603050405020304" pitchFamily="18" charset="0"/>
              </a:rPr>
              <a:t>The following three algorithms were implemented according to light weight embedded system model shown in the previous slide.</a:t>
            </a:r>
            <a:endParaRPr lang="en-GB" sz="2000" dirty="0">
              <a:latin typeface="Times New Roman" panose="02020603050405020304" pitchFamily="18" charset="0"/>
              <a:ea typeface="Times New Roman"/>
              <a:cs typeface="Times New Roman" panose="02020603050405020304" pitchFamily="18" charset="0"/>
              <a:sym typeface="Times New Roman"/>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3039" y="2490779"/>
            <a:ext cx="6040719" cy="3645087"/>
          </a:xfrm>
          <a:prstGeom prst="rect">
            <a:avLst/>
          </a:prstGeom>
        </p:spPr>
      </p:pic>
    </p:spTree>
    <p:extLst>
      <p:ext uri="{BB962C8B-B14F-4D97-AF65-F5344CB8AC3E}">
        <p14:creationId xmlns:p14="http://schemas.microsoft.com/office/powerpoint/2010/main" val="2968159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23450" y="287100"/>
            <a:ext cx="10515600" cy="849300"/>
          </a:xfrm>
          <a:prstGeom prst="rect">
            <a:avLst/>
          </a:prstGeom>
          <a:noFill/>
          <a:ln>
            <a:noFill/>
          </a:ln>
        </p:spPr>
        <p:txBody>
          <a:bodyPr spcFirstLastPara="1" wrap="square" lIns="91425" tIns="45700" rIns="91425" bIns="45700" anchor="ctr" anchorCtr="0">
            <a:normAutofit/>
          </a:bodyPr>
          <a:lstStyle/>
          <a:p>
            <a:pPr lvl="0" algn="ctr">
              <a:buSzPts val="4400"/>
            </a:pPr>
            <a:r>
              <a:rPr lang="en-IN" sz="4000" dirty="0" smtClean="0">
                <a:latin typeface="Times New Roman" panose="02020603050405020304" pitchFamily="18" charset="0"/>
                <a:cs typeface="Times New Roman" panose="02020603050405020304" pitchFamily="18" charset="0"/>
              </a:rPr>
              <a:t>Experiments And Results</a:t>
            </a:r>
            <a:endParaRPr lang="en-IN" sz="3800" b="1" dirty="0">
              <a:latin typeface="Times New Roman" panose="02020603050405020304" pitchFamily="18" charset="0"/>
              <a:ea typeface="Times New Roman"/>
              <a:cs typeface="Times New Roman" panose="02020603050405020304" pitchFamily="18" charset="0"/>
              <a:sym typeface="Times New Roman"/>
            </a:endParaRPr>
          </a:p>
        </p:txBody>
      </p:sp>
      <p:sp>
        <p:nvSpPr>
          <p:cNvPr id="92" name="Google Shape;92;p2"/>
          <p:cNvSpPr txBox="1">
            <a:spLocks noGrp="1"/>
          </p:cNvSpPr>
          <p:nvPr>
            <p:ph type="body" idx="1"/>
          </p:nvPr>
        </p:nvSpPr>
        <p:spPr>
          <a:xfrm>
            <a:off x="828040" y="1208150"/>
            <a:ext cx="10515600" cy="5738100"/>
          </a:xfrm>
          <a:prstGeom prst="rect">
            <a:avLst/>
          </a:prstGeom>
          <a:noFill/>
          <a:ln>
            <a:noFill/>
          </a:ln>
        </p:spPr>
        <p:txBody>
          <a:bodyPr spcFirstLastPara="1" wrap="square" lIns="91425" tIns="45700" rIns="91425" bIns="45700" anchor="t" anchorCtr="0">
            <a:noAutofit/>
          </a:bodyPr>
          <a:lstStyle/>
          <a:p>
            <a:pPr lvl="0">
              <a:lnSpc>
                <a:spcPct val="115000"/>
              </a:lnSpc>
              <a:spcBef>
                <a:spcPts val="1200"/>
              </a:spcBef>
              <a:buFont typeface="Times New Roman"/>
              <a:buChar char="●"/>
            </a:pPr>
            <a:r>
              <a:rPr lang="en-GB" sz="2000" dirty="0" smtClean="0">
                <a:latin typeface="Times New Roman" panose="02020603050405020304" pitchFamily="18" charset="0"/>
                <a:cs typeface="Times New Roman" panose="02020603050405020304" pitchFamily="18" charset="0"/>
              </a:rPr>
              <a:t>The following three algorithms were implemented according to light weight embedded system model shown in the previous slide.</a:t>
            </a:r>
            <a:endParaRPr lang="en-GB" sz="2000" dirty="0">
              <a:latin typeface="Times New Roman" panose="02020603050405020304" pitchFamily="18" charset="0"/>
              <a:ea typeface="Times New Roman"/>
              <a:cs typeface="Times New Roman" panose="02020603050405020304" pitchFamily="18" charset="0"/>
              <a:sym typeface="Times New Roman"/>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451" y="2858610"/>
            <a:ext cx="5289740" cy="262607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7463" y="2858610"/>
            <a:ext cx="6045511" cy="2495678"/>
          </a:xfrm>
          <a:prstGeom prst="rect">
            <a:avLst/>
          </a:prstGeom>
        </p:spPr>
      </p:pic>
    </p:spTree>
    <p:extLst>
      <p:ext uri="{BB962C8B-B14F-4D97-AF65-F5344CB8AC3E}">
        <p14:creationId xmlns:p14="http://schemas.microsoft.com/office/powerpoint/2010/main" val="534539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e673c183cd_15_4"/>
          <p:cNvSpPr txBox="1">
            <a:spLocks noGrp="1"/>
          </p:cNvSpPr>
          <p:nvPr>
            <p:ph type="title"/>
          </p:nvPr>
        </p:nvSpPr>
        <p:spPr>
          <a:xfrm>
            <a:off x="838200" y="705675"/>
            <a:ext cx="10515600" cy="869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000" dirty="0">
                <a:latin typeface="Times New Roman"/>
                <a:ea typeface="Times New Roman"/>
                <a:cs typeface="Times New Roman"/>
                <a:sym typeface="Times New Roman"/>
              </a:rPr>
              <a:t>Conclusion</a:t>
            </a:r>
            <a:endParaRPr sz="4000" dirty="0">
              <a:latin typeface="Times New Roman"/>
              <a:ea typeface="Times New Roman"/>
              <a:cs typeface="Times New Roman"/>
              <a:sym typeface="Times New Roman"/>
            </a:endParaRPr>
          </a:p>
        </p:txBody>
      </p:sp>
      <p:sp>
        <p:nvSpPr>
          <p:cNvPr id="175" name="Google Shape;175;g1e673c183cd_15_4"/>
          <p:cNvSpPr txBox="1">
            <a:spLocks noGrp="1"/>
          </p:cNvSpPr>
          <p:nvPr>
            <p:ph type="body" idx="1"/>
          </p:nvPr>
        </p:nvSpPr>
        <p:spPr>
          <a:xfrm>
            <a:off x="838200" y="1848675"/>
            <a:ext cx="10515600" cy="4328400"/>
          </a:xfrm>
          <a:prstGeom prst="rect">
            <a:avLst/>
          </a:prstGeom>
        </p:spPr>
        <p:txBody>
          <a:bodyPr spcFirstLastPara="1" wrap="square" lIns="91425" tIns="45700" rIns="91425" bIns="45700" anchor="t" anchorCtr="0">
            <a:noAutofit/>
          </a:bodyPr>
          <a:lstStyle/>
          <a:p>
            <a:pPr lvl="0">
              <a:buFont typeface="Times New Roman"/>
              <a:buChar char="●"/>
            </a:pPr>
            <a:r>
              <a:rPr lang="en-GB" sz="1800" dirty="0"/>
              <a:t>In this paper, an autonomous navigation stack for drones </a:t>
            </a:r>
            <a:r>
              <a:rPr lang="en-GB" sz="1800" dirty="0" err="1"/>
              <a:t>using</a:t>
            </a:r>
            <a:r>
              <a:rPr lang="en-GB" sz="1800" dirty="0"/>
              <a:t> only monocular camera is proposed and tested on </a:t>
            </a:r>
            <a:r>
              <a:rPr lang="en-GB" sz="1800" dirty="0" err="1"/>
              <a:t>pixhawk</a:t>
            </a:r>
            <a:r>
              <a:rPr lang="en-GB" sz="1800" dirty="0"/>
              <a:t> based quad-copter with raspberry pi flight computer. </a:t>
            </a:r>
            <a:endParaRPr lang="en-GB" sz="1800" dirty="0" smtClean="0"/>
          </a:p>
          <a:p>
            <a:pPr lvl="0">
              <a:buFont typeface="Times New Roman"/>
              <a:buChar char="●"/>
            </a:pPr>
            <a:r>
              <a:rPr lang="en-GB" sz="1800" dirty="0"/>
              <a:t>Depth estimation using both monocular cues and </a:t>
            </a:r>
            <a:r>
              <a:rPr lang="en-GB" sz="1800" dirty="0" err="1"/>
              <a:t>midas</a:t>
            </a:r>
            <a:r>
              <a:rPr lang="en-GB" sz="1800" dirty="0"/>
              <a:t> machine learning model is predicted and depth maps are generated for local path planning in autonomous traversal</a:t>
            </a:r>
            <a:r>
              <a:rPr lang="en-GB" sz="1800" dirty="0" smtClean="0"/>
              <a:t>.</a:t>
            </a:r>
          </a:p>
          <a:p>
            <a:pPr lvl="0">
              <a:buFont typeface="Times New Roman"/>
              <a:buChar char="●"/>
            </a:pPr>
            <a:r>
              <a:rPr lang="en-GB" sz="1800" dirty="0"/>
              <a:t>In the future, mapping task can be implemented </a:t>
            </a:r>
            <a:r>
              <a:rPr lang="en-GB" sz="1800" dirty="0" smtClean="0"/>
              <a:t>simultaneously </a:t>
            </a:r>
            <a:r>
              <a:rPr lang="en-GB" sz="1800" dirty="0"/>
              <a:t>using visual </a:t>
            </a:r>
            <a:r>
              <a:rPr lang="en-GB" sz="1800" dirty="0" err="1"/>
              <a:t>odometry</a:t>
            </a:r>
            <a:r>
              <a:rPr lang="en-GB" sz="1800" dirty="0"/>
              <a:t> </a:t>
            </a:r>
            <a:r>
              <a:rPr lang="en-GB" sz="1800" dirty="0" smtClean="0"/>
              <a:t>methods to navigate in GPS denied environments.</a:t>
            </a:r>
          </a:p>
          <a:p>
            <a:pPr lvl="0">
              <a:buFont typeface="Times New Roman"/>
              <a:buChar char="●"/>
            </a:pPr>
            <a:r>
              <a:rPr lang="en-GB" sz="1800" dirty="0"/>
              <a:t>Additionally, if multiple monocular cameras or a single monocular camera on a rotating mechanism is used, the efficiency of bug algorithm for path planning can also </a:t>
            </a:r>
            <a:r>
              <a:rPr lang="en-GB" sz="1800" dirty="0" smtClean="0"/>
              <a:t>increase.</a:t>
            </a:r>
            <a:endParaRPr sz="1800" dirty="0">
              <a:latin typeface="Times New Roman"/>
              <a:ea typeface="Times New Roman"/>
              <a:cs typeface="Times New Roman"/>
              <a:sym typeface="Times New Roman"/>
            </a:endParaRPr>
          </a:p>
        </p:txBody>
      </p:sp>
      <p:pic>
        <p:nvPicPr>
          <p:cNvPr id="176" name="Google Shape;176;g1e673c183cd_15_4"/>
          <p:cNvPicPr preferRelativeResize="0"/>
          <p:nvPr/>
        </p:nvPicPr>
        <p:blipFill rotWithShape="1">
          <a:blip r:embed="rId3">
            <a:alphaModFix/>
          </a:blip>
          <a:srcRect/>
          <a:stretch/>
        </p:blipFill>
        <p:spPr>
          <a:xfrm>
            <a:off x="10140398" y="6157429"/>
            <a:ext cx="1892576" cy="670891"/>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e050634839_0_29"/>
          <p:cNvSpPr txBox="1">
            <a:spLocks noGrp="1"/>
          </p:cNvSpPr>
          <p:nvPr>
            <p:ph type="title"/>
          </p:nvPr>
        </p:nvSpPr>
        <p:spPr>
          <a:xfrm>
            <a:off x="838200" y="154025"/>
            <a:ext cx="10515600" cy="828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b="1">
                <a:latin typeface="Times New Roman"/>
                <a:ea typeface="Times New Roman"/>
                <a:cs typeface="Times New Roman"/>
                <a:sym typeface="Times New Roman"/>
              </a:rPr>
              <a:t>Reference</a:t>
            </a:r>
            <a:endParaRPr sz="3600" b="1">
              <a:latin typeface="Times New Roman"/>
              <a:ea typeface="Times New Roman"/>
              <a:cs typeface="Times New Roman"/>
              <a:sym typeface="Times New Roman"/>
            </a:endParaRPr>
          </a:p>
        </p:txBody>
      </p:sp>
      <p:sp>
        <p:nvSpPr>
          <p:cNvPr id="182" name="Google Shape;182;g1e050634839_0_29"/>
          <p:cNvSpPr txBox="1">
            <a:spLocks noGrp="1"/>
          </p:cNvSpPr>
          <p:nvPr>
            <p:ph type="body" idx="1"/>
          </p:nvPr>
        </p:nvSpPr>
        <p:spPr>
          <a:xfrm>
            <a:off x="838200" y="831750"/>
            <a:ext cx="10515600" cy="6026100"/>
          </a:xfrm>
          <a:prstGeom prst="rect">
            <a:avLst/>
          </a:prstGeom>
        </p:spPr>
        <p:txBody>
          <a:bodyPr spcFirstLastPara="1" wrap="square" lIns="91425" tIns="45700" rIns="91425" bIns="45700" anchor="t" anchorCtr="0">
            <a:noAutofit/>
          </a:bodyPr>
          <a:lstStyle/>
          <a:p>
            <a:pPr marL="0" lvl="0" indent="0">
              <a:lnSpc>
                <a:spcPct val="100000"/>
              </a:lnSpc>
              <a:spcBef>
                <a:spcPts val="0"/>
              </a:spcBef>
              <a:buNone/>
            </a:pPr>
            <a:r>
              <a:rPr lang="en-IN" sz="1800" dirty="0">
                <a:latin typeface="Times New Roman"/>
                <a:ea typeface="Times New Roman"/>
                <a:cs typeface="Times New Roman"/>
                <a:sym typeface="Times New Roman"/>
              </a:rPr>
              <a:t>[1] </a:t>
            </a:r>
            <a:r>
              <a:rPr lang="en-IN" sz="1800" dirty="0" err="1">
                <a:latin typeface="Times New Roman"/>
                <a:ea typeface="Times New Roman"/>
                <a:cs typeface="Times New Roman"/>
                <a:sym typeface="Times New Roman"/>
              </a:rPr>
              <a:t>Zaheer</a:t>
            </a:r>
            <a:r>
              <a:rPr lang="en-IN" sz="1800" dirty="0">
                <a:latin typeface="Times New Roman"/>
                <a:ea typeface="Times New Roman"/>
                <a:cs typeface="Times New Roman"/>
                <a:sym typeface="Times New Roman"/>
              </a:rPr>
              <a:t>, Z., </a:t>
            </a:r>
            <a:r>
              <a:rPr lang="en-IN" sz="1800" dirty="0" err="1">
                <a:latin typeface="Times New Roman"/>
                <a:ea typeface="Times New Roman"/>
                <a:cs typeface="Times New Roman"/>
                <a:sym typeface="Times New Roman"/>
              </a:rPr>
              <a:t>Usmani</a:t>
            </a:r>
            <a:r>
              <a:rPr lang="en-IN" sz="1800" dirty="0">
                <a:latin typeface="Times New Roman"/>
                <a:ea typeface="Times New Roman"/>
                <a:cs typeface="Times New Roman"/>
                <a:sym typeface="Times New Roman"/>
              </a:rPr>
              <a:t>, A., Khan, E., &amp; </a:t>
            </a:r>
            <a:r>
              <a:rPr lang="en-IN" sz="1800" dirty="0" err="1">
                <a:latin typeface="Times New Roman"/>
                <a:ea typeface="Times New Roman"/>
                <a:cs typeface="Times New Roman"/>
                <a:sym typeface="Times New Roman"/>
              </a:rPr>
              <a:t>Qadeer</a:t>
            </a:r>
            <a:r>
              <a:rPr lang="en-IN" sz="1800" dirty="0">
                <a:latin typeface="Times New Roman"/>
                <a:ea typeface="Times New Roman"/>
                <a:cs typeface="Times New Roman"/>
                <a:sym typeface="Times New Roman"/>
              </a:rPr>
              <a:t>, M. A. (2016, July</a:t>
            </a:r>
            <a:r>
              <a:rPr lang="en-IN" sz="1800" dirty="0" smtClean="0">
                <a:latin typeface="Times New Roman"/>
                <a:ea typeface="Times New Roman"/>
                <a:cs typeface="Times New Roman"/>
                <a:sym typeface="Times New Roman"/>
              </a:rPr>
              <a:t>). Aerial </a:t>
            </a:r>
            <a:r>
              <a:rPr lang="en-IN" sz="1800" dirty="0">
                <a:latin typeface="Times New Roman"/>
                <a:ea typeface="Times New Roman"/>
                <a:cs typeface="Times New Roman"/>
                <a:sym typeface="Times New Roman"/>
              </a:rPr>
              <a:t>surveillance system using UAV. In 2016 thirteenth </a:t>
            </a:r>
            <a:r>
              <a:rPr lang="en-IN" sz="1800" dirty="0" smtClean="0">
                <a:latin typeface="Times New Roman"/>
                <a:ea typeface="Times New Roman"/>
                <a:cs typeface="Times New Roman"/>
                <a:sym typeface="Times New Roman"/>
              </a:rPr>
              <a:t>international conference </a:t>
            </a:r>
            <a:r>
              <a:rPr lang="en-IN" sz="1800" dirty="0">
                <a:latin typeface="Times New Roman"/>
                <a:ea typeface="Times New Roman"/>
                <a:cs typeface="Times New Roman"/>
                <a:sym typeface="Times New Roman"/>
              </a:rPr>
              <a:t>on wireless and optical communications networks (WOCN)</a:t>
            </a:r>
          </a:p>
          <a:p>
            <a:pPr marL="0" lvl="0" indent="0">
              <a:lnSpc>
                <a:spcPct val="100000"/>
              </a:lnSpc>
              <a:spcBef>
                <a:spcPts val="0"/>
              </a:spcBef>
              <a:buNone/>
            </a:pPr>
            <a:r>
              <a:rPr lang="en-IN" sz="1800" dirty="0">
                <a:latin typeface="Times New Roman"/>
                <a:ea typeface="Times New Roman"/>
                <a:cs typeface="Times New Roman"/>
                <a:sym typeface="Times New Roman"/>
              </a:rPr>
              <a:t>(pp. 1-7). IEEE.</a:t>
            </a:r>
          </a:p>
          <a:p>
            <a:pPr marL="0" lvl="0" indent="0">
              <a:lnSpc>
                <a:spcPct val="100000"/>
              </a:lnSpc>
              <a:spcBef>
                <a:spcPts val="0"/>
              </a:spcBef>
              <a:buNone/>
            </a:pPr>
            <a:r>
              <a:rPr lang="en-IN" sz="1800" dirty="0">
                <a:latin typeface="Times New Roman"/>
                <a:ea typeface="Times New Roman"/>
                <a:cs typeface="Times New Roman"/>
                <a:sym typeface="Times New Roman"/>
              </a:rPr>
              <a:t>[2] </a:t>
            </a:r>
            <a:r>
              <a:rPr lang="en-IN" sz="1800" dirty="0" err="1">
                <a:latin typeface="Times New Roman"/>
                <a:ea typeface="Times New Roman"/>
                <a:cs typeface="Times New Roman"/>
                <a:sym typeface="Times New Roman"/>
              </a:rPr>
              <a:t>Murugan</a:t>
            </a:r>
            <a:r>
              <a:rPr lang="en-IN" sz="1800" dirty="0">
                <a:latin typeface="Times New Roman"/>
                <a:ea typeface="Times New Roman"/>
                <a:cs typeface="Times New Roman"/>
                <a:sym typeface="Times New Roman"/>
              </a:rPr>
              <a:t>, D., Garg, A., &amp; Singh, D. (2017). Development of an </a:t>
            </a:r>
            <a:r>
              <a:rPr lang="en-IN" sz="1800" dirty="0" smtClean="0">
                <a:latin typeface="Times New Roman"/>
                <a:ea typeface="Times New Roman"/>
                <a:cs typeface="Times New Roman"/>
                <a:sym typeface="Times New Roman"/>
              </a:rPr>
              <a:t>adaptive approach </a:t>
            </a:r>
            <a:r>
              <a:rPr lang="en-IN" sz="1800" dirty="0">
                <a:latin typeface="Times New Roman"/>
                <a:ea typeface="Times New Roman"/>
                <a:cs typeface="Times New Roman"/>
                <a:sym typeface="Times New Roman"/>
              </a:rPr>
              <a:t>for precision agriculture monitoring with drone and </a:t>
            </a:r>
            <a:r>
              <a:rPr lang="en-IN" sz="1800" dirty="0" smtClean="0">
                <a:latin typeface="Times New Roman"/>
                <a:ea typeface="Times New Roman"/>
                <a:cs typeface="Times New Roman"/>
                <a:sym typeface="Times New Roman"/>
              </a:rPr>
              <a:t>satellite data</a:t>
            </a:r>
            <a:r>
              <a:rPr lang="en-IN" sz="1800" dirty="0">
                <a:latin typeface="Times New Roman"/>
                <a:ea typeface="Times New Roman"/>
                <a:cs typeface="Times New Roman"/>
                <a:sym typeface="Times New Roman"/>
              </a:rPr>
              <a:t>. IEEE Journal of Selected Topics in Applied Earth Observations</a:t>
            </a:r>
          </a:p>
          <a:p>
            <a:pPr marL="0" lvl="0" indent="0">
              <a:lnSpc>
                <a:spcPct val="100000"/>
              </a:lnSpc>
              <a:spcBef>
                <a:spcPts val="0"/>
              </a:spcBef>
              <a:buNone/>
            </a:pPr>
            <a:r>
              <a:rPr lang="en-IN" sz="1800" dirty="0">
                <a:latin typeface="Times New Roman"/>
                <a:ea typeface="Times New Roman"/>
                <a:cs typeface="Times New Roman"/>
                <a:sym typeface="Times New Roman"/>
              </a:rPr>
              <a:t>and Remote Sensing, 10(12), 5322-5328.</a:t>
            </a:r>
          </a:p>
          <a:p>
            <a:pPr marL="0" lvl="0" indent="0">
              <a:lnSpc>
                <a:spcPct val="100000"/>
              </a:lnSpc>
              <a:spcBef>
                <a:spcPts val="0"/>
              </a:spcBef>
              <a:buNone/>
            </a:pPr>
            <a:r>
              <a:rPr lang="en-IN" sz="1800" dirty="0">
                <a:latin typeface="Times New Roman"/>
                <a:ea typeface="Times New Roman"/>
                <a:cs typeface="Times New Roman"/>
                <a:sym typeface="Times New Roman"/>
              </a:rPr>
              <a:t>[3] </a:t>
            </a:r>
            <a:r>
              <a:rPr lang="en-IN" sz="1800" dirty="0" err="1">
                <a:latin typeface="Times New Roman"/>
                <a:ea typeface="Times New Roman"/>
                <a:cs typeface="Times New Roman"/>
                <a:sym typeface="Times New Roman"/>
              </a:rPr>
              <a:t>Benarbia</a:t>
            </a:r>
            <a:r>
              <a:rPr lang="en-IN" sz="1800" dirty="0">
                <a:latin typeface="Times New Roman"/>
                <a:ea typeface="Times New Roman"/>
                <a:cs typeface="Times New Roman"/>
                <a:sym typeface="Times New Roman"/>
              </a:rPr>
              <a:t>, T., &amp; </a:t>
            </a:r>
            <a:r>
              <a:rPr lang="en-IN" sz="1800" dirty="0" err="1">
                <a:latin typeface="Times New Roman"/>
                <a:ea typeface="Times New Roman"/>
                <a:cs typeface="Times New Roman"/>
                <a:sym typeface="Times New Roman"/>
              </a:rPr>
              <a:t>Kyamakya</a:t>
            </a:r>
            <a:r>
              <a:rPr lang="en-IN" sz="1800" dirty="0">
                <a:latin typeface="Times New Roman"/>
                <a:ea typeface="Times New Roman"/>
                <a:cs typeface="Times New Roman"/>
                <a:sym typeface="Times New Roman"/>
              </a:rPr>
              <a:t>, K. (2021). A literature review of </a:t>
            </a:r>
            <a:r>
              <a:rPr lang="en-IN" sz="1800" dirty="0" smtClean="0">
                <a:latin typeface="Times New Roman"/>
                <a:ea typeface="Times New Roman"/>
                <a:cs typeface="Times New Roman"/>
                <a:sym typeface="Times New Roman"/>
              </a:rPr>
              <a:t>drone-based package </a:t>
            </a:r>
            <a:r>
              <a:rPr lang="en-IN" sz="1800" dirty="0">
                <a:latin typeface="Times New Roman"/>
                <a:ea typeface="Times New Roman"/>
                <a:cs typeface="Times New Roman"/>
                <a:sym typeface="Times New Roman"/>
              </a:rPr>
              <a:t>delivery logistics systems and their implementation </a:t>
            </a:r>
            <a:r>
              <a:rPr lang="en-IN" sz="1800" dirty="0" smtClean="0">
                <a:latin typeface="Times New Roman"/>
                <a:ea typeface="Times New Roman"/>
                <a:cs typeface="Times New Roman"/>
                <a:sym typeface="Times New Roman"/>
              </a:rPr>
              <a:t>feasibility. Sustainability</a:t>
            </a:r>
            <a:r>
              <a:rPr lang="en-IN" sz="1800" dirty="0">
                <a:latin typeface="Times New Roman"/>
                <a:ea typeface="Times New Roman"/>
                <a:cs typeface="Times New Roman"/>
                <a:sym typeface="Times New Roman"/>
              </a:rPr>
              <a:t>, 14(1), 360.</a:t>
            </a:r>
          </a:p>
          <a:p>
            <a:pPr marL="0" lvl="0" indent="0">
              <a:lnSpc>
                <a:spcPct val="100000"/>
              </a:lnSpc>
              <a:spcBef>
                <a:spcPts val="0"/>
              </a:spcBef>
              <a:buNone/>
            </a:pPr>
            <a:r>
              <a:rPr lang="en-IN" sz="1800" dirty="0">
                <a:latin typeface="Times New Roman"/>
                <a:ea typeface="Times New Roman"/>
                <a:cs typeface="Times New Roman"/>
                <a:sym typeface="Times New Roman"/>
              </a:rPr>
              <a:t>[4] Xin, C., Wu, G., Zhang, C., Chen, K., Wang, J., &amp; Wang, X. (</a:t>
            </a:r>
            <a:r>
              <a:rPr lang="en-IN" sz="1800" dirty="0" smtClean="0">
                <a:latin typeface="Times New Roman"/>
                <a:ea typeface="Times New Roman"/>
                <a:cs typeface="Times New Roman"/>
                <a:sym typeface="Times New Roman"/>
              </a:rPr>
              <a:t>2020, February</a:t>
            </a:r>
            <a:r>
              <a:rPr lang="en-IN" sz="1800" dirty="0">
                <a:latin typeface="Times New Roman"/>
                <a:ea typeface="Times New Roman"/>
                <a:cs typeface="Times New Roman"/>
                <a:sym typeface="Times New Roman"/>
              </a:rPr>
              <a:t>). Research on indoor navigation system of </a:t>
            </a:r>
            <a:r>
              <a:rPr lang="en-IN" sz="1800" dirty="0" err="1">
                <a:latin typeface="Times New Roman"/>
                <a:ea typeface="Times New Roman"/>
                <a:cs typeface="Times New Roman"/>
                <a:sym typeface="Times New Roman"/>
              </a:rPr>
              <a:t>uav</a:t>
            </a:r>
            <a:r>
              <a:rPr lang="en-IN" sz="1800" dirty="0">
                <a:latin typeface="Times New Roman"/>
                <a:ea typeface="Times New Roman"/>
                <a:cs typeface="Times New Roman"/>
                <a:sym typeface="Times New Roman"/>
              </a:rPr>
              <a:t> based on </a:t>
            </a:r>
            <a:r>
              <a:rPr lang="en-IN" sz="1800" dirty="0" err="1" smtClean="0">
                <a:latin typeface="Times New Roman"/>
                <a:ea typeface="Times New Roman"/>
                <a:cs typeface="Times New Roman"/>
                <a:sym typeface="Times New Roman"/>
              </a:rPr>
              <a:t>lidar</a:t>
            </a:r>
            <a:r>
              <a:rPr lang="en-IN" sz="1800" dirty="0" smtClean="0">
                <a:latin typeface="Times New Roman"/>
                <a:ea typeface="Times New Roman"/>
                <a:cs typeface="Times New Roman"/>
                <a:sym typeface="Times New Roman"/>
              </a:rPr>
              <a:t>. In </a:t>
            </a:r>
            <a:r>
              <a:rPr lang="en-IN" sz="1800" dirty="0">
                <a:latin typeface="Times New Roman"/>
                <a:ea typeface="Times New Roman"/>
                <a:cs typeface="Times New Roman"/>
                <a:sym typeface="Times New Roman"/>
              </a:rPr>
              <a:t>2020 12th International Conference on Measuring Technology and</a:t>
            </a:r>
          </a:p>
          <a:p>
            <a:pPr marL="0" lvl="0" indent="0">
              <a:lnSpc>
                <a:spcPct val="100000"/>
              </a:lnSpc>
              <a:spcBef>
                <a:spcPts val="0"/>
              </a:spcBef>
              <a:buNone/>
            </a:pPr>
            <a:r>
              <a:rPr lang="en-IN" sz="1800" dirty="0">
                <a:latin typeface="Times New Roman"/>
                <a:ea typeface="Times New Roman"/>
                <a:cs typeface="Times New Roman"/>
                <a:sym typeface="Times New Roman"/>
              </a:rPr>
              <a:t>Mechatronics Automation (ICMTMA) (pp. 763-766). IEEE.</a:t>
            </a:r>
          </a:p>
          <a:p>
            <a:pPr marL="0" lvl="0" indent="0">
              <a:lnSpc>
                <a:spcPct val="100000"/>
              </a:lnSpc>
              <a:spcBef>
                <a:spcPts val="0"/>
              </a:spcBef>
              <a:buNone/>
            </a:pPr>
            <a:r>
              <a:rPr lang="en-IN" sz="1800" dirty="0">
                <a:latin typeface="Times New Roman"/>
                <a:ea typeface="Times New Roman"/>
                <a:cs typeface="Times New Roman"/>
                <a:sym typeface="Times New Roman"/>
              </a:rPr>
              <a:t>[5] </a:t>
            </a:r>
            <a:r>
              <a:rPr lang="en-IN" sz="1800" dirty="0" err="1">
                <a:latin typeface="Times New Roman"/>
                <a:ea typeface="Times New Roman"/>
                <a:cs typeface="Times New Roman"/>
                <a:sym typeface="Times New Roman"/>
              </a:rPr>
              <a:t>Lategahn</a:t>
            </a:r>
            <a:r>
              <a:rPr lang="en-IN" sz="1800" dirty="0">
                <a:latin typeface="Times New Roman"/>
                <a:ea typeface="Times New Roman"/>
                <a:cs typeface="Times New Roman"/>
                <a:sym typeface="Times New Roman"/>
              </a:rPr>
              <a:t>, H., Geiger, A., &amp; </a:t>
            </a:r>
            <a:r>
              <a:rPr lang="en-IN" sz="1800" dirty="0" err="1">
                <a:latin typeface="Times New Roman"/>
                <a:ea typeface="Times New Roman"/>
                <a:cs typeface="Times New Roman"/>
                <a:sym typeface="Times New Roman"/>
              </a:rPr>
              <a:t>Kitt</a:t>
            </a:r>
            <a:r>
              <a:rPr lang="en-IN" sz="1800" dirty="0">
                <a:latin typeface="Times New Roman"/>
                <a:ea typeface="Times New Roman"/>
                <a:cs typeface="Times New Roman"/>
                <a:sym typeface="Times New Roman"/>
              </a:rPr>
              <a:t>, B. (2011, May). Visual SLAM </a:t>
            </a:r>
            <a:r>
              <a:rPr lang="en-IN" sz="1800" dirty="0" smtClean="0">
                <a:latin typeface="Times New Roman"/>
                <a:ea typeface="Times New Roman"/>
                <a:cs typeface="Times New Roman"/>
                <a:sym typeface="Times New Roman"/>
              </a:rPr>
              <a:t>for autonomous </a:t>
            </a:r>
            <a:r>
              <a:rPr lang="en-IN" sz="1800" dirty="0">
                <a:latin typeface="Times New Roman"/>
                <a:ea typeface="Times New Roman"/>
                <a:cs typeface="Times New Roman"/>
                <a:sym typeface="Times New Roman"/>
              </a:rPr>
              <a:t>ground vehicles. In 2011 IEEE International </a:t>
            </a:r>
            <a:r>
              <a:rPr lang="en-IN" sz="1800" dirty="0" smtClean="0">
                <a:latin typeface="Times New Roman"/>
                <a:ea typeface="Times New Roman"/>
                <a:cs typeface="Times New Roman"/>
                <a:sym typeface="Times New Roman"/>
              </a:rPr>
              <a:t>Conference on </a:t>
            </a:r>
            <a:r>
              <a:rPr lang="en-IN" sz="1800" dirty="0">
                <a:latin typeface="Times New Roman"/>
                <a:ea typeface="Times New Roman"/>
                <a:cs typeface="Times New Roman"/>
                <a:sym typeface="Times New Roman"/>
              </a:rPr>
              <a:t>Robotics and Automation (pp. 1732-1737). IEEE.</a:t>
            </a:r>
          </a:p>
          <a:p>
            <a:pPr marL="0" lvl="0" indent="0">
              <a:lnSpc>
                <a:spcPct val="100000"/>
              </a:lnSpc>
              <a:spcBef>
                <a:spcPts val="0"/>
              </a:spcBef>
              <a:buNone/>
            </a:pPr>
            <a:r>
              <a:rPr lang="en-IN" sz="1800" dirty="0">
                <a:latin typeface="Times New Roman"/>
                <a:ea typeface="Times New Roman"/>
                <a:cs typeface="Times New Roman"/>
                <a:sym typeface="Times New Roman"/>
              </a:rPr>
              <a:t>[6] Davison, A. J., Reid, I. D., </a:t>
            </a:r>
            <a:r>
              <a:rPr lang="en-IN" sz="1800" dirty="0" err="1">
                <a:latin typeface="Times New Roman"/>
                <a:ea typeface="Times New Roman"/>
                <a:cs typeface="Times New Roman"/>
                <a:sym typeface="Times New Roman"/>
              </a:rPr>
              <a:t>Molton</a:t>
            </a:r>
            <a:r>
              <a:rPr lang="en-IN" sz="1800" dirty="0">
                <a:latin typeface="Times New Roman"/>
                <a:ea typeface="Times New Roman"/>
                <a:cs typeface="Times New Roman"/>
                <a:sym typeface="Times New Roman"/>
              </a:rPr>
              <a:t>, N. D., &amp; </a:t>
            </a:r>
            <a:r>
              <a:rPr lang="en-IN" sz="1800" dirty="0" err="1">
                <a:latin typeface="Times New Roman"/>
                <a:ea typeface="Times New Roman"/>
                <a:cs typeface="Times New Roman"/>
                <a:sym typeface="Times New Roman"/>
              </a:rPr>
              <a:t>Stasse</a:t>
            </a:r>
            <a:r>
              <a:rPr lang="en-IN" sz="1800" dirty="0">
                <a:latin typeface="Times New Roman"/>
                <a:ea typeface="Times New Roman"/>
                <a:cs typeface="Times New Roman"/>
                <a:sym typeface="Times New Roman"/>
              </a:rPr>
              <a:t>, O. (2007</a:t>
            </a:r>
            <a:r>
              <a:rPr lang="en-IN" sz="1800" dirty="0" smtClean="0">
                <a:latin typeface="Times New Roman"/>
                <a:ea typeface="Times New Roman"/>
                <a:cs typeface="Times New Roman"/>
                <a:sym typeface="Times New Roman"/>
              </a:rPr>
              <a:t>). </a:t>
            </a:r>
            <a:r>
              <a:rPr lang="en-IN" sz="1800" dirty="0" err="1" smtClean="0">
                <a:latin typeface="Times New Roman"/>
                <a:ea typeface="Times New Roman"/>
                <a:cs typeface="Times New Roman"/>
                <a:sym typeface="Times New Roman"/>
              </a:rPr>
              <a:t>MonoSLAM</a:t>
            </a:r>
            <a:r>
              <a:rPr lang="en-IN" sz="1800" dirty="0">
                <a:latin typeface="Times New Roman"/>
                <a:ea typeface="Times New Roman"/>
                <a:cs typeface="Times New Roman"/>
                <a:sym typeface="Times New Roman"/>
              </a:rPr>
              <a:t>: Real-time single camera SLAM. IEEE transactions </a:t>
            </a:r>
            <a:r>
              <a:rPr lang="en-IN" sz="1800" dirty="0" smtClean="0">
                <a:latin typeface="Times New Roman"/>
                <a:ea typeface="Times New Roman"/>
                <a:cs typeface="Times New Roman"/>
                <a:sym typeface="Times New Roman"/>
              </a:rPr>
              <a:t>on pattern </a:t>
            </a:r>
            <a:r>
              <a:rPr lang="en-IN" sz="1800" dirty="0">
                <a:latin typeface="Times New Roman"/>
                <a:ea typeface="Times New Roman"/>
                <a:cs typeface="Times New Roman"/>
                <a:sym typeface="Times New Roman"/>
              </a:rPr>
              <a:t>analysis and machine intelligence, 29(6), 1052-1067.</a:t>
            </a:r>
          </a:p>
          <a:p>
            <a:pPr marL="0" lvl="0" indent="0">
              <a:lnSpc>
                <a:spcPct val="100000"/>
              </a:lnSpc>
              <a:spcBef>
                <a:spcPts val="0"/>
              </a:spcBef>
              <a:buNone/>
            </a:pPr>
            <a:r>
              <a:rPr lang="en-IN" sz="1800" dirty="0">
                <a:latin typeface="Times New Roman"/>
                <a:ea typeface="Times New Roman"/>
                <a:cs typeface="Times New Roman"/>
                <a:sym typeface="Times New Roman"/>
              </a:rPr>
              <a:t>[7] Al-</a:t>
            </a:r>
            <a:r>
              <a:rPr lang="en-IN" sz="1800" dirty="0" err="1">
                <a:latin typeface="Times New Roman"/>
                <a:ea typeface="Times New Roman"/>
                <a:cs typeface="Times New Roman"/>
                <a:sym typeface="Times New Roman"/>
              </a:rPr>
              <a:t>Kaff</a:t>
            </a:r>
            <a:r>
              <a:rPr lang="en-IN" sz="1800" dirty="0">
                <a:latin typeface="Times New Roman"/>
                <a:ea typeface="Times New Roman"/>
                <a:cs typeface="Times New Roman"/>
                <a:sym typeface="Times New Roman"/>
              </a:rPr>
              <a:t>, A., </a:t>
            </a:r>
            <a:r>
              <a:rPr lang="en-IN" sz="1800" dirty="0" err="1">
                <a:latin typeface="Times New Roman"/>
                <a:ea typeface="Times New Roman"/>
                <a:cs typeface="Times New Roman"/>
                <a:sym typeface="Times New Roman"/>
              </a:rPr>
              <a:t>Meng</a:t>
            </a:r>
            <a:r>
              <a:rPr lang="en-IN" sz="1800" dirty="0">
                <a:latin typeface="Times New Roman"/>
                <a:ea typeface="Times New Roman"/>
                <a:cs typeface="Times New Roman"/>
                <a:sym typeface="Times New Roman"/>
              </a:rPr>
              <a:t>, Q., </a:t>
            </a:r>
            <a:r>
              <a:rPr lang="en-IN" sz="1800" dirty="0" err="1">
                <a:latin typeface="Times New Roman"/>
                <a:ea typeface="Times New Roman"/>
                <a:cs typeface="Times New Roman"/>
                <a:sym typeface="Times New Roman"/>
              </a:rPr>
              <a:t>Mart´ın</a:t>
            </a:r>
            <a:r>
              <a:rPr lang="en-IN" sz="1800" dirty="0">
                <a:latin typeface="Times New Roman"/>
                <a:ea typeface="Times New Roman"/>
                <a:cs typeface="Times New Roman"/>
                <a:sym typeface="Times New Roman"/>
              </a:rPr>
              <a:t>, D., de la </a:t>
            </a:r>
            <a:r>
              <a:rPr lang="en-IN" sz="1800" dirty="0" err="1">
                <a:latin typeface="Times New Roman"/>
                <a:ea typeface="Times New Roman"/>
                <a:cs typeface="Times New Roman"/>
                <a:sym typeface="Times New Roman"/>
              </a:rPr>
              <a:t>Escalera</a:t>
            </a:r>
            <a:r>
              <a:rPr lang="en-IN" sz="1800" dirty="0">
                <a:latin typeface="Times New Roman"/>
                <a:ea typeface="Times New Roman"/>
                <a:cs typeface="Times New Roman"/>
                <a:sym typeface="Times New Roman"/>
              </a:rPr>
              <a:t>, A., &amp; </a:t>
            </a:r>
            <a:r>
              <a:rPr lang="en-IN" sz="1800" dirty="0" err="1">
                <a:latin typeface="Times New Roman"/>
                <a:ea typeface="Times New Roman"/>
                <a:cs typeface="Times New Roman"/>
                <a:sym typeface="Times New Roman"/>
              </a:rPr>
              <a:t>Armingol</a:t>
            </a:r>
            <a:r>
              <a:rPr lang="en-IN" sz="1800" dirty="0">
                <a:latin typeface="Times New Roman"/>
                <a:ea typeface="Times New Roman"/>
                <a:cs typeface="Times New Roman"/>
                <a:sym typeface="Times New Roman"/>
              </a:rPr>
              <a:t>, J. M</a:t>
            </a:r>
            <a:r>
              <a:rPr lang="en-IN" sz="1800" dirty="0" smtClean="0">
                <a:latin typeface="Times New Roman"/>
                <a:ea typeface="Times New Roman"/>
                <a:cs typeface="Times New Roman"/>
                <a:sym typeface="Times New Roman"/>
              </a:rPr>
              <a:t>. (</a:t>
            </a:r>
            <a:r>
              <a:rPr lang="en-IN" sz="1800" dirty="0">
                <a:latin typeface="Times New Roman"/>
                <a:ea typeface="Times New Roman"/>
                <a:cs typeface="Times New Roman"/>
                <a:sym typeface="Times New Roman"/>
              </a:rPr>
              <a:t>2016, June). Monocular vision-based obstacle detection/avoidance </a:t>
            </a:r>
            <a:r>
              <a:rPr lang="en-IN" sz="1800" dirty="0" smtClean="0">
                <a:latin typeface="Times New Roman"/>
                <a:ea typeface="Times New Roman"/>
                <a:cs typeface="Times New Roman"/>
                <a:sym typeface="Times New Roman"/>
              </a:rPr>
              <a:t>for unmanned </a:t>
            </a:r>
            <a:r>
              <a:rPr lang="en-IN" sz="1800" dirty="0">
                <a:latin typeface="Times New Roman"/>
                <a:ea typeface="Times New Roman"/>
                <a:cs typeface="Times New Roman"/>
                <a:sym typeface="Times New Roman"/>
              </a:rPr>
              <a:t>aerial vehicles. In 2016 IEEE intelligent vehicles symposium</a:t>
            </a:r>
          </a:p>
          <a:p>
            <a:pPr marL="0" lvl="0" indent="0">
              <a:lnSpc>
                <a:spcPct val="100000"/>
              </a:lnSpc>
              <a:spcBef>
                <a:spcPts val="0"/>
              </a:spcBef>
              <a:buNone/>
            </a:pPr>
            <a:r>
              <a:rPr lang="en-IN" sz="1800" dirty="0">
                <a:latin typeface="Times New Roman"/>
                <a:ea typeface="Times New Roman"/>
                <a:cs typeface="Times New Roman"/>
                <a:sym typeface="Times New Roman"/>
              </a:rPr>
              <a:t>(IV) (pp. 92-97). IEEE.</a:t>
            </a:r>
          </a:p>
          <a:p>
            <a:pPr marL="0" lvl="0" indent="0">
              <a:lnSpc>
                <a:spcPct val="100000"/>
              </a:lnSpc>
              <a:spcBef>
                <a:spcPts val="0"/>
              </a:spcBef>
              <a:buNone/>
            </a:pPr>
            <a:r>
              <a:rPr lang="en-IN" sz="1800" dirty="0">
                <a:latin typeface="Times New Roman"/>
                <a:ea typeface="Times New Roman"/>
                <a:cs typeface="Times New Roman"/>
                <a:sym typeface="Times New Roman"/>
              </a:rPr>
              <a:t>[8] Tareen, S. A. K., &amp; </a:t>
            </a:r>
            <a:r>
              <a:rPr lang="en-IN" sz="1800" dirty="0" err="1">
                <a:latin typeface="Times New Roman"/>
                <a:ea typeface="Times New Roman"/>
                <a:cs typeface="Times New Roman"/>
                <a:sym typeface="Times New Roman"/>
              </a:rPr>
              <a:t>Saleem</a:t>
            </a:r>
            <a:r>
              <a:rPr lang="en-IN" sz="1800" dirty="0">
                <a:latin typeface="Times New Roman"/>
                <a:ea typeface="Times New Roman"/>
                <a:cs typeface="Times New Roman"/>
                <a:sym typeface="Times New Roman"/>
              </a:rPr>
              <a:t>, Z. (2018, March). A comparative analysis </a:t>
            </a:r>
            <a:r>
              <a:rPr lang="en-IN" sz="1800" dirty="0" smtClean="0">
                <a:latin typeface="Times New Roman"/>
                <a:ea typeface="Times New Roman"/>
                <a:cs typeface="Times New Roman"/>
                <a:sym typeface="Times New Roman"/>
              </a:rPr>
              <a:t>of sift</a:t>
            </a:r>
            <a:r>
              <a:rPr lang="en-IN" sz="1800" dirty="0">
                <a:latin typeface="Times New Roman"/>
                <a:ea typeface="Times New Roman"/>
                <a:cs typeface="Times New Roman"/>
                <a:sym typeface="Times New Roman"/>
              </a:rPr>
              <a:t>, surf, </a:t>
            </a:r>
            <a:r>
              <a:rPr lang="en-IN" sz="1800" dirty="0" err="1">
                <a:latin typeface="Times New Roman"/>
                <a:ea typeface="Times New Roman"/>
                <a:cs typeface="Times New Roman"/>
                <a:sym typeface="Times New Roman"/>
              </a:rPr>
              <a:t>kaze</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akaze</a:t>
            </a:r>
            <a:r>
              <a:rPr lang="en-IN" sz="1800" dirty="0">
                <a:latin typeface="Times New Roman"/>
                <a:ea typeface="Times New Roman"/>
                <a:cs typeface="Times New Roman"/>
                <a:sym typeface="Times New Roman"/>
              </a:rPr>
              <a:t>, orb, and brisk. In 2018 International conference </a:t>
            </a:r>
            <a:r>
              <a:rPr lang="en-IN" sz="1800" dirty="0" smtClean="0">
                <a:latin typeface="Times New Roman"/>
                <a:ea typeface="Times New Roman"/>
                <a:cs typeface="Times New Roman"/>
                <a:sym typeface="Times New Roman"/>
              </a:rPr>
              <a:t>on computing</a:t>
            </a:r>
            <a:r>
              <a:rPr lang="en-IN" sz="1800" dirty="0">
                <a:latin typeface="Times New Roman"/>
                <a:ea typeface="Times New Roman"/>
                <a:cs typeface="Times New Roman"/>
                <a:sym typeface="Times New Roman"/>
              </a:rPr>
              <a:t>, mathematics and engineering technologies (</a:t>
            </a:r>
            <a:r>
              <a:rPr lang="en-IN" sz="1800" dirty="0" err="1">
                <a:latin typeface="Times New Roman"/>
                <a:ea typeface="Times New Roman"/>
                <a:cs typeface="Times New Roman"/>
                <a:sym typeface="Times New Roman"/>
              </a:rPr>
              <a:t>iCoMET</a:t>
            </a:r>
            <a:r>
              <a:rPr lang="en-IN" sz="1800" dirty="0">
                <a:latin typeface="Times New Roman"/>
                <a:ea typeface="Times New Roman"/>
                <a:cs typeface="Times New Roman"/>
                <a:sym typeface="Times New Roman"/>
              </a:rPr>
              <a:t>) (pp.</a:t>
            </a:r>
          </a:p>
          <a:p>
            <a:pPr marL="0" lvl="0" indent="0">
              <a:lnSpc>
                <a:spcPct val="100000"/>
              </a:lnSpc>
              <a:spcBef>
                <a:spcPts val="0"/>
              </a:spcBef>
              <a:buNone/>
            </a:pPr>
            <a:r>
              <a:rPr lang="en-IN" sz="1800" dirty="0">
                <a:latin typeface="Times New Roman"/>
                <a:ea typeface="Times New Roman"/>
                <a:cs typeface="Times New Roman"/>
                <a:sym typeface="Times New Roman"/>
              </a:rPr>
              <a:t>1-10). IEEE</a:t>
            </a:r>
            <a:r>
              <a:rPr lang="en-IN" sz="1800" dirty="0" smtClean="0">
                <a:latin typeface="Times New Roman"/>
                <a:ea typeface="Times New Roman"/>
                <a:cs typeface="Times New Roman"/>
                <a:sym typeface="Times New Roman"/>
              </a:rPr>
              <a:t>.</a:t>
            </a:r>
            <a:endParaRPr sz="1800" b="1" dirty="0">
              <a:latin typeface="Times New Roman"/>
              <a:ea typeface="Times New Roman"/>
              <a:cs typeface="Times New Roman"/>
              <a:sym typeface="Times New Roman"/>
            </a:endParaRPr>
          </a:p>
        </p:txBody>
      </p:sp>
      <p:pic>
        <p:nvPicPr>
          <p:cNvPr id="183" name="Google Shape;183;g1e050634839_0_29"/>
          <p:cNvPicPr preferRelativeResize="0"/>
          <p:nvPr/>
        </p:nvPicPr>
        <p:blipFill rotWithShape="1">
          <a:blip r:embed="rId3">
            <a:alphaModFix/>
          </a:blip>
          <a:srcRect/>
          <a:stretch/>
        </p:blipFill>
        <p:spPr>
          <a:xfrm>
            <a:off x="10140398" y="6157429"/>
            <a:ext cx="1892576" cy="670891"/>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fb2828698c_11_48"/>
          <p:cNvSpPr txBox="1">
            <a:spLocks noGrp="1"/>
          </p:cNvSpPr>
          <p:nvPr>
            <p:ph type="body" idx="1"/>
          </p:nvPr>
        </p:nvSpPr>
        <p:spPr>
          <a:xfrm>
            <a:off x="848360" y="2654655"/>
            <a:ext cx="10515600" cy="34509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US" sz="6600" dirty="0">
                <a:latin typeface="Times New Roman"/>
                <a:ea typeface="Times New Roman"/>
                <a:cs typeface="Times New Roman"/>
                <a:sym typeface="Times New Roman"/>
              </a:rPr>
              <a:t>THANK YOU</a:t>
            </a:r>
            <a:endParaRPr sz="6600" dirty="0">
              <a:latin typeface="Times New Roman"/>
              <a:ea typeface="Times New Roman"/>
              <a:cs typeface="Times New Roman"/>
              <a:sym typeface="Times New Roman"/>
            </a:endParaRPr>
          </a:p>
        </p:txBody>
      </p:sp>
      <p:pic>
        <p:nvPicPr>
          <p:cNvPr id="3" name="Google Shape;183;g1e050634839_0_29"/>
          <p:cNvPicPr preferRelativeResize="0"/>
          <p:nvPr/>
        </p:nvPicPr>
        <p:blipFill rotWithShape="1">
          <a:blip r:embed="rId3">
            <a:alphaModFix/>
          </a:blip>
          <a:srcRect/>
          <a:stretch/>
        </p:blipFill>
        <p:spPr>
          <a:xfrm>
            <a:off x="10140398" y="6157429"/>
            <a:ext cx="1892576" cy="670891"/>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b="1" dirty="0">
                <a:latin typeface="Times New Roman"/>
                <a:ea typeface="Times New Roman"/>
                <a:cs typeface="Times New Roman"/>
                <a:sym typeface="Times New Roman"/>
              </a:rPr>
              <a:t>Outline</a:t>
            </a:r>
            <a:endParaRPr sz="3800" b="1" dirty="0">
              <a:latin typeface="Times New Roman"/>
              <a:ea typeface="Times New Roman"/>
              <a:cs typeface="Times New Roman"/>
              <a:sym typeface="Times New Roman"/>
            </a:endParaRPr>
          </a:p>
        </p:txBody>
      </p:sp>
      <p:sp>
        <p:nvSpPr>
          <p:cNvPr id="93" name="Google Shape;93;p2"/>
          <p:cNvSpPr txBox="1">
            <a:spLocks noGrp="1"/>
          </p:cNvSpPr>
          <p:nvPr>
            <p:ph type="body" idx="1"/>
          </p:nvPr>
        </p:nvSpPr>
        <p:spPr>
          <a:xfrm>
            <a:off x="838200" y="1690825"/>
            <a:ext cx="10515600" cy="4351200"/>
          </a:xfrm>
          <a:prstGeom prst="rect">
            <a:avLst/>
          </a:prstGeom>
          <a:noFill/>
          <a:ln>
            <a:noFill/>
          </a:ln>
        </p:spPr>
        <p:txBody>
          <a:bodyPr spcFirstLastPara="1" wrap="square" lIns="91425" tIns="45700" rIns="91425" bIns="45700" anchor="t" anchorCtr="0">
            <a:normAutofit/>
          </a:bodyPr>
          <a:lstStyle/>
          <a:p>
            <a:pPr marL="457200" lvl="0" indent="-323850" algn="l" rtl="0">
              <a:lnSpc>
                <a:spcPct val="115000"/>
              </a:lnSpc>
              <a:spcBef>
                <a:spcPts val="0"/>
              </a:spcBef>
              <a:spcAft>
                <a:spcPts val="0"/>
              </a:spcAft>
              <a:buSzPts val="1500"/>
              <a:buFont typeface="Times New Roman"/>
              <a:buChar char="•"/>
            </a:pPr>
            <a:r>
              <a:rPr lang="en-US" sz="2400" dirty="0">
                <a:latin typeface="Times New Roman" panose="02020603050405020304" pitchFamily="18" charset="0"/>
                <a:ea typeface="Times New Roman"/>
                <a:cs typeface="Times New Roman" panose="02020603050405020304" pitchFamily="18" charset="0"/>
                <a:sym typeface="Times New Roman"/>
              </a:rPr>
              <a:t>Introduction</a:t>
            </a:r>
            <a:endParaRPr sz="2400" dirty="0">
              <a:latin typeface="Times New Roman" panose="02020603050405020304" pitchFamily="18" charset="0"/>
              <a:ea typeface="Times New Roman"/>
              <a:cs typeface="Times New Roman" panose="02020603050405020304" pitchFamily="18" charset="0"/>
              <a:sym typeface="Times New Roman"/>
            </a:endParaRPr>
          </a:p>
          <a:p>
            <a:pPr marL="457200" lvl="0" indent="-323850" algn="l" rtl="0">
              <a:lnSpc>
                <a:spcPct val="115000"/>
              </a:lnSpc>
              <a:spcBef>
                <a:spcPts val="0"/>
              </a:spcBef>
              <a:spcAft>
                <a:spcPts val="0"/>
              </a:spcAft>
              <a:buSzPts val="1500"/>
              <a:buFont typeface="Times New Roman"/>
              <a:buChar char="•"/>
            </a:pPr>
            <a:r>
              <a:rPr lang="en-US" sz="2400" dirty="0">
                <a:latin typeface="Times New Roman" panose="02020603050405020304" pitchFamily="18" charset="0"/>
                <a:ea typeface="Times New Roman"/>
                <a:cs typeface="Times New Roman" panose="02020603050405020304" pitchFamily="18" charset="0"/>
                <a:sym typeface="Times New Roman"/>
              </a:rPr>
              <a:t>Prior Literature</a:t>
            </a:r>
            <a:endParaRPr sz="2400" dirty="0">
              <a:latin typeface="Times New Roman" panose="02020603050405020304" pitchFamily="18" charset="0"/>
              <a:ea typeface="Times New Roman"/>
              <a:cs typeface="Times New Roman" panose="02020603050405020304" pitchFamily="18" charset="0"/>
              <a:sym typeface="Times New Roman"/>
            </a:endParaRPr>
          </a:p>
          <a:p>
            <a:pPr marL="457200" lvl="0" indent="-323850" algn="l" rtl="0">
              <a:lnSpc>
                <a:spcPct val="115000"/>
              </a:lnSpc>
              <a:spcBef>
                <a:spcPts val="0"/>
              </a:spcBef>
              <a:spcAft>
                <a:spcPts val="0"/>
              </a:spcAft>
              <a:buSzPts val="1500"/>
              <a:buFont typeface="Times New Roman"/>
              <a:buChar char="•"/>
            </a:pPr>
            <a:r>
              <a:rPr lang="en-US" sz="2400" dirty="0">
                <a:latin typeface="Times New Roman" panose="02020603050405020304" pitchFamily="18" charset="0"/>
                <a:ea typeface="Times New Roman"/>
                <a:cs typeface="Times New Roman" panose="02020603050405020304" pitchFamily="18" charset="0"/>
                <a:sym typeface="Times New Roman"/>
              </a:rPr>
              <a:t>Background</a:t>
            </a:r>
            <a:endParaRPr sz="2400" dirty="0">
              <a:latin typeface="Times New Roman" panose="02020603050405020304" pitchFamily="18" charset="0"/>
              <a:ea typeface="Times New Roman"/>
              <a:cs typeface="Times New Roman" panose="02020603050405020304" pitchFamily="18" charset="0"/>
              <a:sym typeface="Times New Roman"/>
            </a:endParaRPr>
          </a:p>
          <a:p>
            <a:pPr indent="-323850">
              <a:lnSpc>
                <a:spcPct val="115000"/>
              </a:lnSpc>
              <a:spcBef>
                <a:spcPts val="0"/>
              </a:spcBef>
              <a:buSzPts val="1500"/>
              <a:buFont typeface="Times New Roman"/>
              <a:buChar char="•"/>
            </a:pPr>
            <a:r>
              <a:rPr lang="en-IN" sz="2400" dirty="0">
                <a:latin typeface="Times New Roman" panose="02020603050405020304" pitchFamily="18" charset="0"/>
                <a:ea typeface="Times New Roman"/>
                <a:cs typeface="Times New Roman" panose="02020603050405020304" pitchFamily="18" charset="0"/>
              </a:rPr>
              <a:t>Obstacle Localization Algorithm</a:t>
            </a:r>
          </a:p>
          <a:p>
            <a:pPr lvl="0" indent="-323850">
              <a:lnSpc>
                <a:spcPct val="115000"/>
              </a:lnSpc>
              <a:spcBef>
                <a:spcPts val="0"/>
              </a:spcBef>
              <a:buSzPts val="1500"/>
              <a:buFont typeface="Times New Roman"/>
              <a:buChar char="•"/>
            </a:pPr>
            <a:r>
              <a:rPr lang="en-GB" sz="2400" dirty="0" smtClean="0">
                <a:latin typeface="Times New Roman" panose="02020603050405020304" pitchFamily="18" charset="0"/>
                <a:ea typeface="Times New Roman"/>
                <a:cs typeface="Times New Roman" panose="02020603050405020304" pitchFamily="18" charset="0"/>
                <a:sym typeface="Times New Roman"/>
              </a:rPr>
              <a:t>Path Planning Based On Bug 0 Algorithm</a:t>
            </a:r>
          </a:p>
          <a:p>
            <a:pPr lvl="0" indent="-323850">
              <a:lnSpc>
                <a:spcPct val="115000"/>
              </a:lnSpc>
              <a:spcBef>
                <a:spcPts val="0"/>
              </a:spcBef>
              <a:buSzPts val="1500"/>
              <a:buFont typeface="Times New Roman"/>
              <a:buChar char="•"/>
            </a:pPr>
            <a:r>
              <a:rPr lang="en-GB" sz="2400" dirty="0" smtClean="0">
                <a:latin typeface="Times New Roman" panose="02020603050405020304" pitchFamily="18" charset="0"/>
                <a:cs typeface="Times New Roman" panose="02020603050405020304" pitchFamily="18" charset="0"/>
              </a:rPr>
              <a:t>Light Weight Embedded System Architecture</a:t>
            </a:r>
            <a:endParaRPr lang="en-GB" sz="2400" dirty="0" smtClean="0">
              <a:latin typeface="Times New Roman" panose="02020603050405020304" pitchFamily="18" charset="0"/>
              <a:ea typeface="Times New Roman"/>
              <a:cs typeface="Times New Roman" panose="02020603050405020304" pitchFamily="18" charset="0"/>
              <a:sym typeface="Times New Roman"/>
            </a:endParaRPr>
          </a:p>
          <a:p>
            <a:pPr lvl="0" indent="-323850">
              <a:lnSpc>
                <a:spcPct val="115000"/>
              </a:lnSpc>
              <a:spcBef>
                <a:spcPts val="0"/>
              </a:spcBef>
              <a:buSzPts val="1500"/>
              <a:buFont typeface="Times New Roman"/>
              <a:buChar char="•"/>
            </a:pPr>
            <a:r>
              <a:rPr lang="en-US" sz="2400" dirty="0" smtClean="0">
                <a:latin typeface="Times New Roman" panose="02020603050405020304" pitchFamily="18" charset="0"/>
                <a:ea typeface="Times New Roman"/>
                <a:cs typeface="Times New Roman" panose="02020603050405020304" pitchFamily="18" charset="0"/>
                <a:sym typeface="Times New Roman"/>
              </a:rPr>
              <a:t>Experiments and Results</a:t>
            </a:r>
          </a:p>
          <a:p>
            <a:pPr lvl="0" indent="-323850">
              <a:lnSpc>
                <a:spcPct val="115000"/>
              </a:lnSpc>
              <a:spcBef>
                <a:spcPts val="0"/>
              </a:spcBef>
              <a:buSzPts val="1500"/>
              <a:buFont typeface="Times New Roman"/>
              <a:buChar char="•"/>
            </a:pPr>
            <a:r>
              <a:rPr lang="en-US" sz="2400" dirty="0" smtClean="0">
                <a:latin typeface="Times New Roman" panose="02020603050405020304" pitchFamily="18" charset="0"/>
                <a:ea typeface="Times New Roman"/>
                <a:cs typeface="Times New Roman" panose="02020603050405020304" pitchFamily="18" charset="0"/>
                <a:sym typeface="Times New Roman"/>
              </a:rPr>
              <a:t>Conclusion</a:t>
            </a:r>
            <a:endParaRPr sz="2400" dirty="0">
              <a:latin typeface="Times New Roman" panose="02020603050405020304" pitchFamily="18" charset="0"/>
              <a:ea typeface="Times New Roman"/>
              <a:cs typeface="Times New Roman" panose="02020603050405020304" pitchFamily="18" charset="0"/>
              <a:sym typeface="Times New Roman"/>
            </a:endParaRPr>
          </a:p>
          <a:p>
            <a:pPr marL="457200" marR="0" lvl="0" indent="-323850" algn="l" rtl="0">
              <a:lnSpc>
                <a:spcPct val="115000"/>
              </a:lnSpc>
              <a:spcBef>
                <a:spcPts val="0"/>
              </a:spcBef>
              <a:spcAft>
                <a:spcPts val="0"/>
              </a:spcAft>
              <a:buSzPts val="1500"/>
              <a:buFont typeface="Times New Roman"/>
              <a:buChar char="•"/>
            </a:pPr>
            <a:r>
              <a:rPr lang="en-US" sz="2400" dirty="0" smtClean="0">
                <a:latin typeface="Times New Roman" panose="02020603050405020304" pitchFamily="18" charset="0"/>
                <a:ea typeface="Times New Roman"/>
                <a:cs typeface="Times New Roman" panose="02020603050405020304" pitchFamily="18" charset="0"/>
                <a:sym typeface="Times New Roman"/>
              </a:rPr>
              <a:t>References</a:t>
            </a:r>
            <a:endParaRPr sz="2400" dirty="0">
              <a:latin typeface="Times New Roman" panose="02020603050405020304" pitchFamily="18" charset="0"/>
              <a:ea typeface="Times New Roman"/>
              <a:cs typeface="Times New Roman" panose="02020603050405020304" pitchFamily="18" charset="0"/>
              <a:sym typeface="Times New Roman"/>
            </a:endParaRPr>
          </a:p>
        </p:txBody>
      </p:sp>
      <p:pic>
        <p:nvPicPr>
          <p:cNvPr id="6"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spTree>
    <p:extLst>
      <p:ext uri="{BB962C8B-B14F-4D97-AF65-F5344CB8AC3E}">
        <p14:creationId xmlns:p14="http://schemas.microsoft.com/office/powerpoint/2010/main" val="1311775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23450" y="287100"/>
            <a:ext cx="10515600" cy="849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b="1" dirty="0">
                <a:latin typeface="Times New Roman"/>
                <a:ea typeface="Times New Roman"/>
                <a:cs typeface="Times New Roman"/>
                <a:sym typeface="Times New Roman"/>
              </a:rPr>
              <a:t>Introduction</a:t>
            </a:r>
            <a:endParaRPr sz="3800" b="1" dirty="0">
              <a:latin typeface="Times New Roman"/>
              <a:ea typeface="Times New Roman"/>
              <a:cs typeface="Times New Roman"/>
              <a:sym typeface="Times New Roman"/>
            </a:endParaRPr>
          </a:p>
        </p:txBody>
      </p:sp>
      <p:sp>
        <p:nvSpPr>
          <p:cNvPr id="92" name="Google Shape;92;p2"/>
          <p:cNvSpPr txBox="1">
            <a:spLocks noGrp="1"/>
          </p:cNvSpPr>
          <p:nvPr>
            <p:ph type="body" idx="1"/>
          </p:nvPr>
        </p:nvSpPr>
        <p:spPr>
          <a:xfrm>
            <a:off x="828040" y="1411350"/>
            <a:ext cx="10515600" cy="57381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1200"/>
              </a:spcBef>
              <a:spcAft>
                <a:spcPts val="0"/>
              </a:spcAft>
              <a:buSzPts val="1800"/>
              <a:buFont typeface="Times New Roman"/>
              <a:buChar char="●"/>
            </a:pPr>
            <a:r>
              <a:rPr lang="en-US" sz="2400" dirty="0" smtClean="0">
                <a:latin typeface="Times New Roman"/>
                <a:ea typeface="Times New Roman"/>
                <a:cs typeface="Times New Roman"/>
                <a:sym typeface="Times New Roman"/>
              </a:rPr>
              <a:t>Autonomous drones are robots that can navigate without any human interference. They path plans such that the right goal location is reached while avoiding obstacles actively.</a:t>
            </a:r>
          </a:p>
          <a:p>
            <a:pPr marL="457200" lvl="0" indent="-342900" algn="l" rtl="0">
              <a:lnSpc>
                <a:spcPct val="115000"/>
              </a:lnSpc>
              <a:spcBef>
                <a:spcPts val="1200"/>
              </a:spcBef>
              <a:spcAft>
                <a:spcPts val="0"/>
              </a:spcAft>
              <a:buSzPts val="1800"/>
              <a:buFont typeface="Times New Roman"/>
              <a:buChar char="●"/>
            </a:pPr>
            <a:r>
              <a:rPr lang="en-US" sz="2400" dirty="0" smtClean="0">
                <a:latin typeface="Times New Roman"/>
                <a:ea typeface="Times New Roman"/>
                <a:cs typeface="Times New Roman"/>
                <a:sym typeface="Times New Roman"/>
              </a:rPr>
              <a:t>The applications of autonomous drones is growing across industries like mining, agriculture, defense, security, logistics etc.</a:t>
            </a:r>
            <a:endParaRPr lang="en-US" sz="2400" dirty="0">
              <a:latin typeface="Times New Roman"/>
              <a:ea typeface="Times New Roman"/>
              <a:cs typeface="Times New Roman"/>
              <a:sym typeface="Times New Roman"/>
            </a:endParaRPr>
          </a:p>
          <a:p>
            <a:pPr>
              <a:lnSpc>
                <a:spcPct val="115000"/>
              </a:lnSpc>
              <a:spcBef>
                <a:spcPts val="1200"/>
              </a:spcBef>
              <a:buFont typeface="Times New Roman"/>
              <a:buChar char="●"/>
            </a:pPr>
            <a:r>
              <a:rPr lang="en-GB" sz="2400" dirty="0">
                <a:latin typeface="Times New Roman" panose="02020603050405020304" pitchFamily="18" charset="0"/>
                <a:cs typeface="Times New Roman" panose="02020603050405020304" pitchFamily="18" charset="0"/>
              </a:rPr>
              <a:t>This paper proposes a full stack architecture for autonomous navigation using monocular vision intending to overcome the drawbacks mentioned before</a:t>
            </a:r>
            <a:r>
              <a:rPr lang="en-GB" sz="2400" dirty="0" smtClean="0">
                <a:latin typeface="Times New Roman" panose="02020603050405020304" pitchFamily="18" charset="0"/>
                <a:cs typeface="Times New Roman" panose="02020603050405020304" pitchFamily="18" charset="0"/>
              </a:rPr>
              <a:t>.</a:t>
            </a:r>
            <a:endParaRPr sz="2400" dirty="0">
              <a:latin typeface="Times New Roman"/>
              <a:ea typeface="Times New Roman"/>
              <a:cs typeface="Times New Roman"/>
              <a:sym typeface="Times New Roman"/>
            </a:endParaRPr>
          </a:p>
          <a:p>
            <a:pPr marL="0" lvl="0" indent="0" algn="l" rtl="0">
              <a:lnSpc>
                <a:spcPct val="90000"/>
              </a:lnSpc>
              <a:spcBef>
                <a:spcPts val="1200"/>
              </a:spcBef>
              <a:spcAft>
                <a:spcPts val="0"/>
              </a:spcAft>
              <a:buClr>
                <a:schemeClr val="dk1"/>
              </a:buClr>
              <a:buSzPts val="2800"/>
              <a:buNone/>
            </a:pPr>
            <a:endParaRPr sz="1600" dirty="0">
              <a:latin typeface="Times New Roman"/>
              <a:ea typeface="Times New Roman"/>
              <a:cs typeface="Times New Roman"/>
              <a:sym typeface="Times New Roman"/>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23450" y="287100"/>
            <a:ext cx="10515600" cy="849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b="1" dirty="0" smtClean="0">
                <a:latin typeface="Times New Roman"/>
                <a:ea typeface="Times New Roman"/>
                <a:cs typeface="Times New Roman"/>
                <a:sym typeface="Times New Roman"/>
              </a:rPr>
              <a:t>Introduction (</a:t>
            </a:r>
            <a:r>
              <a:rPr lang="en-US" sz="3800" b="1" dirty="0" err="1" smtClean="0">
                <a:latin typeface="Times New Roman"/>
                <a:ea typeface="Times New Roman"/>
                <a:cs typeface="Times New Roman"/>
                <a:sym typeface="Times New Roman"/>
              </a:rPr>
              <a:t>cont</a:t>
            </a:r>
            <a:r>
              <a:rPr lang="en-US" sz="3800" b="1" dirty="0" smtClean="0">
                <a:latin typeface="Times New Roman"/>
                <a:ea typeface="Times New Roman"/>
                <a:cs typeface="Times New Roman"/>
                <a:sym typeface="Times New Roman"/>
              </a:rPr>
              <a:t>)</a:t>
            </a:r>
            <a:endParaRPr sz="3800" b="1" dirty="0">
              <a:latin typeface="Times New Roman"/>
              <a:ea typeface="Times New Roman"/>
              <a:cs typeface="Times New Roman"/>
              <a:sym typeface="Times New Roman"/>
            </a:endParaRPr>
          </a:p>
        </p:txBody>
      </p:sp>
      <p:sp>
        <p:nvSpPr>
          <p:cNvPr id="92" name="Google Shape;92;p2"/>
          <p:cNvSpPr txBox="1">
            <a:spLocks noGrp="1"/>
          </p:cNvSpPr>
          <p:nvPr>
            <p:ph type="body" idx="1"/>
          </p:nvPr>
        </p:nvSpPr>
        <p:spPr>
          <a:xfrm>
            <a:off x="828040" y="1248790"/>
            <a:ext cx="10515600" cy="5738100"/>
          </a:xfrm>
          <a:prstGeom prst="rect">
            <a:avLst/>
          </a:prstGeom>
          <a:noFill/>
          <a:ln>
            <a:noFill/>
          </a:ln>
        </p:spPr>
        <p:txBody>
          <a:bodyPr spcFirstLastPara="1" wrap="square" lIns="91425" tIns="45700" rIns="91425" bIns="45700" anchor="t" anchorCtr="0">
            <a:noAutofit/>
          </a:bodyPr>
          <a:lstStyle/>
          <a:p>
            <a:pPr lvl="0">
              <a:lnSpc>
                <a:spcPct val="115000"/>
              </a:lnSpc>
              <a:spcBef>
                <a:spcPts val="1200"/>
              </a:spcBef>
              <a:buFont typeface="Times New Roman"/>
              <a:buChar char="●"/>
            </a:pPr>
            <a:r>
              <a:rPr lang="en-GB" sz="1800" dirty="0" smtClean="0">
                <a:latin typeface="Times New Roman" panose="02020603050405020304" pitchFamily="18" charset="0"/>
                <a:cs typeface="Times New Roman" panose="02020603050405020304" pitchFamily="18" charset="0"/>
              </a:rPr>
              <a:t>The </a:t>
            </a:r>
            <a:r>
              <a:rPr lang="en-GB" sz="1800" dirty="0">
                <a:latin typeface="Times New Roman" panose="02020603050405020304" pitchFamily="18" charset="0"/>
                <a:cs typeface="Times New Roman" panose="02020603050405020304" pitchFamily="18" charset="0"/>
              </a:rPr>
              <a:t>paper achieves these objectives in the following manner: </a:t>
            </a:r>
            <a:endParaRPr lang="en-GB" sz="1800" dirty="0" smtClean="0">
              <a:latin typeface="Times New Roman" panose="02020603050405020304" pitchFamily="18" charset="0"/>
              <a:cs typeface="Times New Roman" panose="02020603050405020304" pitchFamily="18" charset="0"/>
            </a:endParaRPr>
          </a:p>
          <a:p>
            <a:pPr marL="114300" lvl="0" indent="0">
              <a:lnSpc>
                <a:spcPct val="115000"/>
              </a:lnSpc>
              <a:spcBef>
                <a:spcPts val="1200"/>
              </a:spcBef>
              <a:buNone/>
            </a:pP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Implementing connection between flight controller and microprocessor using </a:t>
            </a:r>
            <a:r>
              <a:rPr lang="en-GB" sz="1800" dirty="0" err="1">
                <a:latin typeface="Times New Roman" panose="02020603050405020304" pitchFamily="18" charset="0"/>
                <a:cs typeface="Times New Roman" panose="02020603050405020304" pitchFamily="18" charset="0"/>
              </a:rPr>
              <a:t>MAVLink</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protocol </a:t>
            </a:r>
            <a:r>
              <a:rPr lang="en-GB" sz="1800" dirty="0">
                <a:latin typeface="Times New Roman" panose="02020603050405020304" pitchFamily="18" charset="0"/>
                <a:cs typeface="Times New Roman" panose="02020603050405020304" pitchFamily="18" charset="0"/>
              </a:rPr>
              <a:t>to gain real-time flight data feedback. </a:t>
            </a:r>
            <a:endParaRPr lang="en-GB" sz="1800" dirty="0" smtClean="0">
              <a:latin typeface="Times New Roman" panose="02020603050405020304" pitchFamily="18" charset="0"/>
              <a:cs typeface="Times New Roman" panose="02020603050405020304" pitchFamily="18" charset="0"/>
            </a:endParaRPr>
          </a:p>
          <a:p>
            <a:pPr marL="114300" lvl="0" indent="0">
              <a:lnSpc>
                <a:spcPct val="115000"/>
              </a:lnSpc>
              <a:spcBef>
                <a:spcPts val="1200"/>
              </a:spcBef>
              <a:buNone/>
            </a:pP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A UDP (user datagram protocol</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connection is established between the light weight embedded system on the drone and a remote client which can handle more computationally extensive algorithms. </a:t>
            </a:r>
            <a:endParaRPr lang="en-GB" sz="1800" dirty="0" smtClean="0">
              <a:latin typeface="Times New Roman" panose="02020603050405020304" pitchFamily="18" charset="0"/>
              <a:cs typeface="Times New Roman" panose="02020603050405020304" pitchFamily="18" charset="0"/>
            </a:endParaRPr>
          </a:p>
          <a:p>
            <a:pPr marL="114300" lvl="0" indent="0">
              <a:lnSpc>
                <a:spcPct val="115000"/>
              </a:lnSpc>
              <a:spcBef>
                <a:spcPts val="1200"/>
              </a:spcBef>
              <a:buNone/>
            </a:pP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A combination of both monocular cues and machine learning data is used to estimate depth of obstacles with reasonable accuracy to avoid collision. </a:t>
            </a:r>
            <a:endParaRPr lang="en-GB" sz="1800" dirty="0" smtClean="0">
              <a:latin typeface="Times New Roman" panose="02020603050405020304" pitchFamily="18" charset="0"/>
              <a:cs typeface="Times New Roman" panose="02020603050405020304" pitchFamily="18" charset="0"/>
            </a:endParaRPr>
          </a:p>
          <a:p>
            <a:pPr marL="114300" lvl="0" indent="0">
              <a:lnSpc>
                <a:spcPct val="115000"/>
              </a:lnSpc>
              <a:spcBef>
                <a:spcPts val="1200"/>
              </a:spcBef>
              <a:buNone/>
            </a:pP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A modified bug algorithm </a:t>
            </a:r>
            <a:r>
              <a:rPr lang="en-GB" sz="1800" dirty="0" smtClean="0">
                <a:latin typeface="Times New Roman" panose="02020603050405020304" pitchFamily="18" charset="0"/>
                <a:cs typeface="Times New Roman" panose="02020603050405020304" pitchFamily="18" charset="0"/>
              </a:rPr>
              <a:t>for </a:t>
            </a:r>
            <a:r>
              <a:rPr lang="en-GB" sz="1800" dirty="0">
                <a:latin typeface="Times New Roman" panose="02020603050405020304" pitchFamily="18" charset="0"/>
                <a:cs typeface="Times New Roman" panose="02020603050405020304" pitchFamily="18" charset="0"/>
              </a:rPr>
              <a:t>decision making of autonomous drone such that the traversal of the robot is most efficient in terms of traversal length and time both is used.</a:t>
            </a:r>
            <a:endParaRPr sz="1800" dirty="0">
              <a:latin typeface="Times New Roman" panose="02020603050405020304" pitchFamily="18" charset="0"/>
              <a:ea typeface="Times New Roman"/>
              <a:cs typeface="Times New Roman" panose="02020603050405020304" pitchFamily="18" charset="0"/>
              <a:sym typeface="Times New Roman"/>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spTree>
    <p:extLst>
      <p:ext uri="{BB962C8B-B14F-4D97-AF65-F5344CB8AC3E}">
        <p14:creationId xmlns:p14="http://schemas.microsoft.com/office/powerpoint/2010/main" val="1190547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23450" y="287100"/>
            <a:ext cx="10515600" cy="849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b="1" dirty="0" smtClean="0">
                <a:latin typeface="Times New Roman"/>
                <a:ea typeface="Times New Roman"/>
                <a:cs typeface="Times New Roman"/>
                <a:sym typeface="Times New Roman"/>
              </a:rPr>
              <a:t>Prior Literature</a:t>
            </a:r>
            <a:endParaRPr sz="3800" b="1" dirty="0">
              <a:latin typeface="Times New Roman"/>
              <a:ea typeface="Times New Roman"/>
              <a:cs typeface="Times New Roman"/>
              <a:sym typeface="Times New Roman"/>
            </a:endParaRPr>
          </a:p>
        </p:txBody>
      </p:sp>
      <p:sp>
        <p:nvSpPr>
          <p:cNvPr id="92" name="Google Shape;92;p2"/>
          <p:cNvSpPr txBox="1">
            <a:spLocks noGrp="1"/>
          </p:cNvSpPr>
          <p:nvPr>
            <p:ph type="body" idx="1"/>
          </p:nvPr>
        </p:nvSpPr>
        <p:spPr>
          <a:xfrm>
            <a:off x="828040" y="1208150"/>
            <a:ext cx="10515600" cy="5738100"/>
          </a:xfrm>
          <a:prstGeom prst="rect">
            <a:avLst/>
          </a:prstGeom>
          <a:noFill/>
          <a:ln>
            <a:noFill/>
          </a:ln>
        </p:spPr>
        <p:txBody>
          <a:bodyPr spcFirstLastPara="1" wrap="square" lIns="91425" tIns="45700" rIns="91425" bIns="45700" anchor="t" anchorCtr="0">
            <a:noAutofit/>
          </a:bodyPr>
          <a:lstStyle/>
          <a:p>
            <a:pPr lvl="0">
              <a:lnSpc>
                <a:spcPct val="115000"/>
              </a:lnSpc>
              <a:spcBef>
                <a:spcPts val="1200"/>
              </a:spcBef>
              <a:buFont typeface="Times New Roman"/>
              <a:buChar char="●"/>
            </a:pPr>
            <a:r>
              <a:rPr lang="en-GB" sz="2200" dirty="0">
                <a:latin typeface="Times New Roman"/>
                <a:ea typeface="Times New Roman"/>
                <a:cs typeface="Times New Roman"/>
                <a:sym typeface="Times New Roman"/>
              </a:rPr>
              <a:t>E</a:t>
            </a:r>
            <a:r>
              <a:rPr lang="en-GB" sz="2200" dirty="0" smtClean="0">
                <a:latin typeface="Times New Roman"/>
                <a:ea typeface="Times New Roman"/>
                <a:cs typeface="Times New Roman"/>
                <a:sym typeface="Times New Roman"/>
              </a:rPr>
              <a:t>xisting </a:t>
            </a:r>
            <a:r>
              <a:rPr lang="en-GB" sz="2200" dirty="0">
                <a:latin typeface="Times New Roman"/>
                <a:ea typeface="Times New Roman"/>
                <a:cs typeface="Times New Roman"/>
                <a:sym typeface="Times New Roman"/>
              </a:rPr>
              <a:t>methods for these robots rely on bulky, sophisticated hardware such as stereo vision camera, </a:t>
            </a:r>
            <a:r>
              <a:rPr lang="en-GB" sz="2200" dirty="0" err="1">
                <a:latin typeface="Times New Roman"/>
                <a:ea typeface="Times New Roman"/>
                <a:cs typeface="Times New Roman"/>
                <a:sym typeface="Times New Roman"/>
              </a:rPr>
              <a:t>lidar</a:t>
            </a:r>
            <a:r>
              <a:rPr lang="en-GB" sz="2200" dirty="0">
                <a:latin typeface="Times New Roman"/>
                <a:ea typeface="Times New Roman"/>
                <a:cs typeface="Times New Roman"/>
                <a:sym typeface="Times New Roman"/>
              </a:rPr>
              <a:t>, depth camera etc. that are also expensive.</a:t>
            </a:r>
          </a:p>
          <a:p>
            <a:pPr lvl="0">
              <a:lnSpc>
                <a:spcPct val="115000"/>
              </a:lnSpc>
              <a:spcBef>
                <a:spcPts val="1200"/>
              </a:spcBef>
              <a:buFont typeface="Times New Roman"/>
              <a:buChar char="●"/>
            </a:pPr>
            <a:r>
              <a:rPr lang="en-GB" sz="2200" dirty="0">
                <a:latin typeface="Times New Roman" panose="02020603050405020304" pitchFamily="18" charset="0"/>
                <a:cs typeface="Times New Roman" panose="02020603050405020304" pitchFamily="18" charset="0"/>
              </a:rPr>
              <a:t>The embedded control system required for existing methods have high computational capabilities as they use intensive algorithms like Simultaneous localization and mapping (SLAM) for autonomous navigation</a:t>
            </a:r>
            <a:r>
              <a:rPr lang="en-GB" sz="2200" dirty="0" smtClean="0">
                <a:latin typeface="Times New Roman" panose="02020603050405020304" pitchFamily="18" charset="0"/>
                <a:cs typeface="Times New Roman" panose="02020603050405020304" pitchFamily="18" charset="0"/>
              </a:rPr>
              <a:t>.</a:t>
            </a:r>
            <a:endParaRPr lang="en-GB" sz="2200" dirty="0">
              <a:latin typeface="Times New Roman" panose="02020603050405020304" pitchFamily="18" charset="0"/>
              <a:cs typeface="Times New Roman" panose="02020603050405020304" pitchFamily="18" charset="0"/>
            </a:endParaRPr>
          </a:p>
          <a:p>
            <a:pPr lvl="0">
              <a:lnSpc>
                <a:spcPct val="115000"/>
              </a:lnSpc>
              <a:spcBef>
                <a:spcPts val="1200"/>
              </a:spcBef>
              <a:buFont typeface="Times New Roman"/>
              <a:buChar char="●"/>
            </a:pPr>
            <a:r>
              <a:rPr lang="en-GB" sz="2200" dirty="0">
                <a:latin typeface="Times New Roman" panose="02020603050405020304" pitchFamily="18" charset="0"/>
                <a:cs typeface="Times New Roman" panose="02020603050405020304" pitchFamily="18" charset="0"/>
              </a:rPr>
              <a:t>Monocular cameras on the other hand are much more scalable, as it is much more durable, lighter and inexpensive</a:t>
            </a:r>
            <a:r>
              <a:rPr lang="en-GB" sz="2200" dirty="0" smtClean="0">
                <a:latin typeface="Times New Roman" panose="02020603050405020304" pitchFamily="18" charset="0"/>
                <a:cs typeface="Times New Roman" panose="02020603050405020304" pitchFamily="18" charset="0"/>
              </a:rPr>
              <a:t>.</a:t>
            </a:r>
          </a:p>
          <a:p>
            <a:pPr lvl="0">
              <a:lnSpc>
                <a:spcPct val="115000"/>
              </a:lnSpc>
              <a:spcBef>
                <a:spcPts val="1200"/>
              </a:spcBef>
              <a:buFont typeface="Times New Roman"/>
              <a:buChar char="●"/>
            </a:pPr>
            <a:r>
              <a:rPr lang="en-GB" sz="2200" dirty="0" smtClean="0">
                <a:latin typeface="Times New Roman" panose="02020603050405020304" pitchFamily="18" charset="0"/>
                <a:ea typeface="Times New Roman"/>
                <a:cs typeface="Times New Roman" panose="02020603050405020304" pitchFamily="18" charset="0"/>
                <a:sym typeface="Times New Roman"/>
              </a:rPr>
              <a:t>Existing methods using monocular vision based navigation use Mono-SLAM, rate of change of SIFT features and monocular cues for depth estimation. However these methods have scalability and hardware compatibility issues that this paper aims to overcome.</a:t>
            </a:r>
            <a:endParaRPr lang="en-GB" sz="2200" dirty="0">
              <a:latin typeface="Times New Roman" panose="02020603050405020304" pitchFamily="18" charset="0"/>
              <a:ea typeface="Times New Roman"/>
              <a:cs typeface="Times New Roman" panose="02020603050405020304" pitchFamily="18" charset="0"/>
              <a:sym typeface="Times New Roman"/>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spTree>
    <p:extLst>
      <p:ext uri="{BB962C8B-B14F-4D97-AF65-F5344CB8AC3E}">
        <p14:creationId xmlns:p14="http://schemas.microsoft.com/office/powerpoint/2010/main" val="305592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23450" y="287100"/>
            <a:ext cx="10515600" cy="849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b="1" dirty="0" smtClean="0">
                <a:latin typeface="Times New Roman"/>
                <a:ea typeface="Times New Roman"/>
                <a:cs typeface="Times New Roman"/>
                <a:sym typeface="Times New Roman"/>
              </a:rPr>
              <a:t>Background</a:t>
            </a:r>
            <a:endParaRPr sz="3800" b="1" dirty="0">
              <a:latin typeface="Times New Roman"/>
              <a:ea typeface="Times New Roman"/>
              <a:cs typeface="Times New Roman"/>
              <a:sym typeface="Times New Roman"/>
            </a:endParaRPr>
          </a:p>
        </p:txBody>
      </p:sp>
      <p:sp>
        <p:nvSpPr>
          <p:cNvPr id="92" name="Google Shape;92;p2"/>
          <p:cNvSpPr txBox="1">
            <a:spLocks noGrp="1"/>
          </p:cNvSpPr>
          <p:nvPr>
            <p:ph type="body" idx="1"/>
          </p:nvPr>
        </p:nvSpPr>
        <p:spPr>
          <a:xfrm>
            <a:off x="828040" y="1208150"/>
            <a:ext cx="5227320" cy="5738100"/>
          </a:xfrm>
          <a:prstGeom prst="rect">
            <a:avLst/>
          </a:prstGeom>
          <a:noFill/>
          <a:ln>
            <a:noFill/>
          </a:ln>
        </p:spPr>
        <p:txBody>
          <a:bodyPr spcFirstLastPara="1" wrap="square" lIns="91425" tIns="45700" rIns="91425" bIns="45700" anchor="t" anchorCtr="0">
            <a:noAutofit/>
          </a:bodyPr>
          <a:lstStyle/>
          <a:p>
            <a:pPr marL="114300" lvl="0" indent="0">
              <a:lnSpc>
                <a:spcPct val="115000"/>
              </a:lnSpc>
              <a:spcBef>
                <a:spcPts val="1200"/>
              </a:spcBef>
              <a:buNone/>
            </a:pPr>
            <a:r>
              <a:rPr lang="en-GB" sz="2200" b="1" dirty="0" err="1" smtClean="0">
                <a:latin typeface="Times New Roman"/>
                <a:ea typeface="Times New Roman"/>
                <a:cs typeface="Times New Roman"/>
                <a:sym typeface="Times New Roman"/>
              </a:rPr>
              <a:t>Midaset</a:t>
            </a:r>
            <a:endParaRPr lang="en-GB" sz="2200" b="1" dirty="0" smtClean="0">
              <a:latin typeface="Times New Roman"/>
              <a:ea typeface="Times New Roman"/>
              <a:cs typeface="Times New Roman"/>
              <a:sym typeface="Times New Roman"/>
            </a:endParaRPr>
          </a:p>
          <a:p>
            <a:pPr>
              <a:lnSpc>
                <a:spcPct val="110000"/>
              </a:lnSpc>
            </a:pPr>
            <a:r>
              <a:rPr lang="en-GB" sz="2200" dirty="0" err="1" smtClean="0">
                <a:latin typeface="Times New Roman" panose="02020603050405020304" pitchFamily="18" charset="0"/>
                <a:ea typeface="Meiryo"/>
                <a:cs typeface="Times New Roman" panose="02020603050405020304" pitchFamily="18" charset="0"/>
              </a:rPr>
              <a:t>MiDas</a:t>
            </a:r>
            <a:r>
              <a:rPr lang="en-GB" sz="2200" dirty="0" smtClean="0">
                <a:latin typeface="Times New Roman" panose="02020603050405020304" pitchFamily="18" charset="0"/>
                <a:ea typeface="Meiryo"/>
                <a:cs typeface="Times New Roman" panose="02020603050405020304" pitchFamily="18" charset="0"/>
              </a:rPr>
              <a:t>-Net is used to</a:t>
            </a:r>
            <a:r>
              <a:rPr lang="en-GB" sz="2200" dirty="0" smtClean="0">
                <a:latin typeface="Times New Roman" panose="02020603050405020304" pitchFamily="18" charset="0"/>
                <a:ea typeface="+mn-lt"/>
                <a:cs typeface="Times New Roman" panose="02020603050405020304" pitchFamily="18" charset="0"/>
              </a:rPr>
              <a:t> </a:t>
            </a:r>
            <a:r>
              <a:rPr lang="en-GB" sz="2200" dirty="0">
                <a:latin typeface="Times New Roman" panose="02020603050405020304" pitchFamily="18" charset="0"/>
                <a:ea typeface="+mn-lt"/>
                <a:cs typeface="Times New Roman" panose="02020603050405020304" pitchFamily="18" charset="0"/>
              </a:rPr>
              <a:t>compute depth from a single </a:t>
            </a:r>
            <a:r>
              <a:rPr lang="en-GB" sz="2200" dirty="0" smtClean="0">
                <a:latin typeface="Times New Roman" panose="02020603050405020304" pitchFamily="18" charset="0"/>
                <a:ea typeface="+mn-lt"/>
                <a:cs typeface="Times New Roman" panose="02020603050405020304" pitchFamily="18" charset="0"/>
              </a:rPr>
              <a:t>monocular image</a:t>
            </a:r>
            <a:r>
              <a:rPr lang="en-GB" sz="2200" dirty="0">
                <a:latin typeface="Times New Roman" panose="02020603050405020304" pitchFamily="18" charset="0"/>
                <a:ea typeface="+mn-lt"/>
                <a:cs typeface="Times New Roman" panose="02020603050405020304" pitchFamily="18" charset="0"/>
              </a:rPr>
              <a:t>.</a:t>
            </a:r>
            <a:endParaRPr lang="en-US" sz="2200" dirty="0">
              <a:latin typeface="Times New Roman" panose="02020603050405020304" pitchFamily="18" charset="0"/>
              <a:ea typeface="+mn-lt"/>
              <a:cs typeface="Times New Roman" panose="02020603050405020304" pitchFamily="18" charset="0"/>
            </a:endParaRPr>
          </a:p>
          <a:p>
            <a:pPr>
              <a:lnSpc>
                <a:spcPct val="110000"/>
              </a:lnSpc>
            </a:pPr>
            <a:r>
              <a:rPr lang="en-GB" sz="2200" dirty="0" err="1">
                <a:latin typeface="Times New Roman" panose="02020603050405020304" pitchFamily="18" charset="0"/>
                <a:ea typeface="+mn-lt"/>
                <a:cs typeface="Times New Roman" panose="02020603050405020304" pitchFamily="18" charset="0"/>
              </a:rPr>
              <a:t>MiDaS</a:t>
            </a:r>
            <a:r>
              <a:rPr lang="en-GB" sz="2200" dirty="0">
                <a:latin typeface="Times New Roman" panose="02020603050405020304" pitchFamily="18" charset="0"/>
                <a:ea typeface="+mn-lt"/>
                <a:cs typeface="Times New Roman" panose="02020603050405020304" pitchFamily="18" charset="0"/>
              </a:rPr>
              <a:t> was trained on 10 datasets (</a:t>
            </a:r>
            <a:r>
              <a:rPr lang="en-GB" sz="2200" dirty="0" err="1">
                <a:latin typeface="Times New Roman" panose="02020603050405020304" pitchFamily="18" charset="0"/>
                <a:ea typeface="+mn-lt"/>
                <a:cs typeface="Times New Roman" panose="02020603050405020304" pitchFamily="18" charset="0"/>
              </a:rPr>
              <a:t>ReDWeb</a:t>
            </a:r>
            <a:r>
              <a:rPr lang="en-GB" sz="2200" dirty="0">
                <a:latin typeface="Times New Roman" panose="02020603050405020304" pitchFamily="18" charset="0"/>
                <a:ea typeface="+mn-lt"/>
                <a:cs typeface="Times New Roman" panose="02020603050405020304" pitchFamily="18" charset="0"/>
              </a:rPr>
              <a:t>, DIML, Movies, </a:t>
            </a:r>
            <a:r>
              <a:rPr lang="en-GB" sz="2200" dirty="0" err="1">
                <a:latin typeface="Times New Roman" panose="02020603050405020304" pitchFamily="18" charset="0"/>
                <a:ea typeface="+mn-lt"/>
                <a:cs typeface="Times New Roman" panose="02020603050405020304" pitchFamily="18" charset="0"/>
              </a:rPr>
              <a:t>MegaDepth</a:t>
            </a:r>
            <a:r>
              <a:rPr lang="en-GB" sz="2200" dirty="0">
                <a:latin typeface="Times New Roman" panose="02020603050405020304" pitchFamily="18" charset="0"/>
                <a:ea typeface="+mn-lt"/>
                <a:cs typeface="Times New Roman" panose="02020603050405020304" pitchFamily="18" charset="0"/>
              </a:rPr>
              <a:t>, WSVD, </a:t>
            </a:r>
            <a:r>
              <a:rPr lang="en-GB" sz="2200" dirty="0" err="1">
                <a:latin typeface="Times New Roman" panose="02020603050405020304" pitchFamily="18" charset="0"/>
                <a:ea typeface="+mn-lt"/>
                <a:cs typeface="Times New Roman" panose="02020603050405020304" pitchFamily="18" charset="0"/>
              </a:rPr>
              <a:t>TartanAir</a:t>
            </a:r>
            <a:r>
              <a:rPr lang="en-GB" sz="2200" dirty="0">
                <a:latin typeface="Times New Roman" panose="02020603050405020304" pitchFamily="18" charset="0"/>
                <a:ea typeface="+mn-lt"/>
                <a:cs typeface="Times New Roman" panose="02020603050405020304" pitchFamily="18" charset="0"/>
              </a:rPr>
              <a:t>, HRWSI, </a:t>
            </a:r>
            <a:r>
              <a:rPr lang="en-GB" sz="2200" dirty="0" err="1">
                <a:latin typeface="Times New Roman" panose="02020603050405020304" pitchFamily="18" charset="0"/>
                <a:ea typeface="+mn-lt"/>
                <a:cs typeface="Times New Roman" panose="02020603050405020304" pitchFamily="18" charset="0"/>
              </a:rPr>
              <a:t>ApolloScape</a:t>
            </a:r>
            <a:r>
              <a:rPr lang="en-GB" sz="2200" dirty="0">
                <a:latin typeface="Times New Roman" panose="02020603050405020304" pitchFamily="18" charset="0"/>
                <a:ea typeface="+mn-lt"/>
                <a:cs typeface="Times New Roman" panose="02020603050405020304" pitchFamily="18" charset="0"/>
              </a:rPr>
              <a:t>, </a:t>
            </a:r>
            <a:r>
              <a:rPr lang="en-GB" sz="2200" dirty="0" err="1">
                <a:latin typeface="Times New Roman" panose="02020603050405020304" pitchFamily="18" charset="0"/>
                <a:ea typeface="+mn-lt"/>
                <a:cs typeface="Times New Roman" panose="02020603050405020304" pitchFamily="18" charset="0"/>
              </a:rPr>
              <a:t>BlendedMVS</a:t>
            </a:r>
            <a:r>
              <a:rPr lang="en-GB" sz="2200" dirty="0">
                <a:latin typeface="Times New Roman" panose="02020603050405020304" pitchFamily="18" charset="0"/>
                <a:ea typeface="+mn-lt"/>
                <a:cs typeface="Times New Roman" panose="02020603050405020304" pitchFamily="18" charset="0"/>
              </a:rPr>
              <a:t>, IRS) with multi-objective optimization.</a:t>
            </a:r>
          </a:p>
          <a:p>
            <a:pPr>
              <a:lnSpc>
                <a:spcPct val="110000"/>
              </a:lnSpc>
            </a:pPr>
            <a:r>
              <a:rPr lang="en-GB" sz="2200" dirty="0">
                <a:latin typeface="Times New Roman" panose="02020603050405020304" pitchFamily="18" charset="0"/>
                <a:ea typeface="Meiryo"/>
                <a:cs typeface="Times New Roman" panose="02020603050405020304" pitchFamily="18" charset="0"/>
              </a:rPr>
              <a:t>Model has support on </a:t>
            </a:r>
            <a:r>
              <a:rPr lang="en-GB" sz="2200" dirty="0" err="1">
                <a:latin typeface="Times New Roman" panose="02020603050405020304" pitchFamily="18" charset="0"/>
                <a:ea typeface="Meiryo"/>
                <a:cs typeface="Times New Roman" panose="02020603050405020304" pitchFamily="18" charset="0"/>
              </a:rPr>
              <a:t>pytorch</a:t>
            </a:r>
            <a:r>
              <a:rPr lang="en-GB" sz="2200" dirty="0">
                <a:latin typeface="Times New Roman" panose="02020603050405020304" pitchFamily="18" charset="0"/>
                <a:ea typeface="Meiryo"/>
                <a:cs typeface="Times New Roman" panose="02020603050405020304" pitchFamily="18" charset="0"/>
              </a:rPr>
              <a:t>, </a:t>
            </a:r>
            <a:r>
              <a:rPr lang="en-GB" sz="2200" dirty="0" err="1">
                <a:latin typeface="Times New Roman" panose="02020603050405020304" pitchFamily="18" charset="0"/>
                <a:ea typeface="Meiryo"/>
                <a:cs typeface="Times New Roman" panose="02020603050405020304" pitchFamily="18" charset="0"/>
              </a:rPr>
              <a:t>tensorflow</a:t>
            </a:r>
            <a:r>
              <a:rPr lang="en-GB" sz="2200" dirty="0">
                <a:latin typeface="Times New Roman" panose="02020603050405020304" pitchFamily="18" charset="0"/>
                <a:ea typeface="Meiryo"/>
                <a:cs typeface="Times New Roman" panose="02020603050405020304" pitchFamily="18" charset="0"/>
              </a:rPr>
              <a:t>, android and ROS1.</a:t>
            </a:r>
            <a:endParaRPr lang="en-GB" sz="2200" dirty="0">
              <a:latin typeface="Times New Roman" panose="02020603050405020304" pitchFamily="18" charset="0"/>
              <a:ea typeface="Meiryo"/>
              <a:cs typeface="Times New Roman" panose="02020603050405020304" pitchFamily="18" charset="0"/>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pic>
        <p:nvPicPr>
          <p:cNvPr id="5" name="Picture 4" descr="A picture containing text, dog, bicycle&#10;&#10;Description automatically generated">
            <a:extLst>
              <a:ext uri="{FF2B5EF4-FFF2-40B4-BE49-F238E27FC236}">
                <a16:creationId xmlns:a16="http://schemas.microsoft.com/office/drawing/2014/main" id="{F2ABF232-B2D5-5B55-ED13-39BB9BE215B8}"/>
              </a:ext>
            </a:extLst>
          </p:cNvPr>
          <p:cNvPicPr>
            <a:picLocks noChangeAspect="1"/>
          </p:cNvPicPr>
          <p:nvPr/>
        </p:nvPicPr>
        <p:blipFill>
          <a:blip r:embed="rId4"/>
          <a:stretch>
            <a:fillRect/>
          </a:stretch>
        </p:blipFill>
        <p:spPr>
          <a:xfrm>
            <a:off x="6126480" y="2605870"/>
            <a:ext cx="5783580" cy="2082089"/>
          </a:xfrm>
          <a:prstGeom prst="rect">
            <a:avLst/>
          </a:prstGeom>
        </p:spPr>
      </p:pic>
    </p:spTree>
    <p:extLst>
      <p:ext uri="{BB962C8B-B14F-4D97-AF65-F5344CB8AC3E}">
        <p14:creationId xmlns:p14="http://schemas.microsoft.com/office/powerpoint/2010/main" val="2213719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23450" y="287100"/>
            <a:ext cx="10515600" cy="849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b="1" dirty="0" smtClean="0">
                <a:latin typeface="Times New Roman"/>
                <a:ea typeface="Times New Roman"/>
                <a:cs typeface="Times New Roman"/>
                <a:sym typeface="Times New Roman"/>
              </a:rPr>
              <a:t>Background</a:t>
            </a:r>
            <a:endParaRPr sz="3800" b="1" dirty="0">
              <a:latin typeface="Times New Roman"/>
              <a:ea typeface="Times New Roman"/>
              <a:cs typeface="Times New Roman"/>
              <a:sym typeface="Times New Roman"/>
            </a:endParaRPr>
          </a:p>
        </p:txBody>
      </p:sp>
      <p:sp>
        <p:nvSpPr>
          <p:cNvPr id="92" name="Google Shape;92;p2"/>
          <p:cNvSpPr txBox="1">
            <a:spLocks noGrp="1"/>
          </p:cNvSpPr>
          <p:nvPr>
            <p:ph type="body" idx="1"/>
          </p:nvPr>
        </p:nvSpPr>
        <p:spPr>
          <a:xfrm>
            <a:off x="828040" y="1208150"/>
            <a:ext cx="5227320" cy="5738100"/>
          </a:xfrm>
          <a:prstGeom prst="rect">
            <a:avLst/>
          </a:prstGeom>
          <a:noFill/>
          <a:ln>
            <a:noFill/>
          </a:ln>
        </p:spPr>
        <p:txBody>
          <a:bodyPr spcFirstLastPara="1" wrap="square" lIns="91425" tIns="45700" rIns="91425" bIns="45700" anchor="t" anchorCtr="0">
            <a:noAutofit/>
          </a:bodyPr>
          <a:lstStyle/>
          <a:p>
            <a:pPr marL="114300" lvl="0" indent="0">
              <a:lnSpc>
                <a:spcPct val="115000"/>
              </a:lnSpc>
              <a:spcBef>
                <a:spcPts val="1200"/>
              </a:spcBef>
              <a:buNone/>
            </a:pPr>
            <a:r>
              <a:rPr lang="en-GB" sz="2000" b="1" dirty="0" smtClean="0">
                <a:latin typeface="Times New Roman" panose="02020603050405020304" pitchFamily="18" charset="0"/>
                <a:ea typeface="Times New Roman"/>
                <a:cs typeface="Times New Roman" panose="02020603050405020304" pitchFamily="18" charset="0"/>
                <a:sym typeface="Times New Roman"/>
              </a:rPr>
              <a:t>Monocular depth cues</a:t>
            </a:r>
          </a:p>
          <a:p>
            <a:pPr>
              <a:lnSpc>
                <a:spcPct val="110000"/>
              </a:lnSpc>
            </a:pPr>
            <a:r>
              <a:rPr lang="en-GB" sz="2000" dirty="0">
                <a:latin typeface="Times New Roman" panose="02020603050405020304" pitchFamily="18" charset="0"/>
                <a:cs typeface="Times New Roman" panose="02020603050405020304" pitchFamily="18" charset="0"/>
              </a:rPr>
              <a:t>Monocular depth cues [14] serve as signals to estimate depth of an obstacle in the camera’s field of view. There are various monocular depth cues that can be used to mimic the human behaviour of depth estimation and obstacle avoidance</a:t>
            </a:r>
            <a:r>
              <a:rPr lang="en-GB" sz="2000" dirty="0" smtClean="0">
                <a:latin typeface="Times New Roman" panose="02020603050405020304" pitchFamily="18" charset="0"/>
                <a:cs typeface="Times New Roman" panose="02020603050405020304" pitchFamily="18" charset="0"/>
              </a:rPr>
              <a:t>:</a:t>
            </a:r>
          </a:p>
          <a:p>
            <a:pPr lvl="1">
              <a:lnSpc>
                <a:spcPct val="110000"/>
              </a:lnSpc>
            </a:pPr>
            <a:r>
              <a:rPr lang="en-GB" sz="2000" dirty="0" smtClean="0">
                <a:latin typeface="Times New Roman" panose="02020603050405020304" pitchFamily="18" charset="0"/>
                <a:ea typeface="Meiryo"/>
                <a:cs typeface="Times New Roman" panose="02020603050405020304" pitchFamily="18" charset="0"/>
              </a:rPr>
              <a:t>Relative size</a:t>
            </a:r>
          </a:p>
          <a:p>
            <a:pPr lvl="1">
              <a:lnSpc>
                <a:spcPct val="110000"/>
              </a:lnSpc>
            </a:pPr>
            <a:r>
              <a:rPr lang="en-GB" sz="2000" dirty="0" smtClean="0">
                <a:latin typeface="Times New Roman" panose="02020603050405020304" pitchFamily="18" charset="0"/>
                <a:ea typeface="Meiryo"/>
                <a:cs typeface="Times New Roman" panose="02020603050405020304" pitchFamily="18" charset="0"/>
              </a:rPr>
              <a:t>Texture gradient</a:t>
            </a:r>
          </a:p>
          <a:p>
            <a:pPr lvl="1">
              <a:lnSpc>
                <a:spcPct val="110000"/>
              </a:lnSpc>
            </a:pPr>
            <a:r>
              <a:rPr lang="en-GB" sz="2000" dirty="0" smtClean="0">
                <a:latin typeface="Times New Roman" panose="02020603050405020304" pitchFamily="18" charset="0"/>
                <a:ea typeface="Meiryo"/>
                <a:cs typeface="Times New Roman" panose="02020603050405020304" pitchFamily="18" charset="0"/>
              </a:rPr>
              <a:t>Linear perspective</a:t>
            </a:r>
          </a:p>
          <a:p>
            <a:pPr lvl="1">
              <a:lnSpc>
                <a:spcPct val="110000"/>
              </a:lnSpc>
            </a:pPr>
            <a:r>
              <a:rPr lang="en-GB" sz="2000" dirty="0" smtClean="0">
                <a:latin typeface="Times New Roman" panose="02020603050405020304" pitchFamily="18" charset="0"/>
                <a:ea typeface="Meiryo"/>
                <a:cs typeface="Times New Roman" panose="02020603050405020304" pitchFamily="18" charset="0"/>
              </a:rPr>
              <a:t>Interposition</a:t>
            </a:r>
            <a:endParaRPr lang="en-GB" sz="2000" dirty="0">
              <a:latin typeface="Times New Roman" panose="02020603050405020304" pitchFamily="18" charset="0"/>
              <a:ea typeface="Meiryo"/>
              <a:cs typeface="Times New Roman" panose="02020603050405020304" pitchFamily="18" charset="0"/>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pic>
        <p:nvPicPr>
          <p:cNvPr id="1026" name="Picture 2" descr="Depth Perception | SpringerLin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2930" y="1903098"/>
            <a:ext cx="4516120" cy="348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038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23450" y="287100"/>
            <a:ext cx="10515600" cy="849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b="1" dirty="0" smtClean="0">
                <a:latin typeface="Times New Roman"/>
                <a:ea typeface="Times New Roman"/>
                <a:cs typeface="Times New Roman"/>
                <a:sym typeface="Times New Roman"/>
              </a:rPr>
              <a:t>Background</a:t>
            </a:r>
            <a:endParaRPr sz="3800" b="1" dirty="0">
              <a:latin typeface="Times New Roman"/>
              <a:ea typeface="Times New Roman"/>
              <a:cs typeface="Times New Roman"/>
              <a:sym typeface="Times New Roman"/>
            </a:endParaRPr>
          </a:p>
        </p:txBody>
      </p:sp>
      <p:sp>
        <p:nvSpPr>
          <p:cNvPr id="92" name="Google Shape;92;p2"/>
          <p:cNvSpPr txBox="1">
            <a:spLocks noGrp="1"/>
          </p:cNvSpPr>
          <p:nvPr>
            <p:ph type="body" idx="1"/>
          </p:nvPr>
        </p:nvSpPr>
        <p:spPr>
          <a:xfrm>
            <a:off x="828040" y="1208150"/>
            <a:ext cx="5227320" cy="5738100"/>
          </a:xfrm>
          <a:prstGeom prst="rect">
            <a:avLst/>
          </a:prstGeom>
          <a:noFill/>
          <a:ln>
            <a:noFill/>
          </a:ln>
        </p:spPr>
        <p:txBody>
          <a:bodyPr spcFirstLastPara="1" wrap="square" lIns="91425" tIns="45700" rIns="91425" bIns="45700" anchor="t" anchorCtr="0">
            <a:noAutofit/>
          </a:bodyPr>
          <a:lstStyle/>
          <a:p>
            <a:pPr marL="114300" lvl="0" indent="0">
              <a:lnSpc>
                <a:spcPct val="115000"/>
              </a:lnSpc>
              <a:spcBef>
                <a:spcPts val="1200"/>
              </a:spcBef>
              <a:buNone/>
            </a:pPr>
            <a:r>
              <a:rPr lang="en-GB" sz="2000" b="1" dirty="0" err="1" smtClean="0">
                <a:latin typeface="Times New Roman" panose="02020603050405020304" pitchFamily="18" charset="0"/>
                <a:ea typeface="Times New Roman"/>
                <a:cs typeface="Times New Roman" panose="02020603050405020304" pitchFamily="18" charset="0"/>
                <a:sym typeface="Times New Roman"/>
              </a:rPr>
              <a:t>Dronekit</a:t>
            </a:r>
            <a:r>
              <a:rPr lang="en-GB" sz="2000" b="1" dirty="0" smtClean="0">
                <a:latin typeface="Times New Roman" panose="02020603050405020304" pitchFamily="18" charset="0"/>
                <a:ea typeface="Times New Roman"/>
                <a:cs typeface="Times New Roman" panose="02020603050405020304" pitchFamily="18" charset="0"/>
                <a:sym typeface="Times New Roman"/>
              </a:rPr>
              <a:t>-Python</a:t>
            </a:r>
          </a:p>
          <a:p>
            <a:pPr>
              <a:lnSpc>
                <a:spcPct val="110000"/>
              </a:lnSpc>
            </a:pPr>
            <a:r>
              <a:rPr lang="en-GB" sz="2000" dirty="0" err="1">
                <a:latin typeface="Times New Roman" panose="02020603050405020304" pitchFamily="18" charset="0"/>
                <a:cs typeface="Times New Roman" panose="02020603050405020304" pitchFamily="18" charset="0"/>
              </a:rPr>
              <a:t>Dronekit</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provides </a:t>
            </a:r>
            <a:r>
              <a:rPr lang="en-GB" sz="2000" dirty="0">
                <a:latin typeface="Times New Roman" panose="02020603050405020304" pitchFamily="18" charset="0"/>
                <a:cs typeface="Times New Roman" panose="02020603050405020304" pitchFamily="18" charset="0"/>
              </a:rPr>
              <a:t>python APIs to communicate with vehicles over </a:t>
            </a:r>
            <a:r>
              <a:rPr lang="en-GB" sz="2000" dirty="0" err="1">
                <a:latin typeface="Times New Roman" panose="02020603050405020304" pitchFamily="18" charset="0"/>
                <a:cs typeface="Times New Roman" panose="02020603050405020304" pitchFamily="18" charset="0"/>
              </a:rPr>
              <a:t>MAVLink</a:t>
            </a:r>
            <a:r>
              <a:rPr lang="en-GB" sz="2000" dirty="0">
                <a:latin typeface="Times New Roman" panose="02020603050405020304" pitchFamily="18" charset="0"/>
                <a:cs typeface="Times New Roman" panose="02020603050405020304" pitchFamily="18" charset="0"/>
              </a:rPr>
              <a:t>, which is a lightweight messaging protocol for communicating with drones. </a:t>
            </a:r>
            <a:endParaRPr lang="en-GB" sz="2000" dirty="0" smtClean="0">
              <a:latin typeface="Times New Roman" panose="02020603050405020304" pitchFamily="18" charset="0"/>
              <a:cs typeface="Times New Roman" panose="02020603050405020304" pitchFamily="18" charset="0"/>
            </a:endParaRPr>
          </a:p>
          <a:p>
            <a:pPr>
              <a:lnSpc>
                <a:spcPct val="110000"/>
              </a:lnSpc>
            </a:pPr>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dronekit</a:t>
            </a:r>
            <a:r>
              <a:rPr lang="en-IN" sz="2000" dirty="0">
                <a:latin typeface="Times New Roman" panose="02020603050405020304" pitchFamily="18" charset="0"/>
                <a:cs typeface="Times New Roman" panose="02020603050405020304" pitchFamily="18" charset="0"/>
              </a:rPr>
              <a:t> API along with </a:t>
            </a:r>
            <a:r>
              <a:rPr lang="en-IN" sz="2000" dirty="0" err="1">
                <a:latin typeface="Times New Roman" panose="02020603050405020304" pitchFamily="18" charset="0"/>
                <a:cs typeface="Times New Roman" panose="02020603050405020304" pitchFamily="18" charset="0"/>
              </a:rPr>
              <a:t>MAVLink</a:t>
            </a:r>
            <a:r>
              <a:rPr lang="en-IN" sz="2000" dirty="0">
                <a:latin typeface="Times New Roman" panose="02020603050405020304" pitchFamily="18" charset="0"/>
                <a:cs typeface="Times New Roman" panose="02020603050405020304" pitchFamily="18" charset="0"/>
              </a:rPr>
              <a:t> protocol is compatible with various companion computers such as Raspberry PI, Jetson Nano, Odroid-XU4, Intel NUC </a:t>
            </a:r>
            <a:r>
              <a:rPr lang="en-IN" sz="2000" dirty="0" smtClean="0">
                <a:latin typeface="Times New Roman" panose="02020603050405020304" pitchFamily="18" charset="0"/>
                <a:cs typeface="Times New Roman" panose="02020603050405020304" pitchFamily="18" charset="0"/>
              </a:rPr>
              <a:t>etc.</a:t>
            </a:r>
            <a:endParaRPr lang="en-GB" sz="2000" dirty="0">
              <a:latin typeface="Times New Roman" panose="02020603050405020304" pitchFamily="18" charset="0"/>
              <a:ea typeface="Meiryo"/>
              <a:cs typeface="Times New Roman" panose="02020603050405020304" pitchFamily="18" charset="0"/>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pic>
        <p:nvPicPr>
          <p:cNvPr id="2050" name="Picture 2" descr="Dronekit python vehicle connection timeout - Stack Overf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360" y="2142567"/>
            <a:ext cx="5357495" cy="231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392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23450" y="287100"/>
            <a:ext cx="10515600" cy="849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b="1" dirty="0" smtClean="0">
                <a:latin typeface="Times New Roman"/>
                <a:ea typeface="Times New Roman"/>
                <a:cs typeface="Times New Roman"/>
                <a:sym typeface="Times New Roman"/>
              </a:rPr>
              <a:t>Background</a:t>
            </a:r>
            <a:endParaRPr sz="3800" b="1" dirty="0">
              <a:latin typeface="Times New Roman"/>
              <a:ea typeface="Times New Roman"/>
              <a:cs typeface="Times New Roman"/>
              <a:sym typeface="Times New Roman"/>
            </a:endParaRPr>
          </a:p>
        </p:txBody>
      </p:sp>
      <p:sp>
        <p:nvSpPr>
          <p:cNvPr id="92" name="Google Shape;92;p2"/>
          <p:cNvSpPr txBox="1">
            <a:spLocks noGrp="1"/>
          </p:cNvSpPr>
          <p:nvPr>
            <p:ph type="body" idx="1"/>
          </p:nvPr>
        </p:nvSpPr>
        <p:spPr>
          <a:xfrm>
            <a:off x="828040" y="1208150"/>
            <a:ext cx="5227320" cy="5738100"/>
          </a:xfrm>
          <a:prstGeom prst="rect">
            <a:avLst/>
          </a:prstGeom>
          <a:noFill/>
          <a:ln>
            <a:noFill/>
          </a:ln>
        </p:spPr>
        <p:txBody>
          <a:bodyPr spcFirstLastPara="1" wrap="square" lIns="91425" tIns="45700" rIns="91425" bIns="45700" anchor="t" anchorCtr="0">
            <a:noAutofit/>
          </a:bodyPr>
          <a:lstStyle/>
          <a:p>
            <a:pPr marL="114300" lvl="0" indent="0">
              <a:lnSpc>
                <a:spcPct val="115000"/>
              </a:lnSpc>
              <a:spcBef>
                <a:spcPts val="1200"/>
              </a:spcBef>
              <a:buNone/>
            </a:pPr>
            <a:r>
              <a:rPr lang="en-GB" sz="2400" b="1" dirty="0" smtClean="0">
                <a:latin typeface="Times New Roman" panose="02020603050405020304" pitchFamily="18" charset="0"/>
                <a:ea typeface="Times New Roman"/>
                <a:cs typeface="Times New Roman" panose="02020603050405020304" pitchFamily="18" charset="0"/>
                <a:sym typeface="Times New Roman"/>
              </a:rPr>
              <a:t>Bug algorithms</a:t>
            </a:r>
          </a:p>
          <a:p>
            <a:pPr>
              <a:lnSpc>
                <a:spcPct val="110000"/>
              </a:lnSpc>
            </a:pPr>
            <a:r>
              <a:rPr lang="en-GB" sz="2400" dirty="0">
                <a:latin typeface="Times New Roman" panose="02020603050405020304" pitchFamily="18" charset="0"/>
                <a:cs typeface="Times New Roman" panose="02020603050405020304" pitchFamily="18" charset="0"/>
              </a:rPr>
              <a:t>Bug algorithms are a set of path planning algorithms in two dimensional maps that helps robots deal with autonomous motion planning.</a:t>
            </a:r>
            <a:endParaRPr lang="en-GB" sz="2400" dirty="0" smtClean="0">
              <a:latin typeface="Times New Roman" panose="02020603050405020304" pitchFamily="18" charset="0"/>
              <a:cs typeface="Times New Roman" panose="02020603050405020304" pitchFamily="18" charset="0"/>
            </a:endParaRPr>
          </a:p>
          <a:p>
            <a:pPr>
              <a:lnSpc>
                <a:spcPct val="110000"/>
              </a:lnSpc>
            </a:pPr>
            <a:r>
              <a:rPr lang="en-GB" sz="2400" dirty="0">
                <a:latin typeface="Times New Roman" panose="02020603050405020304" pitchFamily="18" charset="0"/>
                <a:cs typeface="Times New Roman" panose="02020603050405020304" pitchFamily="18" charset="0"/>
              </a:rPr>
              <a:t>There are three types of bug algorithms and all of them initially head in the direction of a straight line drawn between the start point and goal called the m-line.</a:t>
            </a:r>
            <a:endParaRPr lang="en-GB" sz="2400" dirty="0">
              <a:latin typeface="Times New Roman" panose="02020603050405020304" pitchFamily="18" charset="0"/>
              <a:ea typeface="Meiryo"/>
              <a:cs typeface="Times New Roman" panose="02020603050405020304" pitchFamily="18" charset="0"/>
            </a:endParaRPr>
          </a:p>
        </p:txBody>
      </p:sp>
      <p:pic>
        <p:nvPicPr>
          <p:cNvPr id="93" name="Google Shape;93;p2"/>
          <p:cNvPicPr preferRelativeResize="0"/>
          <p:nvPr/>
        </p:nvPicPr>
        <p:blipFill rotWithShape="1">
          <a:blip r:embed="rId3">
            <a:alphaModFix/>
          </a:blip>
          <a:srcRect/>
          <a:stretch/>
        </p:blipFill>
        <p:spPr>
          <a:xfrm>
            <a:off x="10140398" y="6157429"/>
            <a:ext cx="1892576" cy="670891"/>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1521" y="10160"/>
            <a:ext cx="2996144" cy="6858000"/>
          </a:xfrm>
          <a:prstGeom prst="rect">
            <a:avLst/>
          </a:prstGeom>
        </p:spPr>
      </p:pic>
    </p:spTree>
    <p:extLst>
      <p:ext uri="{BB962C8B-B14F-4D97-AF65-F5344CB8AC3E}">
        <p14:creationId xmlns:p14="http://schemas.microsoft.com/office/powerpoint/2010/main" val="214201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1283</TotalTime>
  <Words>1318</Words>
  <Application>Microsoft Office PowerPoint</Application>
  <PresentationFormat>Widescreen</PresentationFormat>
  <Paragraphs>91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Meiryo</vt:lpstr>
      <vt:lpstr>Times New Roman</vt:lpstr>
      <vt:lpstr>Office Theme</vt:lpstr>
      <vt:lpstr>2023 2nd International Conference for Advancement in Technology  (ICONAT 2023)</vt:lpstr>
      <vt:lpstr>Outline</vt:lpstr>
      <vt:lpstr>Introduction</vt:lpstr>
      <vt:lpstr>Introduction (cont)</vt:lpstr>
      <vt:lpstr>Prior Literature</vt:lpstr>
      <vt:lpstr>Background</vt:lpstr>
      <vt:lpstr>Background</vt:lpstr>
      <vt:lpstr>Background</vt:lpstr>
      <vt:lpstr>Background</vt:lpstr>
      <vt:lpstr>Obstacle Localization Algorithm</vt:lpstr>
      <vt:lpstr>Obstacle Localization Algorithm (cont.)</vt:lpstr>
      <vt:lpstr>Path Planning Based On Bug 0 Algorithm</vt:lpstr>
      <vt:lpstr>Light Weight Embedded System Architecture</vt:lpstr>
      <vt:lpstr>Experiments And Results</vt:lpstr>
      <vt:lpstr>Experiments And Results</vt:lpstr>
      <vt:lpstr>Experiments And Results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2nd International Conference for Advancement in Technology  (ICONAT 2023)</dc:title>
  <dc:creator>Admin</dc:creator>
  <cp:lastModifiedBy>Nataraj.b1974@gmail.com</cp:lastModifiedBy>
  <cp:revision>14</cp:revision>
  <dcterms:created xsi:type="dcterms:W3CDTF">2021-06-10T05:32:34Z</dcterms:created>
  <dcterms:modified xsi:type="dcterms:W3CDTF">2023-01-24T16:50:21Z</dcterms:modified>
</cp:coreProperties>
</file>