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57" r:id="rId4"/>
    <p:sldId id="261" r:id="rId5"/>
    <p:sldId id="263" r:id="rId6"/>
    <p:sldId id="276" r:id="rId7"/>
    <p:sldId id="262" r:id="rId8"/>
    <p:sldId id="264" r:id="rId9"/>
    <p:sldId id="260" r:id="rId10"/>
    <p:sldId id="265" r:id="rId11"/>
    <p:sldId id="267" r:id="rId12"/>
    <p:sldId id="268" r:id="rId13"/>
    <p:sldId id="269" r:id="rId14"/>
    <p:sldId id="270" r:id="rId15"/>
    <p:sldId id="272" r:id="rId16"/>
    <p:sldId id="259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7" autoAdjust="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6C33C-2941-4141-A149-BF8E4A074356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3451F-FDD8-4613-9632-81C57595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8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451F-FDD8-4613-9632-81C575957F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E37-C62A-43A0-82BB-F3B5C67CCE8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279DEA-824E-4FB7-9C64-8CA71EC2E9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ED48E37-C62A-43A0-82BB-F3B5C67CCE8F}" type="datetimeFigureOut">
              <a:rPr lang="en-US" smtClean="0"/>
              <a:t>5/9/2014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Fake Review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dirty="0" smtClean="0"/>
              <a:t>Behavioral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u="sng" dirty="0" smtClean="0"/>
              <a:t>Length of the review </a:t>
            </a:r>
            <a:r>
              <a:rPr lang="en-US" dirty="0" smtClean="0"/>
              <a:t>–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Fake reviewers are paid to increase/decrease business ratings. Small review and an extreme rating might be a significant indicator.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 smtClean="0"/>
              <a:t>Deviation from other reviewers – </a:t>
            </a:r>
          </a:p>
          <a:p>
            <a:pPr marL="114300" indent="0">
              <a:buNone/>
            </a:pPr>
            <a:endParaRPr lang="en-US" u="sng" dirty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A large deviation from average rating (</a:t>
            </a:r>
            <a:r>
              <a:rPr lang="en-US" dirty="0" err="1" smtClean="0"/>
              <a:t>zscore</a:t>
            </a:r>
            <a:r>
              <a:rPr lang="en-US" dirty="0" smtClean="0"/>
              <a:t>) might indicate an attempt to influence the ratings.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u="sng" dirty="0" smtClean="0"/>
              <a:t>Number of friends and reviews –</a:t>
            </a:r>
          </a:p>
          <a:p>
            <a:pPr marL="114300" indent="0">
              <a:buNone/>
            </a:pPr>
            <a:endParaRPr lang="en-US" u="sng" dirty="0"/>
          </a:p>
          <a:p>
            <a:pPr marL="114300" indent="0">
              <a:buNone/>
            </a:pPr>
            <a:r>
              <a:rPr lang="en-US" dirty="0" smtClean="0"/>
              <a:t>Large number of friends and reviews indicates more active participation and lesser chance of the reviewer being fake.</a:t>
            </a:r>
          </a:p>
        </p:txBody>
      </p:sp>
    </p:spTree>
    <p:extLst>
      <p:ext uri="{BB962C8B-B14F-4D97-AF65-F5344CB8AC3E}">
        <p14:creationId xmlns:p14="http://schemas.microsoft.com/office/powerpoint/2010/main" val="407723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dirty="0" smtClean="0"/>
              <a:t>Behavioral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u="sng" dirty="0" smtClean="0"/>
              <a:t>Activity </a:t>
            </a:r>
            <a:r>
              <a:rPr lang="en-US" dirty="0" smtClean="0"/>
              <a:t>–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Lot of reviews in short bursts and then long periods of inactivity could indicate a non-genuine reviewer.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u="sng" dirty="0" smtClean="0"/>
              <a:t>Measure used </a:t>
            </a:r>
            <a:r>
              <a:rPr lang="en-US" dirty="0" smtClean="0"/>
              <a:t>– </a:t>
            </a:r>
            <a:r>
              <a:rPr lang="en-US" i="1" dirty="0" smtClean="0"/>
              <a:t>Review/day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Number of reviews / (Number of days since first review)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-&gt; Really low for inactive account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-&gt; Large value for active accounts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err="1" smtClean="0"/>
              <a:t>Scikit</a:t>
            </a:r>
            <a:r>
              <a:rPr lang="en-US" b="1" dirty="0" smtClean="0"/>
              <a:t> </a:t>
            </a:r>
            <a:r>
              <a:rPr lang="en-US" b="1" dirty="0" err="1" smtClean="0"/>
              <a:t>Learn’s</a:t>
            </a:r>
            <a:r>
              <a:rPr lang="en-US" b="1" dirty="0" smtClean="0"/>
              <a:t> </a:t>
            </a:r>
            <a:r>
              <a:rPr lang="en-US" dirty="0" smtClean="0"/>
              <a:t>SVM classifier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Kernel</a:t>
            </a:r>
            <a:r>
              <a:rPr lang="en-US" dirty="0" smtClean="0"/>
              <a:t> - Linear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Class weight </a:t>
            </a:r>
            <a:r>
              <a:rPr lang="en-US" dirty="0" smtClean="0"/>
              <a:t>– Inversely proportional to frequency of the class.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‘Filtered’ class has much lower frequency hence 			much higher weight than ‘Non-filtered’ class.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Runtime</a:t>
            </a:r>
            <a:r>
              <a:rPr lang="en-US" dirty="0" smtClean="0"/>
              <a:t> – 25 seconds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Validation</a:t>
            </a:r>
            <a:r>
              <a:rPr lang="en-US" dirty="0" smtClean="0"/>
              <a:t> –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u="sng" dirty="0" smtClean="0"/>
              <a:t>Purely Linguistic </a:t>
            </a:r>
            <a:r>
              <a:rPr lang="en-US" u="sng" dirty="0"/>
              <a:t>features </a:t>
            </a:r>
            <a:r>
              <a:rPr lang="en-US" dirty="0"/>
              <a:t>–</a:t>
            </a:r>
          </a:p>
          <a:p>
            <a:pPr marL="114300" indent="0">
              <a:buNone/>
            </a:pPr>
            <a:r>
              <a:rPr lang="en-US" dirty="0"/>
              <a:t>Precision - 0.75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Recall </a:t>
            </a:r>
            <a:r>
              <a:rPr lang="en-US" dirty="0"/>
              <a:t>- 1.0 </a:t>
            </a:r>
            <a:r>
              <a:rPr lang="en-US" dirty="0" smtClean="0"/>
              <a:t> (Labels everything as  a ‘Real review’!)</a:t>
            </a:r>
          </a:p>
          <a:p>
            <a:pPr marL="114300" indent="0">
              <a:buNone/>
            </a:pPr>
            <a:r>
              <a:rPr lang="en-US" dirty="0" err="1" smtClean="0"/>
              <a:t>Fscore</a:t>
            </a:r>
            <a:r>
              <a:rPr lang="en-US" dirty="0" smtClean="0"/>
              <a:t> </a:t>
            </a:r>
            <a:r>
              <a:rPr lang="en-US" dirty="0"/>
              <a:t>- 0.8571</a:t>
            </a:r>
            <a:r>
              <a:rPr lang="en-US" dirty="0" smtClean="0"/>
              <a:t> (Deceptive </a:t>
            </a:r>
            <a:r>
              <a:rPr lang="en-US" dirty="0" err="1" smtClean="0"/>
              <a:t>Fscore</a:t>
            </a:r>
            <a:r>
              <a:rPr lang="en-US" dirty="0" smtClean="0"/>
              <a:t>)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/>
              <a:t>Purely </a:t>
            </a:r>
            <a:r>
              <a:rPr lang="en-US" u="sng" dirty="0" smtClean="0"/>
              <a:t>Behavioral features </a:t>
            </a:r>
            <a:r>
              <a:rPr lang="en-US" dirty="0"/>
              <a:t>–</a:t>
            </a:r>
          </a:p>
          <a:p>
            <a:pPr marL="114300" indent="0">
              <a:buNone/>
            </a:pPr>
            <a:r>
              <a:rPr lang="en-US" dirty="0"/>
              <a:t>Precision - 0.9245</a:t>
            </a:r>
            <a:r>
              <a:rPr lang="en-US" dirty="0" smtClean="0"/>
              <a:t> 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Recall - 0.7101</a:t>
            </a:r>
            <a:r>
              <a:rPr lang="en-US" dirty="0" smtClean="0"/>
              <a:t>  </a:t>
            </a:r>
          </a:p>
          <a:p>
            <a:pPr marL="114300" indent="0">
              <a:buNone/>
            </a:pPr>
            <a:r>
              <a:rPr lang="en-US" dirty="0" err="1" smtClean="0"/>
              <a:t>Fscore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0.8032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/>
              <a:t>Combination of </a:t>
            </a:r>
            <a:r>
              <a:rPr lang="en-US" u="sng" dirty="0" smtClean="0"/>
              <a:t>Behavioral </a:t>
            </a:r>
            <a:r>
              <a:rPr lang="en-US" u="sng" dirty="0"/>
              <a:t>and </a:t>
            </a:r>
            <a:r>
              <a:rPr lang="en-US" u="sng" dirty="0" smtClean="0"/>
              <a:t>Linguistic </a:t>
            </a:r>
            <a:r>
              <a:rPr lang="en-US" u="sng" dirty="0"/>
              <a:t>features </a:t>
            </a:r>
            <a:r>
              <a:rPr lang="en-US" dirty="0"/>
              <a:t>–</a:t>
            </a:r>
          </a:p>
          <a:p>
            <a:pPr marL="114300" indent="0">
              <a:buNone/>
            </a:pPr>
            <a:r>
              <a:rPr lang="en-US" dirty="0"/>
              <a:t>Precision - 0.9259</a:t>
            </a:r>
          </a:p>
          <a:p>
            <a:pPr marL="114300" indent="0">
              <a:buNone/>
            </a:pPr>
            <a:r>
              <a:rPr lang="en-US" dirty="0"/>
              <a:t>Recall - 0.724</a:t>
            </a:r>
          </a:p>
          <a:p>
            <a:pPr marL="114300" indent="0">
              <a:buNone/>
            </a:pPr>
            <a:r>
              <a:rPr lang="en-US" dirty="0" err="1"/>
              <a:t>Fscore</a:t>
            </a:r>
            <a:r>
              <a:rPr lang="en-US" dirty="0"/>
              <a:t> - </a:t>
            </a:r>
            <a:r>
              <a:rPr lang="en-US" dirty="0" smtClean="0"/>
              <a:t>0.8130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2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Linguistic features in themselves do not provide a good indication of whether a review is fake or not.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Behavioral features by themselves do a decent job of identifying the correct classes.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 combination of linguistic and behavioral features provides the best possible indication of whether a review is fake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r>
              <a:rPr lang="en-US" dirty="0" smtClean="0"/>
              <a:t>There are probably other features like IP addresses, server logs that are being used to filter out ‘suspicious’ reviews by Yelp. Would like to train classifier with these features.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esearch more </a:t>
            </a:r>
            <a:r>
              <a:rPr lang="en-US" smtClean="0"/>
              <a:t>NLP techniques </a:t>
            </a:r>
            <a:r>
              <a:rPr lang="en-US" dirty="0" smtClean="0"/>
              <a:t>to strengthen the precision of </a:t>
            </a:r>
            <a:r>
              <a:rPr lang="en-US" smtClean="0"/>
              <a:t>linguistic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867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Papers referred to –</a:t>
            </a:r>
          </a:p>
          <a:p>
            <a:pPr marL="114300" indent="0">
              <a:buNone/>
            </a:pPr>
            <a:r>
              <a:rPr lang="en-US" dirty="0"/>
              <a:t>	</a:t>
            </a:r>
          </a:p>
          <a:p>
            <a:r>
              <a:rPr lang="en-US" sz="1600" dirty="0"/>
              <a:t>Fake Review Detection: Classification and Analysis of Real </a:t>
            </a:r>
            <a:r>
              <a:rPr lang="en-US" sz="1600" dirty="0" smtClean="0"/>
              <a:t>and </a:t>
            </a:r>
            <a:r>
              <a:rPr lang="en-US" sz="1600" dirty="0"/>
              <a:t>Pseudo Reviews - Arjun </a:t>
            </a:r>
            <a:r>
              <a:rPr lang="en-US" sz="1600" dirty="0" smtClean="0"/>
              <a:t>Mukherjee, </a:t>
            </a:r>
            <a:r>
              <a:rPr lang="en-US" sz="1600" dirty="0" err="1"/>
              <a:t>Vivek</a:t>
            </a:r>
            <a:r>
              <a:rPr lang="en-US" sz="1600" dirty="0"/>
              <a:t> </a:t>
            </a:r>
            <a:r>
              <a:rPr lang="en-US" sz="1600" dirty="0" err="1" smtClean="0"/>
              <a:t>Venkataraman</a:t>
            </a:r>
            <a:r>
              <a:rPr lang="en-US" sz="1600" dirty="0" smtClean="0"/>
              <a:t>, </a:t>
            </a:r>
            <a:r>
              <a:rPr lang="en-US" sz="1600" dirty="0"/>
              <a:t>Bing </a:t>
            </a:r>
            <a:r>
              <a:rPr lang="en-US" sz="1600" dirty="0" smtClean="0"/>
              <a:t>Liu, </a:t>
            </a:r>
            <a:r>
              <a:rPr lang="en-US" sz="1600" dirty="0"/>
              <a:t>Natalie </a:t>
            </a:r>
            <a:r>
              <a:rPr lang="en-US" sz="1600" dirty="0" smtClean="0"/>
              <a:t>Glance - University </a:t>
            </a:r>
            <a:r>
              <a:rPr lang="en-US" sz="1600" dirty="0"/>
              <a:t>of Illinois at Chicago, </a:t>
            </a:r>
            <a:r>
              <a:rPr lang="en-US" sz="1600" dirty="0" smtClean="0"/>
              <a:t>Google </a:t>
            </a:r>
            <a:r>
              <a:rPr lang="en-US" sz="1600" dirty="0" err="1" smtClean="0"/>
              <a:t>Inc</a:t>
            </a:r>
            <a:endParaRPr lang="en-US" sz="1600" dirty="0" smtClean="0"/>
          </a:p>
          <a:p>
            <a:r>
              <a:rPr lang="en-US" sz="1600" dirty="0"/>
              <a:t>Detecting Group Review Spam </a:t>
            </a:r>
            <a:r>
              <a:rPr lang="en-US" sz="1600" dirty="0" smtClean="0"/>
              <a:t> - Arjun Mukherjee, Bing Liu, </a:t>
            </a:r>
            <a:r>
              <a:rPr lang="en-US" sz="1600" dirty="0" err="1" smtClean="0"/>
              <a:t>Junhui</a:t>
            </a:r>
            <a:r>
              <a:rPr lang="en-US" sz="1600" dirty="0" smtClean="0"/>
              <a:t> Wang, Natalie Glance, </a:t>
            </a:r>
            <a:r>
              <a:rPr lang="en-US" sz="1600" dirty="0"/>
              <a:t>Nitin </a:t>
            </a:r>
            <a:r>
              <a:rPr lang="en-US" sz="1600" dirty="0" smtClean="0"/>
              <a:t>Jindal - Dept</a:t>
            </a:r>
            <a:r>
              <a:rPr lang="en-US" sz="1600" dirty="0"/>
              <a:t>. of Computer Science, University of Illinois at Chicago</a:t>
            </a:r>
          </a:p>
        </p:txBody>
      </p:sp>
    </p:spTree>
    <p:extLst>
      <p:ext uri="{BB962C8B-B14F-4D97-AF65-F5344CB8AC3E}">
        <p14:creationId xmlns:p14="http://schemas.microsoft.com/office/powerpoint/2010/main" val="3457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590800"/>
            <a:ext cx="30480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US" dirty="0" smtClean="0"/>
              <a:t>The fake review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/>
              <a:t>Yelp </a:t>
            </a:r>
            <a:r>
              <a:rPr lang="en-US" b="1" dirty="0"/>
              <a:t>deems 20% of user reviews ‘suspicious’</a:t>
            </a:r>
          </a:p>
          <a:p>
            <a:pPr marL="114300" indent="0">
              <a:buNone/>
            </a:pPr>
            <a:r>
              <a:rPr lang="en-US" dirty="0" smtClean="0"/>
              <a:t>					</a:t>
            </a:r>
            <a:r>
              <a:rPr lang="en-US" dirty="0"/>
              <a:t>-</a:t>
            </a:r>
            <a:r>
              <a:rPr lang="en-US" dirty="0" err="1" smtClean="0"/>
              <a:t>Marketwatch</a:t>
            </a:r>
            <a:r>
              <a:rPr lang="en-US" dirty="0"/>
              <a:t>, Sep </a:t>
            </a:r>
            <a:r>
              <a:rPr lang="en-US" dirty="0" smtClean="0"/>
              <a:t>2013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Amazon cracks down on fake </a:t>
            </a:r>
            <a:r>
              <a:rPr lang="en-US" b="1" dirty="0" smtClean="0"/>
              <a:t>book reviews</a:t>
            </a:r>
          </a:p>
          <a:p>
            <a:pPr marL="114300" indent="0">
              <a:buNone/>
            </a:pPr>
            <a:r>
              <a:rPr lang="en-US" b="1" dirty="0"/>
              <a:t>					</a:t>
            </a:r>
            <a:r>
              <a:rPr lang="en-US" dirty="0"/>
              <a:t>-</a:t>
            </a:r>
            <a:r>
              <a:rPr lang="en-US" dirty="0" smtClean="0"/>
              <a:t>The Verge, Dec 2013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Analysts at Gartner, an IT research company, predict that paid reviews and ratings will make up 10-15 percent of all reviews by 2014</a:t>
            </a:r>
            <a:r>
              <a:rPr lang="en-US" b="1" dirty="0" smtClean="0"/>
              <a:t>.			          </a:t>
            </a:r>
            <a:r>
              <a:rPr lang="en-US" dirty="0" smtClean="0"/>
              <a:t>-Business Insider, Dec 2012</a:t>
            </a:r>
            <a:r>
              <a:rPr lang="en-US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1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US" dirty="0" smtClean="0"/>
              <a:t>Fake or Real?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562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High Points: Guacamole burger was quite tall; clam chowder was tasty. The decor was pretty good, but not worth the downsides. Low Points: Noisy, noisy, noisy. The appetizers weren't very good at all. And the service kind of lagged. A cross between Las Vegas and Disney world, but on the cheesy side. This Cafe is a place where you eat inside a plastic rain forest. The walls are lined with fake trees, plants, and wildlife, including animatronic animals. A flowing waterfall makes sure that you won't hear the conversations of your neighbors without yelling. I could see it being fun for a child's birthday party (there were several that occurred during our meal), but not a place to go if you're looking for a good meal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Source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http://www.cs.uic.edu/~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liub/FBS/fake-reviews.htm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		</a:t>
            </a:r>
            <a:r>
              <a:rPr lang="en-US" sz="5800" dirty="0" smtClean="0">
                <a:solidFill>
                  <a:srgbClr val="002060"/>
                </a:solidFill>
              </a:rPr>
              <a:t>FAKE!!</a:t>
            </a:r>
            <a:endParaRPr lang="en-US" sz="5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715962"/>
          </a:xfrm>
        </p:spPr>
        <p:txBody>
          <a:bodyPr/>
          <a:lstStyle/>
          <a:p>
            <a:r>
              <a:rPr lang="en-US" dirty="0" smtClean="0"/>
              <a:t>The perfect training dataset?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There is no ‘gold-standard’ of fake reviews data for classifier training.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Amazon Mechanical Turks (AMT) generated fake reviews not as good as ‘real world’ fake reviews.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Yelp Academic Dataset –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Does </a:t>
            </a:r>
            <a:r>
              <a:rPr lang="en-US" dirty="0"/>
              <a:t>not indicate if the reviews are pre-filtered or post-filtered </a:t>
            </a:r>
            <a:r>
              <a:rPr lang="en-US" dirty="0" smtClean="0"/>
              <a:t>reviews.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And there are no labels for individual reviews.</a:t>
            </a:r>
          </a:p>
        </p:txBody>
      </p:sp>
    </p:spTree>
    <p:extLst>
      <p:ext uri="{BB962C8B-B14F-4D97-AF65-F5344CB8AC3E}">
        <p14:creationId xmlns:p14="http://schemas.microsoft.com/office/powerpoint/2010/main" val="252481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smtClean="0"/>
              <a:t>Yelp filtered reviews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6496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7181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800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Requested Yelp to provide filtered reviews data. No luck as it falls under sensitive category.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6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5257800" cy="715962"/>
          </a:xfrm>
        </p:spPr>
        <p:txBody>
          <a:bodyPr/>
          <a:lstStyle/>
          <a:p>
            <a:r>
              <a:rPr lang="en-US" dirty="0" smtClean="0"/>
              <a:t>I’ll get my own data!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4648200" cy="4648200"/>
          </a:xfrm>
        </p:spPr>
      </p:pic>
    </p:spTree>
    <p:extLst>
      <p:ext uri="{BB962C8B-B14F-4D97-AF65-F5344CB8AC3E}">
        <p14:creationId xmlns:p14="http://schemas.microsoft.com/office/powerpoint/2010/main" val="6107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smtClean="0"/>
              <a:t>Selenium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r>
              <a:rPr lang="en-US" dirty="0" smtClean="0"/>
              <a:t>Selenium package and chrome web driver for web scrapping.</a:t>
            </a:r>
          </a:p>
          <a:p>
            <a:endParaRPr lang="en-US" dirty="0"/>
          </a:p>
          <a:p>
            <a:r>
              <a:rPr lang="en-US" dirty="0" smtClean="0"/>
              <a:t>Grabbed ‘Recommended’ and ‘Not Recommended’ reviews from Yelp.</a:t>
            </a:r>
          </a:p>
          <a:p>
            <a:endParaRPr lang="en-US" dirty="0" smtClean="0"/>
          </a:p>
          <a:p>
            <a:r>
              <a:rPr lang="en-US" dirty="0" smtClean="0"/>
              <a:t>Scraped the user pages of reviewers to get reviewer specific details.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dirty="0" smtClean="0"/>
              <a:t>Beware of the Dog!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7467600" cy="5024927"/>
          </a:xfrm>
        </p:spPr>
      </p:pic>
      <p:sp>
        <p:nvSpPr>
          <p:cNvPr id="3" name="TextBox 2"/>
          <p:cNvSpPr txBox="1"/>
          <p:nvPr/>
        </p:nvSpPr>
        <p:spPr>
          <a:xfrm>
            <a:off x="152400" y="6172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Yelp measure to prevent DDOS attacks. </a:t>
            </a:r>
            <a:r>
              <a:rPr lang="en-US" dirty="0" err="1" smtClean="0"/>
              <a:t>Webscrapping</a:t>
            </a:r>
            <a:r>
              <a:rPr lang="en-US" dirty="0" smtClean="0"/>
              <a:t> speed has to be slow to avoid this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dirty="0" smtClean="0"/>
              <a:t>Linguistic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410200"/>
          </a:xfrm>
        </p:spPr>
        <p:txBody>
          <a:bodyPr/>
          <a:lstStyle/>
          <a:p>
            <a:pPr marL="114300" indent="0">
              <a:buNone/>
            </a:pPr>
            <a:r>
              <a:rPr lang="en-US" u="sng" dirty="0" smtClean="0"/>
              <a:t>Unigrams –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Tagging the Parts of Speech of a text.  Example would be adjectives, nouns, adverbs.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 smtClean="0"/>
              <a:t>Bigrams –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Combination of parts of speech. Specifically </a:t>
            </a:r>
          </a:p>
          <a:p>
            <a:pPr marL="114300" indent="0">
              <a:buNone/>
            </a:pPr>
            <a:r>
              <a:rPr lang="en-US" dirty="0" smtClean="0"/>
              <a:t>adverbs + adjectives/adverbs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Example: “Really good”, “Exceptionally nice”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 smtClean="0"/>
              <a:t>Exclamations!!!!!</a:t>
            </a:r>
          </a:p>
        </p:txBody>
      </p:sp>
    </p:spTree>
    <p:extLst>
      <p:ext uri="{BB962C8B-B14F-4D97-AF65-F5344CB8AC3E}">
        <p14:creationId xmlns:p14="http://schemas.microsoft.com/office/powerpoint/2010/main" val="18197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611</TotalTime>
  <Words>676</Words>
  <Application>Microsoft Office PowerPoint</Application>
  <PresentationFormat>On-screen Show (4:3)</PresentationFormat>
  <Paragraphs>117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Fake Review Detection</vt:lpstr>
      <vt:lpstr>The fake review problem</vt:lpstr>
      <vt:lpstr>Fake or Real?</vt:lpstr>
      <vt:lpstr>The perfect training dataset?</vt:lpstr>
      <vt:lpstr>Yelp filtered reviews</vt:lpstr>
      <vt:lpstr>I’ll get my own data!</vt:lpstr>
      <vt:lpstr>Selenium to the rescue</vt:lpstr>
      <vt:lpstr>Beware of the Dog!</vt:lpstr>
      <vt:lpstr>Linguistic Analysis</vt:lpstr>
      <vt:lpstr>Behavioral analysis</vt:lpstr>
      <vt:lpstr>Behavioral analysis</vt:lpstr>
      <vt:lpstr>Classifier</vt:lpstr>
      <vt:lpstr>Statistics</vt:lpstr>
      <vt:lpstr>Conclusion</vt:lpstr>
      <vt:lpstr>Future work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Review Detection</dc:title>
  <dc:creator>Admin</dc:creator>
  <cp:lastModifiedBy>Admin</cp:lastModifiedBy>
  <cp:revision>31</cp:revision>
  <dcterms:created xsi:type="dcterms:W3CDTF">2014-05-08T02:49:44Z</dcterms:created>
  <dcterms:modified xsi:type="dcterms:W3CDTF">2014-05-09T19:03:56Z</dcterms:modified>
</cp:coreProperties>
</file>