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58" r:id="rId4"/>
    <p:sldId id="272" r:id="rId5"/>
    <p:sldId id="282" r:id="rId6"/>
    <p:sldId id="284" r:id="rId7"/>
    <p:sldId id="280" r:id="rId8"/>
    <p:sldId id="286" r:id="rId9"/>
    <p:sldId id="285" r:id="rId10"/>
  </p:sldIdLst>
  <p:sldSz cx="10972800" cy="7315200"/>
  <p:notesSz cx="6858000" cy="9144000"/>
  <p:defaultTextStyle>
    <a:defPPr>
      <a:defRPr lang="en-US"/>
    </a:defPPr>
    <a:lvl1pPr marL="0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2462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4924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7386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9849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12311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34772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7234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9696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83069" autoAdjust="0"/>
  </p:normalViewPr>
  <p:slideViewPr>
    <p:cSldViewPr>
      <p:cViewPr varScale="1">
        <p:scale>
          <a:sx n="83" d="100"/>
          <a:sy n="83" d="100"/>
        </p:scale>
        <p:origin x="1478" y="82"/>
      </p:cViewPr>
      <p:guideLst>
        <p:guide orient="horz" pos="2304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71402-181B-4778-88A2-CE98ADA254E1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27F71-13B9-4F8B-A7FA-06F36091B2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2462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4924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7386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9849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12311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34772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7234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9696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272455"/>
            <a:ext cx="9326880" cy="15680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4145280"/>
            <a:ext cx="76809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9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4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6C99-5CFE-45D6-8072-37C1C432357D}" type="datetime1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A0DA-3596-4130-9EBF-037B5B4086BD}" type="datetime1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92949"/>
            <a:ext cx="2468880" cy="6241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92949"/>
            <a:ext cx="7223760" cy="6241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6557-AC59-4AA0-AE89-AF1D224DAF6F}" type="datetime1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B6AD-1CD7-486E-83D6-A6955BE11373}" type="datetime1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700695"/>
            <a:ext cx="9326880" cy="1452880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3100496"/>
            <a:ext cx="9326880" cy="1600199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246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49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73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98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123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347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9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BA64-48F6-4403-8AEF-C8D894F260EC}" type="datetime1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706880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706880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D6FE-4F4E-4808-9395-3582790F56E5}" type="datetime1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37455"/>
            <a:ext cx="4848226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62" indent="0">
              <a:buNone/>
              <a:defRPr sz="2300" b="1"/>
            </a:lvl2pPr>
            <a:lvl3pPr marL="1044924" indent="0">
              <a:buNone/>
              <a:defRPr sz="2100" b="1"/>
            </a:lvl3pPr>
            <a:lvl4pPr marL="1567386" indent="0">
              <a:buNone/>
              <a:defRPr sz="1800" b="1"/>
            </a:lvl4pPr>
            <a:lvl5pPr marL="2089849" indent="0">
              <a:buNone/>
              <a:defRPr sz="1800" b="1"/>
            </a:lvl5pPr>
            <a:lvl6pPr marL="2612311" indent="0">
              <a:buNone/>
              <a:defRPr sz="1800" b="1"/>
            </a:lvl6pPr>
            <a:lvl7pPr marL="3134772" indent="0">
              <a:buNone/>
              <a:defRPr sz="1800" b="1"/>
            </a:lvl7pPr>
            <a:lvl8pPr marL="3657234" indent="0">
              <a:buNone/>
              <a:defRPr sz="1800" b="1"/>
            </a:lvl8pPr>
            <a:lvl9pPr marL="417969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319868"/>
            <a:ext cx="4848226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2" y="1637455"/>
            <a:ext cx="4850130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62" indent="0">
              <a:buNone/>
              <a:defRPr sz="2300" b="1"/>
            </a:lvl2pPr>
            <a:lvl3pPr marL="1044924" indent="0">
              <a:buNone/>
              <a:defRPr sz="2100" b="1"/>
            </a:lvl3pPr>
            <a:lvl4pPr marL="1567386" indent="0">
              <a:buNone/>
              <a:defRPr sz="1800" b="1"/>
            </a:lvl4pPr>
            <a:lvl5pPr marL="2089849" indent="0">
              <a:buNone/>
              <a:defRPr sz="1800" b="1"/>
            </a:lvl5pPr>
            <a:lvl6pPr marL="2612311" indent="0">
              <a:buNone/>
              <a:defRPr sz="1800" b="1"/>
            </a:lvl6pPr>
            <a:lvl7pPr marL="3134772" indent="0">
              <a:buNone/>
              <a:defRPr sz="1800" b="1"/>
            </a:lvl7pPr>
            <a:lvl8pPr marL="3657234" indent="0">
              <a:buNone/>
              <a:defRPr sz="1800" b="1"/>
            </a:lvl8pPr>
            <a:lvl9pPr marL="417969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2319868"/>
            <a:ext cx="4850130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6207-AD5D-48B3-919F-79A1F24C4101}" type="datetime1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 Goes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0D45-5405-4A76-86E0-4B537B79B3D7}" type="datetime1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97AC-A9C7-4A2B-A1BD-6EE04E530252}" type="datetime1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91253"/>
            <a:ext cx="3609976" cy="12395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91255"/>
            <a:ext cx="6134100" cy="624332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530775"/>
            <a:ext cx="3609976" cy="5003801"/>
          </a:xfrm>
        </p:spPr>
        <p:txBody>
          <a:bodyPr/>
          <a:lstStyle>
            <a:lvl1pPr marL="0" indent="0">
              <a:buNone/>
              <a:defRPr sz="1600"/>
            </a:lvl1pPr>
            <a:lvl2pPr marL="522462" indent="0">
              <a:buNone/>
              <a:defRPr sz="1400"/>
            </a:lvl2pPr>
            <a:lvl3pPr marL="1044924" indent="0">
              <a:buNone/>
              <a:defRPr sz="1100"/>
            </a:lvl3pPr>
            <a:lvl4pPr marL="1567386" indent="0">
              <a:buNone/>
              <a:defRPr sz="1000"/>
            </a:lvl4pPr>
            <a:lvl5pPr marL="2089849" indent="0">
              <a:buNone/>
              <a:defRPr sz="1000"/>
            </a:lvl5pPr>
            <a:lvl6pPr marL="2612311" indent="0">
              <a:buNone/>
              <a:defRPr sz="1000"/>
            </a:lvl6pPr>
            <a:lvl7pPr marL="3134772" indent="0">
              <a:buNone/>
              <a:defRPr sz="1000"/>
            </a:lvl7pPr>
            <a:lvl8pPr marL="3657234" indent="0">
              <a:buNone/>
              <a:defRPr sz="1000"/>
            </a:lvl8pPr>
            <a:lvl9pPr marL="41796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4CB7-09FE-4766-BD7F-D6F4F023C6E5}" type="datetime1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5120641"/>
            <a:ext cx="6583680" cy="60452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53627"/>
            <a:ext cx="6583680" cy="4389120"/>
          </a:xfrm>
        </p:spPr>
        <p:txBody>
          <a:bodyPr/>
          <a:lstStyle>
            <a:lvl1pPr marL="0" indent="0">
              <a:buNone/>
              <a:defRPr sz="3700"/>
            </a:lvl1pPr>
            <a:lvl2pPr marL="522462" indent="0">
              <a:buNone/>
              <a:defRPr sz="3200"/>
            </a:lvl2pPr>
            <a:lvl3pPr marL="1044924" indent="0">
              <a:buNone/>
              <a:defRPr sz="2700"/>
            </a:lvl3pPr>
            <a:lvl4pPr marL="1567386" indent="0">
              <a:buNone/>
              <a:defRPr sz="2300"/>
            </a:lvl4pPr>
            <a:lvl5pPr marL="2089849" indent="0">
              <a:buNone/>
              <a:defRPr sz="2300"/>
            </a:lvl5pPr>
            <a:lvl6pPr marL="2612311" indent="0">
              <a:buNone/>
              <a:defRPr sz="2300"/>
            </a:lvl6pPr>
            <a:lvl7pPr marL="3134772" indent="0">
              <a:buNone/>
              <a:defRPr sz="2300"/>
            </a:lvl7pPr>
            <a:lvl8pPr marL="3657234" indent="0">
              <a:buNone/>
              <a:defRPr sz="2300"/>
            </a:lvl8pPr>
            <a:lvl9pPr marL="4179696" indent="0">
              <a:buNone/>
              <a:defRPr sz="23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725162"/>
            <a:ext cx="6583680" cy="858519"/>
          </a:xfrm>
        </p:spPr>
        <p:txBody>
          <a:bodyPr/>
          <a:lstStyle>
            <a:lvl1pPr marL="0" indent="0">
              <a:buNone/>
              <a:defRPr sz="1600"/>
            </a:lvl1pPr>
            <a:lvl2pPr marL="522462" indent="0">
              <a:buNone/>
              <a:defRPr sz="1400"/>
            </a:lvl2pPr>
            <a:lvl3pPr marL="1044924" indent="0">
              <a:buNone/>
              <a:defRPr sz="1100"/>
            </a:lvl3pPr>
            <a:lvl4pPr marL="1567386" indent="0">
              <a:buNone/>
              <a:defRPr sz="1000"/>
            </a:lvl4pPr>
            <a:lvl5pPr marL="2089849" indent="0">
              <a:buNone/>
              <a:defRPr sz="1000"/>
            </a:lvl5pPr>
            <a:lvl6pPr marL="2612311" indent="0">
              <a:buNone/>
              <a:defRPr sz="1000"/>
            </a:lvl6pPr>
            <a:lvl7pPr marL="3134772" indent="0">
              <a:buNone/>
              <a:defRPr sz="1000"/>
            </a:lvl7pPr>
            <a:lvl8pPr marL="3657234" indent="0">
              <a:buNone/>
              <a:defRPr sz="1000"/>
            </a:lvl8pPr>
            <a:lvl9pPr marL="41796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9491-784D-4935-B278-A1C057BA9BCD}" type="datetime1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</p:spPr>
        <p:txBody>
          <a:bodyPr vert="horz" lIns="104493" tIns="52247" rIns="104493" bIns="5224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706880"/>
            <a:ext cx="9875520" cy="4827694"/>
          </a:xfrm>
          <a:prstGeom prst="rect">
            <a:avLst/>
          </a:prstGeom>
        </p:spPr>
        <p:txBody>
          <a:bodyPr vert="horz" lIns="104493" tIns="52247" rIns="104493" bIns="5224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780108"/>
            <a:ext cx="2560320" cy="389467"/>
          </a:xfrm>
          <a:prstGeom prst="rect">
            <a:avLst/>
          </a:prstGeom>
        </p:spPr>
        <p:txBody>
          <a:bodyPr vert="horz" lIns="104493" tIns="52247" rIns="104493" bIns="52247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881F-1C40-45F7-AE9D-E3B7DC999003}" type="datetime1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780108"/>
            <a:ext cx="3474720" cy="389467"/>
          </a:xfrm>
          <a:prstGeom prst="rect">
            <a:avLst/>
          </a:prstGeom>
        </p:spPr>
        <p:txBody>
          <a:bodyPr vert="horz" lIns="104493" tIns="52247" rIns="104493" bIns="52247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Project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780108"/>
            <a:ext cx="2560320" cy="389467"/>
          </a:xfrm>
          <a:prstGeom prst="rect">
            <a:avLst/>
          </a:prstGeom>
        </p:spPr>
        <p:txBody>
          <a:bodyPr vert="horz" lIns="104493" tIns="52247" rIns="104493" bIns="52247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44924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847" indent="-391847" algn="l" defTabSz="1044924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9001" indent="-326539" algn="l" defTabSz="1044924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55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indent="-261232" algn="l" defTabSz="104492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079" indent="-261232" algn="l" defTabSz="1044924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541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6003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8465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0927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2462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24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386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849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311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772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234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9696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0972800" cy="12192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SVKM’s Institute of Technology, Dhule</a:t>
            </a:r>
            <a:br>
              <a:rPr lang="en-US" sz="2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Department of Information Technology</a:t>
            </a:r>
            <a:endParaRPr lang="en-US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828801"/>
            <a:ext cx="10210800" cy="2133599"/>
          </a:xfrm>
        </p:spPr>
        <p:txBody>
          <a:bodyPr>
            <a:normAutofit fontScale="25000" lnSpcReduction="20000"/>
          </a:bodyPr>
          <a:lstStyle/>
          <a:p>
            <a:r>
              <a:rPr lang="en-US" sz="14400" dirty="0">
                <a:solidFill>
                  <a:srgbClr val="C00000"/>
                </a:solidFill>
              </a:rPr>
              <a:t>Major Project Presentation</a:t>
            </a:r>
          </a:p>
          <a:p>
            <a:r>
              <a:rPr lang="en-US" sz="14400" dirty="0">
                <a:solidFill>
                  <a:srgbClr val="C00000"/>
                </a:solidFill>
              </a:rPr>
              <a:t>On</a:t>
            </a:r>
            <a:endParaRPr lang="en-US" sz="6400" dirty="0">
              <a:solidFill>
                <a:srgbClr val="C00000"/>
              </a:solidFill>
            </a:endParaRPr>
          </a:p>
          <a:p>
            <a:r>
              <a:rPr lang="en-US" sz="1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9600" dirty="0">
                <a:effectLst/>
                <a:latin typeface="Arial Black" panose="020B0A040201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skin </a:t>
            </a:r>
            <a:r>
              <a:rPr lang="en-US" sz="9600" dirty="0">
                <a:latin typeface="Arial Black" panose="020B0A040201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Infection </a:t>
            </a:r>
            <a:r>
              <a:rPr lang="en-US" sz="9600" dirty="0">
                <a:effectLst/>
                <a:latin typeface="Arial Black" panose="020B0A040201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detection </a:t>
            </a:r>
            <a:r>
              <a:rPr lang="en-US" sz="9600" spc="400" dirty="0">
                <a:effectLst/>
                <a:latin typeface="Arial Black" panose="020B0A040201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</a:p>
          <a:p>
            <a:r>
              <a:rPr lang="en-US" sz="9600" dirty="0">
                <a:solidFill>
                  <a:srgbClr val="C00000"/>
                </a:solidFill>
              </a:rPr>
              <a:t>By</a:t>
            </a:r>
          </a:p>
          <a:p>
            <a:endParaRPr lang="en-US" sz="4400" dirty="0">
              <a:solidFill>
                <a:srgbClr val="C00000"/>
              </a:solidFill>
            </a:endParaRPr>
          </a:p>
          <a:p>
            <a:pPr algn="l"/>
            <a:r>
              <a:rPr lang="en-US" sz="8000" dirty="0">
                <a:solidFill>
                  <a:srgbClr val="C00000"/>
                </a:solidFill>
              </a:rPr>
              <a:t>                                                                      Rahul Patil                          36</a:t>
            </a:r>
          </a:p>
          <a:p>
            <a:r>
              <a:rPr lang="en-US" sz="8000" dirty="0">
                <a:solidFill>
                  <a:srgbClr val="C00000"/>
                </a:solidFill>
              </a:rPr>
              <a:t>             Prathamesh Shinde  	    48</a:t>
            </a:r>
          </a:p>
          <a:p>
            <a:r>
              <a:rPr lang="en-US" sz="8000" dirty="0">
                <a:solidFill>
                  <a:srgbClr val="C00000"/>
                </a:solidFill>
              </a:rPr>
              <a:t>             Rohan Suryawanshi           52     </a:t>
            </a:r>
          </a:p>
          <a:p>
            <a:pPr algn="l"/>
            <a:r>
              <a:rPr lang="en-US" sz="8000" dirty="0">
                <a:solidFill>
                  <a:srgbClr val="C00000"/>
                </a:solidFill>
              </a:rPr>
              <a:t>                                                                     Ashish Lulla                         68</a:t>
            </a:r>
          </a:p>
          <a:p>
            <a:pPr algn="l"/>
            <a:r>
              <a:rPr lang="en-US" sz="8000" dirty="0">
                <a:solidFill>
                  <a:srgbClr val="C00000"/>
                </a:solidFill>
              </a:rPr>
              <a:t>                                                                      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8000" dirty="0">
                <a:solidFill>
                  <a:srgbClr val="C00000"/>
                </a:solidFill>
              </a:rPr>
              <a:t> Guide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8000" dirty="0">
                <a:solidFill>
                  <a:srgbClr val="C00000"/>
                </a:solidFill>
              </a:rPr>
              <a:t>“Dr. Bhushan Chaudhari”</a:t>
            </a:r>
          </a:p>
          <a:p>
            <a:r>
              <a:rPr lang="en-US" sz="8000" dirty="0">
                <a:solidFill>
                  <a:srgbClr val="C00000"/>
                </a:solidFill>
              </a:rPr>
              <a:t>         </a:t>
            </a:r>
          </a:p>
          <a:p>
            <a:endParaRPr lang="en-US" sz="8000" dirty="0">
              <a:solidFill>
                <a:srgbClr val="C00000"/>
              </a:solidFill>
            </a:endParaRPr>
          </a:p>
          <a:p>
            <a:endParaRPr lang="en-US" sz="3800" dirty="0">
              <a:solidFill>
                <a:srgbClr val="C00000"/>
              </a:solidFill>
            </a:endParaRPr>
          </a:p>
          <a:p>
            <a:endParaRPr lang="en-US" sz="27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" y="76099"/>
            <a:ext cx="1295581" cy="1067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Project Details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Title : </a:t>
            </a:r>
            <a:r>
              <a:rPr lang="en-US" sz="1800" dirty="0">
                <a:latin typeface="Arial Black" panose="020B0A04020102020204" pitchFamily="34" charset="0"/>
                <a:cs typeface="Lucida Sans Unicode" panose="020B0602030504020204" pitchFamily="34" charset="0"/>
              </a:rPr>
              <a:t>Skin</a:t>
            </a:r>
            <a:r>
              <a:rPr lang="en-US" sz="1800" dirty="0">
                <a:effectLst/>
                <a:latin typeface="Arial Black" panose="020B0A040201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>
                <a:latin typeface="Arial Black" panose="020B0A040201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Infection </a:t>
            </a:r>
            <a:r>
              <a:rPr lang="en-US" sz="1800" dirty="0">
                <a:effectLst/>
                <a:latin typeface="Arial Black" panose="020B0A040201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detection</a:t>
            </a:r>
            <a:endParaRPr lang="en-US" sz="1800" dirty="0"/>
          </a:p>
          <a:p>
            <a:r>
              <a:rPr lang="en-US" dirty="0"/>
              <a:t>Project Domain: </a:t>
            </a:r>
            <a:r>
              <a:rPr lang="en-US" sz="3600" dirty="0"/>
              <a:t>ML</a:t>
            </a:r>
            <a:endParaRPr lang="en-US" dirty="0"/>
          </a:p>
          <a:p>
            <a:r>
              <a:rPr lang="en-US" dirty="0"/>
              <a:t>Project Group Members:	</a:t>
            </a:r>
          </a:p>
          <a:p>
            <a:pPr lvl="1"/>
            <a:r>
              <a:rPr lang="en-US" dirty="0"/>
              <a:t>T2054491246043   Rahul Patil</a:t>
            </a:r>
          </a:p>
          <a:p>
            <a:pPr lvl="1"/>
            <a:r>
              <a:rPr lang="en-US" dirty="0"/>
              <a:t>T2054491246041   Prathamesh Shinde</a:t>
            </a:r>
          </a:p>
          <a:p>
            <a:pPr lvl="1"/>
            <a:r>
              <a:rPr lang="en-US" dirty="0"/>
              <a:t>T2054491246048   Rohan Suryawanshi</a:t>
            </a:r>
          </a:p>
          <a:p>
            <a:pPr lvl="1"/>
            <a:r>
              <a:rPr lang="en-US" dirty="0"/>
              <a:t>1954491246023      Ashish Lulla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Motivation</a:t>
            </a:r>
            <a:endParaRPr lang="en-US" sz="45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706880"/>
            <a:ext cx="10500360" cy="4827694"/>
          </a:xfrm>
        </p:spPr>
        <p:txBody>
          <a:bodyPr>
            <a:normAutofit/>
          </a:bodyPr>
          <a:lstStyle/>
          <a:p>
            <a:pPr marL="0" marR="1948815" lvl="0" indent="0">
              <a:lnSpc>
                <a:spcPct val="117000"/>
              </a:lnSpc>
              <a:spcAft>
                <a:spcPts val="0"/>
              </a:spcAft>
              <a:buSzPts val="2650"/>
              <a:buNone/>
              <a:tabLst>
                <a:tab pos="1877695" algn="l"/>
              </a:tabLst>
            </a:pP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Machine</a:t>
            </a:r>
            <a:r>
              <a:rPr lang="en-US" sz="2400" i="1" spc="20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learning</a:t>
            </a:r>
            <a:r>
              <a:rPr lang="en-US" sz="2400" i="1" spc="20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can</a:t>
            </a:r>
            <a:r>
              <a:rPr lang="en-US" sz="2400" i="1" spc="20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spot</a:t>
            </a:r>
            <a:r>
              <a:rPr lang="en-US" sz="2400" i="1" spc="20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subtle</a:t>
            </a:r>
            <a:r>
              <a:rPr lang="en-US" sz="2400" i="1" spc="20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signs</a:t>
            </a:r>
            <a:r>
              <a:rPr lang="en-US" sz="2400" i="1" spc="20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of</a:t>
            </a:r>
            <a:r>
              <a:rPr lang="en-US" sz="2400" i="1" spc="20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skin</a:t>
            </a:r>
            <a:r>
              <a:rPr lang="en-US" sz="2400" i="1" spc="20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diseases</a:t>
            </a:r>
            <a:r>
              <a:rPr lang="en-US" sz="2400" i="1" spc="20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sooner,</a:t>
            </a:r>
            <a:r>
              <a:rPr lang="en-US" sz="2400" i="1" spc="40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allowing for timely treatment and better patient outcomes.</a:t>
            </a:r>
          </a:p>
          <a:p>
            <a:pPr marL="0" marR="1948815" lvl="0" indent="0">
              <a:lnSpc>
                <a:spcPct val="117000"/>
              </a:lnSpc>
              <a:spcAft>
                <a:spcPts val="0"/>
              </a:spcAft>
              <a:buSzPts val="2650"/>
              <a:buNone/>
              <a:tabLst>
                <a:tab pos="1877695" algn="l"/>
              </a:tabLst>
            </a:pPr>
            <a:r>
              <a:rPr lang="en-US" sz="2400" i="1" spc="-1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In regions</a:t>
            </a:r>
            <a:r>
              <a:rPr lang="en-US" sz="2400" i="1" spc="6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-1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with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-1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limited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-1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dermatologists,</a:t>
            </a:r>
            <a:r>
              <a:rPr lang="en-US" sz="2400" i="1" spc="6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-1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automated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-1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detection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systems offer valuable support for accurate preliminary assessments.</a:t>
            </a:r>
          </a:p>
          <a:p>
            <a:pPr marL="0" marR="1948180" lvl="0" indent="0">
              <a:lnSpc>
                <a:spcPct val="117000"/>
              </a:lnSpc>
              <a:spcAft>
                <a:spcPts val="0"/>
              </a:spcAft>
              <a:buSzPts val="2650"/>
              <a:buNone/>
              <a:tabLst>
                <a:tab pos="1877695" algn="l"/>
              </a:tabLst>
            </a:pP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Machine</a:t>
            </a:r>
            <a:r>
              <a:rPr lang="en-US" sz="2400" i="1" spc="40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learning</a:t>
            </a:r>
            <a:r>
              <a:rPr lang="en-US" sz="2400" i="1" spc="40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ensures</a:t>
            </a:r>
            <a:r>
              <a:rPr lang="en-US" sz="2400" i="1" spc="40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consistent</a:t>
            </a:r>
            <a:r>
              <a:rPr lang="en-US" sz="2400" i="1" spc="40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and</a:t>
            </a:r>
            <a:r>
              <a:rPr lang="en-US" sz="2400" i="1" spc="40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objective</a:t>
            </a:r>
            <a:r>
              <a:rPr lang="en-US" sz="2400" i="1" spc="40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analysis, reducing</a:t>
            </a:r>
            <a:r>
              <a:rPr lang="en-US" sz="2400" i="1" spc="-6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variability</a:t>
            </a:r>
            <a:r>
              <a:rPr lang="en-US" sz="2400" i="1" spc="-6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among</a:t>
            </a:r>
            <a:r>
              <a:rPr lang="en-US" sz="2400" i="1" spc="-9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human</a:t>
            </a:r>
            <a:r>
              <a:rPr lang="en-US" sz="2400" i="1" spc="-8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interpretations</a:t>
            </a:r>
            <a:r>
              <a:rPr lang="en-US" sz="2400" i="1" spc="-3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of</a:t>
            </a:r>
            <a:r>
              <a:rPr lang="en-US" sz="2400" i="1" spc="-9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skin</a:t>
            </a:r>
            <a:r>
              <a:rPr lang="en-US" sz="2400" i="1" spc="-9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2400" i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images.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Machine learning and image processing are being leveraged for detecting human skin diseases.</a:t>
            </a:r>
          </a:p>
          <a:p>
            <a:pPr algn="just"/>
            <a:endParaRPr lang="en-US" sz="2400" b="1" dirty="0">
              <a:effectLst/>
              <a:latin typeface="Lucida Sans Unicode" panose="020B0602030504020204" pitchFamily="34" charset="0"/>
              <a:ea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r>
              <a:rPr lang="en-US" sz="2400" b="1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By training models on annotated skin images, this approach automates identification of skin conditions.</a:t>
            </a:r>
          </a:p>
          <a:p>
            <a:pPr algn="just"/>
            <a:endParaRPr lang="en-US" sz="2400" b="1" dirty="0">
              <a:latin typeface="Lucida Sans Unicode" panose="020B0602030504020204" pitchFamily="34" charset="0"/>
              <a:ea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r>
              <a:rPr lang="en-US" sz="2400" b="1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Through advanced algorithms, these models achieve accurate classification, aiding early detection and patient care.</a:t>
            </a:r>
          </a:p>
          <a:p>
            <a:pPr marL="0" indent="0" algn="just">
              <a:buNone/>
            </a:pPr>
            <a:endParaRPr lang="en-US" sz="2400" b="1" dirty="0">
              <a:effectLst/>
              <a:latin typeface="Lucida Sans Unicode" panose="020B0602030504020204" pitchFamily="34" charset="0"/>
              <a:ea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r>
              <a:rPr lang="en-US" sz="24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Bridging technology and medicine, this research advances efficient tools for skin disease management.</a:t>
            </a:r>
          </a:p>
          <a:p>
            <a:pPr algn="just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CCC2-47DB-83C0-61F2-7FB7BA2DD7A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Approach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E6D7B-20F8-084D-644A-F0A909A0E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spc="-30" dirty="0">
                <a:effectLst/>
                <a:latin typeface="Arial Black" panose="020B0A040201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Data</a:t>
            </a:r>
            <a:r>
              <a:rPr lang="en-US" sz="1800" spc="-200" dirty="0">
                <a:effectLst/>
                <a:latin typeface="Arial Black" panose="020B0A040201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30" dirty="0">
                <a:effectLst/>
                <a:latin typeface="Arial Black" panose="020B0A040201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Collection</a:t>
            </a:r>
            <a:r>
              <a:rPr lang="en-US" sz="1800" spc="-3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:</a:t>
            </a:r>
            <a:r>
              <a:rPr lang="en-US" sz="1800" spc="-145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30" dirty="0">
                <a:effectLst/>
                <a:latin typeface="Calibri" panose="020F050202020403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Gather</a:t>
            </a:r>
            <a:r>
              <a:rPr lang="en-US" sz="1800" spc="65" dirty="0">
                <a:effectLst/>
                <a:latin typeface="Calibri" panose="020F050202020403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3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a</a:t>
            </a:r>
            <a:r>
              <a:rPr lang="en-US" sz="1800" spc="-135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3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diverse</a:t>
            </a:r>
            <a:r>
              <a:rPr lang="en-US" sz="1800" spc="-165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3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dataset</a:t>
            </a:r>
            <a:r>
              <a:rPr lang="en-US" sz="1800" spc="-17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3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of</a:t>
            </a:r>
            <a:r>
              <a:rPr lang="en-US" sz="1800" spc="-145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3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labeled</a:t>
            </a:r>
            <a:r>
              <a:rPr lang="en-US" sz="1800" spc="-15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3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skin</a:t>
            </a:r>
            <a:r>
              <a:rPr lang="en-US" sz="1800" spc="-155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3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images</a:t>
            </a:r>
            <a:r>
              <a:rPr lang="en-US" sz="1800" spc="-17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3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representing</a:t>
            </a:r>
            <a:r>
              <a:rPr lang="en-US" sz="1800" spc="-18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3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various</a:t>
            </a:r>
            <a:r>
              <a:rPr lang="en-US" sz="180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1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diseases</a:t>
            </a:r>
          </a:p>
          <a:p>
            <a:endParaRPr lang="en-US" sz="1800" spc="-10" dirty="0">
              <a:effectLst/>
              <a:latin typeface="Lucida Sans Unicode" panose="020B0602030504020204" pitchFamily="34" charset="0"/>
              <a:ea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1800" spc="-50" dirty="0">
                <a:effectLst/>
                <a:latin typeface="Arial Black" panose="020B0A04020102020204" pitchFamily="34" charset="0"/>
                <a:ea typeface="Arial MT"/>
                <a:cs typeface="Arial MT"/>
              </a:rPr>
              <a:t>Preprocessing</a:t>
            </a:r>
            <a:r>
              <a:rPr lang="en-US" sz="1800" spc="-5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:</a:t>
            </a:r>
            <a:r>
              <a:rPr lang="en-US" sz="1800" spc="-13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50" dirty="0">
                <a:effectLst/>
                <a:latin typeface="Calibri" panose="020F0502020204030204" pitchFamily="34" charset="0"/>
                <a:ea typeface="Arial MT"/>
                <a:cs typeface="Lucida Sans Unicode" panose="020B0602030504020204" pitchFamily="34" charset="0"/>
              </a:rPr>
              <a:t>Resize</a:t>
            </a:r>
            <a:r>
              <a:rPr lang="en-US" sz="1800" spc="-5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,</a:t>
            </a:r>
            <a:r>
              <a:rPr lang="en-US" sz="1800" spc="-17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5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normalize,</a:t>
            </a:r>
            <a:r>
              <a:rPr lang="en-US" sz="1800" spc="-13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5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and</a:t>
            </a:r>
            <a:r>
              <a:rPr lang="en-US" sz="1800" spc="-12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5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augment</a:t>
            </a:r>
            <a:r>
              <a:rPr lang="en-US" sz="1800" spc="-15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5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images</a:t>
            </a:r>
            <a:r>
              <a:rPr lang="en-US" sz="1800" spc="-14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5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to</a:t>
            </a:r>
            <a:r>
              <a:rPr lang="en-US" sz="1800" spc="-11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5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enhance</a:t>
            </a:r>
            <a:r>
              <a:rPr lang="en-US" sz="1800" spc="-12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5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model</a:t>
            </a:r>
            <a:r>
              <a:rPr lang="en-US" sz="1800" spc="-12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5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robustness.</a:t>
            </a:r>
          </a:p>
          <a:p>
            <a:endParaRPr lang="en-US" sz="1800" spc="0" dirty="0">
              <a:effectLst/>
              <a:latin typeface="Lucida Sans Unicode" panose="020B0602030504020204" pitchFamily="34" charset="0"/>
              <a:ea typeface="Arial MT"/>
              <a:cs typeface="Arial MT"/>
            </a:endParaRPr>
          </a:p>
          <a:p>
            <a:r>
              <a:rPr lang="en-US" sz="1800" spc="-40" dirty="0">
                <a:effectLst/>
                <a:latin typeface="Arial Black" panose="020B0A04020102020204" pitchFamily="34" charset="0"/>
                <a:ea typeface="Arial MT"/>
                <a:cs typeface="Arial MT"/>
              </a:rPr>
              <a:t>Feature</a:t>
            </a:r>
            <a:r>
              <a:rPr lang="en-US" sz="1800" spc="-200" dirty="0">
                <a:effectLst/>
                <a:latin typeface="Arial Black" panose="020B0A04020102020204" pitchFamily="34" charset="0"/>
                <a:ea typeface="Arial MT"/>
                <a:cs typeface="Arial MT"/>
              </a:rPr>
              <a:t> </a:t>
            </a:r>
            <a:r>
              <a:rPr lang="en-US" sz="1800" spc="-40" dirty="0">
                <a:effectLst/>
                <a:latin typeface="Arial Black" panose="020B0A04020102020204" pitchFamily="34" charset="0"/>
                <a:ea typeface="Arial MT"/>
                <a:cs typeface="Arial MT"/>
              </a:rPr>
              <a:t>Extraction</a:t>
            </a:r>
            <a:r>
              <a:rPr lang="en-US" sz="1800" spc="-4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:</a:t>
            </a:r>
            <a:r>
              <a:rPr lang="en-US" sz="1800" spc="-14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4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Extract</a:t>
            </a:r>
            <a:r>
              <a:rPr lang="en-US" sz="1800" spc="-15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4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relevant</a:t>
            </a:r>
            <a:r>
              <a:rPr lang="en-US" sz="1800" spc="-16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4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features</a:t>
            </a:r>
            <a:r>
              <a:rPr lang="en-US" sz="1800" spc="-17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4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from</a:t>
            </a:r>
            <a:r>
              <a:rPr lang="en-US" sz="1800" spc="-14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4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images</a:t>
            </a:r>
            <a:r>
              <a:rPr lang="en-US" sz="1800" spc="-17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4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using</a:t>
            </a:r>
            <a:r>
              <a:rPr lang="en-US" sz="1800" spc="-14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4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technic</a:t>
            </a:r>
            <a:r>
              <a:rPr lang="en-US" sz="1800" spc="-15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4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like </a:t>
            </a:r>
            <a:r>
              <a:rPr lang="en-US" sz="1800" spc="-1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CNN.</a:t>
            </a:r>
          </a:p>
          <a:p>
            <a:endParaRPr lang="en-US" sz="1800" spc="-10" dirty="0">
              <a:effectLst/>
              <a:latin typeface="Lucida Sans Unicode" panose="020B0602030504020204" pitchFamily="34" charset="0"/>
              <a:ea typeface="Arial MT"/>
              <a:cs typeface="Arial MT"/>
            </a:endParaRPr>
          </a:p>
          <a:p>
            <a:r>
              <a:rPr lang="en-US" sz="1800" spc="-20" dirty="0">
                <a:effectLst/>
                <a:latin typeface="Arial Black" panose="020B0A04020102020204" pitchFamily="34" charset="0"/>
                <a:ea typeface="Arial MT"/>
                <a:cs typeface="Arial MT"/>
              </a:rPr>
              <a:t>Model</a:t>
            </a:r>
            <a:r>
              <a:rPr lang="en-US" sz="1800" spc="-235" dirty="0">
                <a:effectLst/>
                <a:latin typeface="Arial Black" panose="020B0A04020102020204" pitchFamily="34" charset="0"/>
                <a:ea typeface="Arial MT"/>
                <a:cs typeface="Arial MT"/>
              </a:rPr>
              <a:t> </a:t>
            </a:r>
            <a:r>
              <a:rPr lang="en-US" sz="1800" spc="-20" dirty="0">
                <a:effectLst/>
                <a:latin typeface="Arial Black" panose="020B0A04020102020204" pitchFamily="34" charset="0"/>
                <a:ea typeface="Arial MT"/>
                <a:cs typeface="Arial MT"/>
              </a:rPr>
              <a:t>Training</a:t>
            </a:r>
            <a:r>
              <a:rPr lang="en-US" sz="1800" spc="-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:</a:t>
            </a:r>
            <a:r>
              <a:rPr lang="en-US" sz="1800" spc="-19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20" dirty="0">
                <a:effectLst/>
                <a:latin typeface="Calibri" panose="020F0502020204030204" pitchFamily="34" charset="0"/>
                <a:ea typeface="Arial MT"/>
                <a:cs typeface="Lucida Sans Unicode" panose="020B0602030504020204" pitchFamily="34" charset="0"/>
              </a:rPr>
              <a:t>Utilize</a:t>
            </a:r>
            <a:r>
              <a:rPr lang="en-US" sz="1800" spc="25" dirty="0">
                <a:effectLst/>
                <a:latin typeface="Calibri" panose="020F0502020204030204" pitchFamily="34" charset="0"/>
                <a:ea typeface="Arial MT"/>
                <a:cs typeface="Lucida Sans Unicode" panose="020B0602030504020204" pitchFamily="34" charset="0"/>
              </a:rPr>
              <a:t> </a:t>
            </a:r>
            <a:r>
              <a:rPr lang="en-US" sz="1800" spc="-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the</a:t>
            </a:r>
            <a:r>
              <a:rPr lang="en-US" sz="1800" spc="-19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dataset</a:t>
            </a:r>
            <a:r>
              <a:rPr lang="en-US" sz="1800" spc="-21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to</a:t>
            </a:r>
            <a:r>
              <a:rPr lang="en-US" sz="1800" spc="-18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train</a:t>
            </a:r>
            <a:r>
              <a:rPr lang="en-US" sz="1800" spc="-18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a</a:t>
            </a:r>
            <a:r>
              <a:rPr lang="en-US" sz="1800" spc="-17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machine</a:t>
            </a:r>
            <a:r>
              <a:rPr lang="en-US" sz="1800" spc="-17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learning</a:t>
            </a:r>
            <a:r>
              <a:rPr lang="en-US" sz="1800" spc="-18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model</a:t>
            </a:r>
            <a:r>
              <a:rPr lang="en-US" sz="1800" spc="-18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for</a:t>
            </a:r>
            <a:r>
              <a:rPr lang="en-US" sz="1800" spc="-19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disease </a:t>
            </a:r>
            <a:r>
              <a:rPr lang="en-US" sz="1800" spc="-1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classification.</a:t>
            </a:r>
          </a:p>
          <a:p>
            <a:endParaRPr lang="en-US" sz="1800" spc="0" dirty="0">
              <a:effectLst/>
              <a:latin typeface="Lucida Sans Unicode" panose="020B0602030504020204" pitchFamily="34" charset="0"/>
              <a:ea typeface="Arial MT"/>
              <a:cs typeface="Arial MT"/>
            </a:endParaRPr>
          </a:p>
          <a:p>
            <a:r>
              <a:rPr lang="en-US" sz="1800" spc="-10" dirty="0">
                <a:effectLst/>
                <a:latin typeface="Arial Black" panose="020B0A040201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Testing</a:t>
            </a:r>
            <a:r>
              <a:rPr lang="en-US" sz="1800" spc="-1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:</a:t>
            </a:r>
            <a:r>
              <a:rPr lang="en-US" sz="1800" spc="-13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1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Evaluate</a:t>
            </a:r>
            <a:r>
              <a:rPr lang="en-US" sz="1800" spc="-16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1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the</a:t>
            </a:r>
            <a:r>
              <a:rPr lang="en-US" sz="1800" spc="-15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1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model</a:t>
            </a:r>
            <a:r>
              <a:rPr lang="en-US" sz="1800" spc="-10" dirty="0">
                <a:effectLst/>
                <a:latin typeface="Calibri" panose="020F050202020403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'</a:t>
            </a:r>
            <a:r>
              <a:rPr lang="en-US" sz="1800" spc="-1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s</a:t>
            </a:r>
            <a:r>
              <a:rPr lang="en-US" sz="1800" spc="-145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1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accuracy</a:t>
            </a:r>
            <a:r>
              <a:rPr lang="en-US" sz="1800" spc="-14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1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on</a:t>
            </a:r>
            <a:r>
              <a:rPr lang="en-US" sz="1800" spc="-13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1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a</a:t>
            </a:r>
            <a:r>
              <a:rPr lang="en-US" sz="1800" spc="-14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1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separate</a:t>
            </a:r>
            <a:r>
              <a:rPr lang="en-US" sz="1800" spc="-175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1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testing</a:t>
            </a:r>
            <a:r>
              <a:rPr lang="en-US" sz="1800" spc="-175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1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dataset</a:t>
            </a:r>
          </a:p>
          <a:p>
            <a:pPr marL="0" indent="0">
              <a:buNone/>
            </a:pPr>
            <a:endParaRPr lang="en-US" sz="1800" spc="-10" dirty="0">
              <a:effectLst/>
              <a:latin typeface="Lucida Sans Unicode" panose="020B0602030504020204" pitchFamily="34" charset="0"/>
              <a:ea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1800" spc="-20" dirty="0">
                <a:effectLst/>
                <a:latin typeface="Arial Black" panose="020B0A04020102020204" pitchFamily="34" charset="0"/>
                <a:ea typeface="Arial MT"/>
                <a:cs typeface="Arial MT"/>
              </a:rPr>
              <a:t>Deployment</a:t>
            </a:r>
            <a:r>
              <a:rPr lang="en-US" sz="1800" spc="-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:</a:t>
            </a:r>
            <a:r>
              <a:rPr lang="en-US" sz="1800" spc="-14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Implement</a:t>
            </a:r>
            <a:r>
              <a:rPr lang="en-US" sz="1800" spc="-15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the</a:t>
            </a:r>
            <a:r>
              <a:rPr lang="en-US" sz="1800" spc="-13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model</a:t>
            </a:r>
            <a:r>
              <a:rPr lang="en-US" sz="1800" spc="-13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in</a:t>
            </a:r>
            <a:r>
              <a:rPr lang="en-US" sz="1800" spc="-1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a</a:t>
            </a:r>
            <a:r>
              <a:rPr lang="en-US" sz="1800" spc="-12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real-world</a:t>
            </a:r>
            <a:r>
              <a:rPr lang="en-US" sz="1800" spc="-16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medical</a:t>
            </a:r>
            <a:r>
              <a:rPr lang="en-US" sz="1800" spc="-1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application</a:t>
            </a:r>
            <a:r>
              <a:rPr lang="en-US" sz="1800" spc="-11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for</a:t>
            </a:r>
            <a:r>
              <a:rPr lang="en-US" sz="1800" spc="-14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disease </a:t>
            </a:r>
            <a:r>
              <a:rPr lang="en-US" sz="1800" spc="-1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detection.</a:t>
            </a:r>
            <a:endParaRPr lang="en-US" sz="1800" spc="0" dirty="0">
              <a:effectLst/>
              <a:latin typeface="Lucida Sans Unicode" panose="020B0602030504020204" pitchFamily="34" charset="0"/>
              <a:ea typeface="Arial MT"/>
              <a:cs typeface="Arial MT"/>
            </a:endParaRPr>
          </a:p>
          <a:p>
            <a:endParaRPr lang="en-US" sz="1800" spc="0" dirty="0">
              <a:effectLst/>
              <a:latin typeface="Lucida Sans Unicode" panose="020B0602030504020204" pitchFamily="34" charset="0"/>
              <a:ea typeface="Arial MT"/>
              <a:cs typeface="Arial MT"/>
            </a:endParaRPr>
          </a:p>
          <a:p>
            <a:endParaRPr lang="en-US" sz="1800" dirty="0">
              <a:effectLst/>
              <a:latin typeface="Lucida Sans Unicode" panose="020B0602030504020204" pitchFamily="34" charset="0"/>
              <a:ea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84D05-A751-4EA3-8581-15800129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2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3447-113E-8ECB-483D-266B7D6BA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Programming</a:t>
            </a:r>
            <a:r>
              <a:rPr lang="en-US" sz="1800" b="1" spc="-18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b="1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Languages</a:t>
            </a:r>
            <a:r>
              <a:rPr lang="en-US" sz="180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:</a:t>
            </a:r>
            <a:r>
              <a:rPr lang="en-US" sz="1800" spc="-18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Python</a:t>
            </a:r>
            <a:r>
              <a:rPr lang="en-US" sz="1800" spc="-21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for</a:t>
            </a:r>
            <a:r>
              <a:rPr lang="en-US" sz="1800" spc="-195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its</a:t>
            </a:r>
            <a:r>
              <a:rPr lang="en-US" sz="1800" spc="-21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extensive</a:t>
            </a:r>
            <a:r>
              <a:rPr lang="en-US" sz="1800" spc="-18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libraries</a:t>
            </a:r>
            <a:r>
              <a:rPr lang="en-US" sz="1800" spc="-18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and</a:t>
            </a:r>
            <a:r>
              <a:rPr lang="en-US" sz="1800" spc="-21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1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frameworks</a:t>
            </a:r>
          </a:p>
          <a:p>
            <a:pPr marL="0" indent="0">
              <a:buNone/>
            </a:pPr>
            <a:endParaRPr lang="en-US" sz="1800" spc="-10" dirty="0">
              <a:effectLst/>
              <a:latin typeface="Lucida Sans Unicode" panose="020B0602030504020204" pitchFamily="34" charset="0"/>
              <a:ea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1800" b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Image</a:t>
            </a:r>
            <a:r>
              <a:rPr lang="en-US" sz="1800" b="1" spc="-21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b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Processing</a:t>
            </a:r>
            <a:r>
              <a:rPr lang="en-US" sz="1800" b="1" spc="-20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b="1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Libraries</a:t>
            </a:r>
            <a:r>
              <a:rPr lang="en-US" sz="1800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:</a:t>
            </a:r>
            <a:r>
              <a:rPr lang="en-US" sz="1800" spc="-18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OpenCV</a:t>
            </a:r>
            <a:r>
              <a:rPr lang="en-US" sz="1800" spc="-21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for</a:t>
            </a:r>
            <a:r>
              <a:rPr lang="en-US" sz="1800" spc="-19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image</a:t>
            </a:r>
            <a:r>
              <a:rPr lang="en-US" sz="1800" spc="-19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manipulation</a:t>
            </a:r>
            <a:r>
              <a:rPr lang="en-US" sz="1800" spc="-19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and</a:t>
            </a:r>
            <a:r>
              <a:rPr lang="en-US" sz="1800" spc="-21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1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feature extraction.</a:t>
            </a:r>
          </a:p>
          <a:p>
            <a:pPr marL="0" indent="0">
              <a:buNone/>
            </a:pPr>
            <a:endParaRPr lang="en-US" sz="1800" spc="-10" dirty="0">
              <a:effectLst/>
              <a:latin typeface="Lucida Sans Unicode" panose="020B0602030504020204" pitchFamily="34" charset="0"/>
              <a:ea typeface="Arial MT"/>
              <a:cs typeface="Arial MT"/>
            </a:endParaRPr>
          </a:p>
          <a:p>
            <a:r>
              <a:rPr lang="en-US" sz="1800" spc="-60" dirty="0">
                <a:effectLst/>
                <a:latin typeface="Arial Black" panose="020B0A04020102020204" pitchFamily="34" charset="0"/>
                <a:ea typeface="Arial MT"/>
                <a:cs typeface="Arial MT"/>
              </a:rPr>
              <a:t>Deep</a:t>
            </a:r>
            <a:r>
              <a:rPr lang="en-US" sz="1800" spc="-295" dirty="0">
                <a:effectLst/>
                <a:latin typeface="Arial Black" panose="020B0A04020102020204" pitchFamily="34" charset="0"/>
                <a:ea typeface="Arial MT"/>
                <a:cs typeface="Arial MT"/>
              </a:rPr>
              <a:t> </a:t>
            </a:r>
            <a:r>
              <a:rPr lang="en-US" sz="1800" spc="-60" dirty="0">
                <a:effectLst/>
                <a:latin typeface="Arial Black" panose="020B0A04020102020204" pitchFamily="34" charset="0"/>
                <a:ea typeface="Arial MT"/>
                <a:cs typeface="Arial MT"/>
              </a:rPr>
              <a:t>Learning</a:t>
            </a:r>
            <a:r>
              <a:rPr lang="en-US" sz="1800" spc="-295" dirty="0">
                <a:effectLst/>
                <a:latin typeface="Arial Black" panose="020B0A04020102020204" pitchFamily="34" charset="0"/>
                <a:ea typeface="Arial MT"/>
                <a:cs typeface="Arial MT"/>
              </a:rPr>
              <a:t> </a:t>
            </a:r>
            <a:r>
              <a:rPr lang="en-US" sz="1800" spc="-60" dirty="0">
                <a:effectLst/>
                <a:latin typeface="Arial Black" panose="020B0A04020102020204" pitchFamily="34" charset="0"/>
                <a:ea typeface="Arial MT"/>
                <a:cs typeface="Arial MT"/>
              </a:rPr>
              <a:t>Models</a:t>
            </a:r>
            <a:r>
              <a:rPr lang="en-US" sz="1800" spc="-6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:</a:t>
            </a:r>
            <a:r>
              <a:rPr lang="en-US" sz="1800" spc="-2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6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Convolutional</a:t>
            </a:r>
            <a:r>
              <a:rPr lang="en-US" sz="1800" spc="-12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6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Neural</a:t>
            </a:r>
            <a:r>
              <a:rPr lang="en-US" sz="1800" spc="-14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6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Networks</a:t>
            </a:r>
            <a:r>
              <a:rPr lang="en-US" sz="1800" spc="-12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6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(CNNs)</a:t>
            </a:r>
            <a:r>
              <a:rPr lang="en-US" sz="1800" spc="-155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6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for</a:t>
            </a:r>
            <a:r>
              <a:rPr lang="en-US" sz="1800" spc="-17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 </a:t>
            </a:r>
            <a:r>
              <a:rPr lang="en-US" sz="1800" spc="-6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image </a:t>
            </a:r>
            <a:r>
              <a:rPr lang="en-US" sz="1800" spc="-10" dirty="0">
                <a:effectLst/>
                <a:latin typeface="Lucida Sans Unicode" panose="020B0602030504020204" pitchFamily="34" charset="0"/>
                <a:ea typeface="Arial MT"/>
                <a:cs typeface="Arial MT"/>
              </a:rPr>
              <a:t>analysis.</a:t>
            </a:r>
          </a:p>
          <a:p>
            <a:pPr marL="0" indent="0">
              <a:buNone/>
            </a:pPr>
            <a:endParaRPr lang="en-US" sz="1800" spc="-10" dirty="0">
              <a:effectLst/>
              <a:latin typeface="Lucida Sans Unicode" panose="020B0602030504020204" pitchFamily="34" charset="0"/>
              <a:ea typeface="Arial MT"/>
              <a:cs typeface="Arial MT"/>
            </a:endParaRPr>
          </a:p>
          <a:p>
            <a:r>
              <a:rPr lang="en-US" sz="1800" spc="-70" dirty="0">
                <a:effectLst/>
                <a:latin typeface="Arial Black" panose="020B0A040201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Data</a:t>
            </a:r>
            <a:r>
              <a:rPr lang="en-US" sz="1800" spc="-225" dirty="0">
                <a:effectLst/>
                <a:latin typeface="Arial Black" panose="020B0A040201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70" dirty="0">
                <a:effectLst/>
                <a:latin typeface="Arial Black" panose="020B0A040201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Management</a:t>
            </a:r>
            <a:r>
              <a:rPr lang="en-US" sz="1800" spc="-7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:</a:t>
            </a:r>
            <a:r>
              <a:rPr lang="en-US" sz="1800" spc="-18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7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Pandas</a:t>
            </a:r>
            <a:r>
              <a:rPr lang="en-US" sz="1800" spc="-14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7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for</a:t>
            </a:r>
            <a:r>
              <a:rPr lang="en-US" sz="1800" spc="-125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7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handling</a:t>
            </a:r>
            <a:r>
              <a:rPr lang="en-US" sz="1800" spc="-13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7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and</a:t>
            </a:r>
            <a:r>
              <a:rPr lang="en-US" sz="1800" spc="-14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7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preprocessing datasets</a:t>
            </a:r>
          </a:p>
          <a:p>
            <a:pPr marL="0" indent="0">
              <a:buNone/>
            </a:pPr>
            <a:endParaRPr lang="en-US" sz="1800" spc="-10" dirty="0">
              <a:latin typeface="Lucida Sans Unicode" panose="020B0602030504020204" pitchFamily="34" charset="0"/>
              <a:ea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1800" spc="-60" dirty="0">
                <a:effectLst/>
                <a:latin typeface="Arial Black" panose="020B0A040201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Visualization</a:t>
            </a:r>
            <a:r>
              <a:rPr lang="en-US" sz="1800" spc="-6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:</a:t>
            </a:r>
            <a:r>
              <a:rPr lang="en-US" sz="1800" spc="-21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6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Matplotlib</a:t>
            </a:r>
            <a:r>
              <a:rPr lang="en-US" sz="1800" spc="-15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6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or</a:t>
            </a:r>
            <a:r>
              <a:rPr lang="en-US" sz="1800" spc="-175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6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Seaborn</a:t>
            </a:r>
            <a:r>
              <a:rPr lang="en-US" sz="1800" spc="-15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6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for</a:t>
            </a:r>
            <a:r>
              <a:rPr lang="en-US" sz="1800" spc="-17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6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visualizing</a:t>
            </a:r>
            <a:r>
              <a:rPr lang="en-US" sz="1800" spc="-145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6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results</a:t>
            </a:r>
          </a:p>
          <a:p>
            <a:pPr marL="0" indent="0">
              <a:buNone/>
            </a:pPr>
            <a:endParaRPr lang="en-US" sz="1800" spc="-10" dirty="0">
              <a:effectLst/>
              <a:latin typeface="Lucida Sans Unicode" panose="020B0602030504020204" pitchFamily="34" charset="0"/>
              <a:ea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1800" spc="-60" dirty="0">
                <a:effectLst/>
                <a:latin typeface="Arial Black" panose="020B0A040201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Deployment</a:t>
            </a:r>
            <a:r>
              <a:rPr lang="en-US" sz="1800" spc="-6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:</a:t>
            </a:r>
            <a:r>
              <a:rPr lang="en-US" sz="1800" spc="-175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6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Flask</a:t>
            </a:r>
            <a:r>
              <a:rPr lang="en-US" sz="1800" spc="-140" dirty="0"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or</a:t>
            </a:r>
            <a:r>
              <a:rPr lang="en-US" sz="1800" spc="-115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6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Django</a:t>
            </a:r>
            <a:r>
              <a:rPr lang="en-US" sz="1800" spc="-13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6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for</a:t>
            </a:r>
            <a:r>
              <a:rPr lang="en-US" sz="1800" spc="-13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6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creating</a:t>
            </a:r>
            <a:r>
              <a:rPr lang="en-US" sz="1800" spc="-9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6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web-based</a:t>
            </a:r>
            <a:r>
              <a:rPr lang="en-US" sz="1800" spc="-12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spc="-6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interfaces</a:t>
            </a:r>
            <a:endParaRPr lang="en-US" sz="1800" spc="0" dirty="0">
              <a:effectLst/>
              <a:latin typeface="Lucida Sans Unicode" panose="020B0602030504020204" pitchFamily="34" charset="0"/>
              <a:ea typeface="Arial MT"/>
              <a:cs typeface="Arial MT"/>
            </a:endParaRPr>
          </a:p>
          <a:p>
            <a:endParaRPr lang="en-US" sz="1800" spc="0" dirty="0">
              <a:effectLst/>
              <a:latin typeface="Lucida Sans Unicode" panose="020B0602030504020204" pitchFamily="34" charset="0"/>
              <a:ea typeface="Arial MT"/>
              <a:cs typeface="Arial MT"/>
            </a:endParaRP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9A48D-FA5F-F7DE-F489-B59C54F5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Goes here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E0B41-DFCA-8572-18D5-CC151967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E3BC57-C0A6-4353-6923-964BB346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293688"/>
            <a:ext cx="9874250" cy="12192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Technology Stack </a:t>
            </a:r>
          </a:p>
        </p:txBody>
      </p:sp>
    </p:spTree>
    <p:extLst>
      <p:ext uri="{BB962C8B-B14F-4D97-AF65-F5344CB8AC3E}">
        <p14:creationId xmlns:p14="http://schemas.microsoft.com/office/powerpoint/2010/main" val="198209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D033-99D1-EC21-283F-08CB393E1F7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1D4EF-34A5-EA35-CAF7-398AE85D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F33EE8-664E-F6AE-1CEA-1458DB306985}"/>
              </a:ext>
            </a:extLst>
          </p:cNvPr>
          <p:cNvSpPr/>
          <p:nvPr/>
        </p:nvSpPr>
        <p:spPr>
          <a:xfrm>
            <a:off x="7648740" y="1528392"/>
            <a:ext cx="2084070" cy="4650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Image 22">
            <a:extLst>
              <a:ext uri="{FF2B5EF4-FFF2-40B4-BE49-F238E27FC236}">
                <a16:creationId xmlns:a16="http://schemas.microsoft.com/office/drawing/2014/main" id="{5E1A1EBD-D527-EE65-CA07-5F87D8AB7BF4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286000"/>
            <a:ext cx="10744200" cy="3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8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87D02-E72D-1D48-19D0-CD198C6F5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[1] S.S. Manel, s. v. Shinde "different techniques for skin cancer detection using dermoscopy images", international journal of computer sciences and engineering vol.5(12), dec 2017, e-</a:t>
            </a:r>
            <a:r>
              <a:rPr lang="en-US" sz="1600" dirty="0" err="1"/>
              <a:t>issn</a:t>
            </a:r>
            <a:r>
              <a:rPr lang="en-US" sz="1600" dirty="0"/>
              <a:t>: 2347-2693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GB" sz="1600" dirty="0"/>
              <a:t>[2] poornima m s, </a:t>
            </a:r>
            <a:r>
              <a:rPr lang="en-GB" sz="1600" dirty="0" err="1"/>
              <a:t>dr.</a:t>
            </a:r>
            <a:r>
              <a:rPr lang="en-GB" sz="1600" dirty="0"/>
              <a:t> Shailaja k "detection of skin cancer using svm", international research Journal of engineering and technology (irjet) volume: 04 issue: 07 | july-2017. </a:t>
            </a:r>
          </a:p>
          <a:p>
            <a:endParaRPr lang="en-GB" sz="1600" dirty="0"/>
          </a:p>
          <a:p>
            <a:r>
              <a:rPr lang="en-US" sz="1600" dirty="0"/>
              <a:t>[3] muhammad imran razzak, saeeda naz and ahmad zaib "deep learning for medical image processing: overview, challenges and future" arxiv:1852.3865v2 [cs.cv] 20 july 2018</a:t>
            </a:r>
          </a:p>
          <a:p>
            <a:endParaRPr lang="en-US" sz="1600" dirty="0"/>
          </a:p>
          <a:p>
            <a:r>
              <a:rPr lang="en-US" sz="1600" dirty="0"/>
              <a:t>[4] Koh HK, Geller AC, Miller DR, Grossbart TA, Lew RA. Prevention and early detection strategies for melanoma and skin cancer Current status. Arch. Dermatol. 1996;132(4):436- 43.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r>
              <a:rPr lang="en-US" sz="1600" dirty="0"/>
              <a:t>[5] salome kazeminia, christoph baur, arjan kuijper, bram van Ginneken, nassir navab, shadi albarqouni, anirban mukhopadhyay "gans for medical image analysis", arxiv:1809.06222v2 [cs.cv] 21 dec 2018 </a:t>
            </a:r>
          </a:p>
          <a:p>
            <a:endParaRPr lang="en-US" sz="1600" dirty="0"/>
          </a:p>
          <a:p>
            <a:r>
              <a:rPr lang="en-US" sz="1600" dirty="0"/>
              <a:t>[6] Gaana, M and Gupta, Shweta and Ramaiah, Narayana Swamy, Diagnosis of Skin Cancer Melanoma using Machine Learning (March 22, 2019).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73340-B3AF-E228-B759-B7B01B41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Goes here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9C7F7-70DF-245D-7A5F-84CDC608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A9A5B9-1C64-89F9-D13D-1C7C4D16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293688"/>
            <a:ext cx="9874250" cy="1219200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5867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DF14-5816-E051-389F-F2F0989E0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43AFF0"/>
                </a:solidFill>
                <a:effectLst/>
                <a:latin typeface="Tahom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Thank You</a:t>
            </a:r>
            <a:r>
              <a:rPr lang="en-US" sz="6000" b="1" spc="-630" dirty="0">
                <a:solidFill>
                  <a:srgbClr val="43AFF0"/>
                </a:solidFill>
                <a:effectLst/>
                <a:latin typeface="Tahom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br>
              <a:rPr lang="en-US" sz="1800" dirty="0">
                <a:effectLst/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0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593</Words>
  <Application>Microsoft Office PowerPoint</Application>
  <PresentationFormat>Custom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Lucida Sans Unicode</vt:lpstr>
      <vt:lpstr>Tahoma</vt:lpstr>
      <vt:lpstr>Times New Roman</vt:lpstr>
      <vt:lpstr>Office Theme</vt:lpstr>
      <vt:lpstr>SVKM’s Institute of Technology, Dhule Department of Information Technology</vt:lpstr>
      <vt:lpstr>Project Details </vt:lpstr>
      <vt:lpstr>Motivation</vt:lpstr>
      <vt:lpstr>Abstract</vt:lpstr>
      <vt:lpstr>Approach</vt:lpstr>
      <vt:lpstr>Technology Stack </vt:lpstr>
      <vt:lpstr>Architecture</vt:lpstr>
      <vt:lpstr>References</vt:lpstr>
      <vt:lpstr>Thank You  </vt:lpstr>
    </vt:vector>
  </TitlesOfParts>
  <Manager>Nilesh Uke</Manager>
  <Company>PCCOE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PCCoE</dc:title>
  <dc:subject>Seminar PPT</dc:subject>
  <dc:creator>NJUke</dc:creator>
  <cp:lastModifiedBy>Prathamesh P. Shinde</cp:lastModifiedBy>
  <cp:revision>174</cp:revision>
  <dcterms:created xsi:type="dcterms:W3CDTF">2006-08-16T00:00:00Z</dcterms:created>
  <dcterms:modified xsi:type="dcterms:W3CDTF">2024-04-06T07:50:32Z</dcterms:modified>
  <cp:version>2</cp:version>
</cp:coreProperties>
</file>