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6"/>
  </p:notesMasterIdLst>
  <p:sldIdLst>
    <p:sldId id="278" r:id="rId5"/>
    <p:sldId id="280" r:id="rId6"/>
    <p:sldId id="282" r:id="rId7"/>
    <p:sldId id="285" r:id="rId8"/>
    <p:sldId id="288" r:id="rId9"/>
    <p:sldId id="289" r:id="rId10"/>
    <p:sldId id="293" r:id="rId11"/>
    <p:sldId id="296" r:id="rId12"/>
    <p:sldId id="290" r:id="rId13"/>
    <p:sldId id="291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0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4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3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99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683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25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4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198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646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6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8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1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0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8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5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9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6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8887" y="1544217"/>
            <a:ext cx="3485073" cy="3486305"/>
          </a:xfrm>
        </p:spPr>
        <p:txBody>
          <a:bodyPr>
            <a:normAutofit fontScale="90000"/>
          </a:bodyPr>
          <a:lstStyle/>
          <a:p>
            <a:pPr algn="l"/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5300" dirty="0" err="1"/>
              <a:t>AtliQ</a:t>
            </a:r>
            <a:r>
              <a:rPr lang="en-US" sz="5300" dirty="0"/>
              <a:t> Hospitality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6CEFFB-1AB0-CCC3-087B-64691B6DD120}"/>
              </a:ext>
            </a:extLst>
          </p:cNvPr>
          <p:cNvSpPr/>
          <p:nvPr/>
        </p:nvSpPr>
        <p:spPr>
          <a:xfrm>
            <a:off x="6876659" y="2505269"/>
            <a:ext cx="3485073" cy="280851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EB005-78AB-F4B0-9C93-5D906E19A197}"/>
              </a:ext>
            </a:extLst>
          </p:cNvPr>
          <p:cNvSpPr/>
          <p:nvPr/>
        </p:nvSpPr>
        <p:spPr>
          <a:xfrm>
            <a:off x="6316824" y="1950098"/>
            <a:ext cx="4469364" cy="391885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9F96-DE5E-D42E-3548-389C64C6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F967D-5CC3-AAC7-BEAD-5F0203C192FF}"/>
              </a:ext>
            </a:extLst>
          </p:cNvPr>
          <p:cNvSpPr txBox="1"/>
          <p:nvPr/>
        </p:nvSpPr>
        <p:spPr>
          <a:xfrm>
            <a:off x="585536" y="2361423"/>
            <a:ext cx="11020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▪ A sizable portion of the clientele is made up of people between the ages of 40 and 59</a:t>
            </a:r>
          </a:p>
          <a:p>
            <a:r>
              <a:rPr lang="en-US" sz="2400" dirty="0"/>
              <a:t>▪ The year 2016 saw an exponential surge in sales</a:t>
            </a:r>
          </a:p>
          <a:p>
            <a:r>
              <a:rPr lang="en-US" sz="2400" dirty="0"/>
              <a:t>▪ High quantity of products is ordered from Australia and United States </a:t>
            </a:r>
          </a:p>
          <a:p>
            <a:r>
              <a:rPr lang="en-US" sz="2400" dirty="0"/>
              <a:t>▪ Major Profit is contributed by the Bike Category </a:t>
            </a:r>
          </a:p>
          <a:p>
            <a:r>
              <a:rPr lang="en-US" sz="2400" dirty="0"/>
              <a:t>▪ The average order has a gap of 7 days between the day the order is ready for export from the factory and the date it was shipped </a:t>
            </a:r>
          </a:p>
          <a:p>
            <a:r>
              <a:rPr lang="en-US" sz="2400" dirty="0"/>
              <a:t>▪ Maximum profit earned in the months of June, November, and December ▪ High sales orders are seen on Wednesday and Saturday, when compared to other weekdays </a:t>
            </a:r>
          </a:p>
          <a:p>
            <a:r>
              <a:rPr lang="en-US" sz="2400" dirty="0"/>
              <a:t>▪ There is a high negative correlation between Price and number of Quantity ordered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817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377" y="266299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chemeClr val="tx1"/>
                </a:solidFill>
              </a:rPr>
              <a:t>Thank You.</a:t>
            </a:r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6D0F-B0B2-2DED-396D-26CADB70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Problem Statement: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716AC-6092-F978-175F-16C9971FA535}"/>
              </a:ext>
            </a:extLst>
          </p:cNvPr>
          <p:cNvSpPr txBox="1"/>
          <p:nvPr/>
        </p:nvSpPr>
        <p:spPr>
          <a:xfrm>
            <a:off x="537410" y="2640072"/>
            <a:ext cx="11117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AtliQ</a:t>
            </a:r>
            <a:r>
              <a:rPr lang="en-US" sz="2400" dirty="0"/>
              <a:t> Grands owns multiple five-star hotels across India. They have been in the</a:t>
            </a:r>
          </a:p>
          <a:p>
            <a:r>
              <a:rPr lang="en-US" sz="2400" dirty="0"/>
              <a:t>hospitality industry for the past 20 years. </a:t>
            </a:r>
          </a:p>
          <a:p>
            <a:r>
              <a:rPr lang="en-US" sz="2400" dirty="0"/>
              <a:t>Due to strategic moves from other competitors and ineffective decision-making in management, </a:t>
            </a:r>
            <a:r>
              <a:rPr lang="en-US" sz="2400" dirty="0" err="1"/>
              <a:t>AtliQ</a:t>
            </a:r>
            <a:r>
              <a:rPr lang="en-US" sz="2400" dirty="0"/>
              <a:t> Grands are losing its market share and revenue in the luxury/business hotels category. </a:t>
            </a:r>
          </a:p>
          <a:p>
            <a:r>
              <a:rPr lang="en-US" sz="2400" dirty="0"/>
              <a:t>As a strategic move, the managing director of </a:t>
            </a:r>
            <a:r>
              <a:rPr lang="en-US" sz="2400" dirty="0" err="1"/>
              <a:t>AtliQ</a:t>
            </a:r>
            <a:r>
              <a:rPr lang="en-US" sz="2400" dirty="0"/>
              <a:t> Grands wanted to incorporate “Business and Data Intelligence” in order to regain their market share and revenue.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45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C3B-F5DA-8964-22DB-94A2DEC1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Objectives: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DF9A4-A4A8-EF5E-A212-5EDA4D82EA1B}"/>
              </a:ext>
            </a:extLst>
          </p:cNvPr>
          <p:cNvSpPr txBox="1"/>
          <p:nvPr/>
        </p:nvSpPr>
        <p:spPr>
          <a:xfrm>
            <a:off x="721895" y="3117202"/>
            <a:ext cx="11470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 To check most revenue is generated from which 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To check hotels most booked in which 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 How much total </a:t>
            </a:r>
            <a:r>
              <a:rPr lang="en-US" sz="2400" dirty="0">
                <a:latin typeface="Lato" panose="020F0502020204030203" pitchFamily="34" charset="0"/>
              </a:rPr>
              <a:t>r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evenue and average revenue generated by hotels.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To check month wise total bookings.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 To check which city generated lowest revenue.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To check which room category generates most revenue.</a:t>
            </a:r>
          </a:p>
        </p:txBody>
      </p:sp>
    </p:spTree>
    <p:extLst>
      <p:ext uri="{BB962C8B-B14F-4D97-AF65-F5344CB8AC3E}">
        <p14:creationId xmlns:p14="http://schemas.microsoft.com/office/powerpoint/2010/main" val="29602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156-0272-477D-6332-1BDD1DC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Details of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3278F-779B-584D-AC32-FF6A81BFD388}"/>
              </a:ext>
            </a:extLst>
          </p:cNvPr>
          <p:cNvSpPr txBox="1"/>
          <p:nvPr/>
        </p:nvSpPr>
        <p:spPr>
          <a:xfrm>
            <a:off x="626788" y="2710789"/>
            <a:ext cx="11133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provided 3 months booking details data of all the </a:t>
            </a:r>
            <a:r>
              <a:rPr lang="en-US" sz="2400" dirty="0" err="1"/>
              <a:t>AtliQ</a:t>
            </a:r>
            <a:r>
              <a:rPr lang="en-US" sz="2400" dirty="0"/>
              <a:t> hotels.</a:t>
            </a:r>
          </a:p>
          <a:p>
            <a:endParaRPr lang="en-US" sz="2400" dirty="0"/>
          </a:p>
          <a:p>
            <a:r>
              <a:rPr lang="en-US" sz="2400" dirty="0"/>
              <a:t>Dataset contains 5 excel files.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 err="1">
                <a:effectLst/>
                <a:latin typeface="Lato" panose="020F0502020204030203" pitchFamily="34" charset="0"/>
              </a:rPr>
              <a:t>dim_date</a:t>
            </a: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 err="1">
                <a:effectLst/>
                <a:latin typeface="Lato" panose="020F0502020204030203" pitchFamily="34" charset="0"/>
              </a:rPr>
              <a:t>dim_hotels</a:t>
            </a: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 err="1">
                <a:effectLst/>
                <a:latin typeface="Lato" panose="020F0502020204030203" pitchFamily="34" charset="0"/>
              </a:rPr>
              <a:t>dim_rooms</a:t>
            </a: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 err="1">
                <a:effectLst/>
                <a:latin typeface="Lato" panose="020F0502020204030203" pitchFamily="34" charset="0"/>
              </a:rPr>
              <a:t>fact_aggregated_bookings</a:t>
            </a: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 err="1">
                <a:effectLst/>
                <a:latin typeface="Lato" panose="020F0502020204030203" pitchFamily="34" charset="0"/>
              </a:rPr>
              <a:t>fact_booking</a:t>
            </a: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algn="l"/>
            <a:endParaRPr lang="en-US" sz="2400" b="0" i="0" dirty="0">
              <a:effectLst/>
              <a:latin typeface="Lato" panose="020F0502020204030203" pitchFamily="34" charset="0"/>
            </a:endParaRPr>
          </a:p>
          <a:p>
            <a:r>
              <a:rPr lang="en-US" sz="2400" dirty="0"/>
              <a:t>Metric list excel file</a:t>
            </a:r>
          </a:p>
        </p:txBody>
      </p:sp>
    </p:spTree>
    <p:extLst>
      <p:ext uri="{BB962C8B-B14F-4D97-AF65-F5344CB8AC3E}">
        <p14:creationId xmlns:p14="http://schemas.microsoft.com/office/powerpoint/2010/main" val="346730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2515-8A5E-1D7D-A3A2-ECDE2B2E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Architecture: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606F0-F842-FF40-3D11-612246841873}"/>
              </a:ext>
            </a:extLst>
          </p:cNvPr>
          <p:cNvSpPr txBox="1"/>
          <p:nvPr/>
        </p:nvSpPr>
        <p:spPr>
          <a:xfrm>
            <a:off x="521368" y="3022010"/>
            <a:ext cx="11149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Collect Raw Data </a:t>
            </a:r>
            <a:r>
              <a:rPr lang="en-IN" sz="3600" dirty="0">
                <a:sym typeface="Wingdings" panose="05000000000000000000" pitchFamily="2" charset="2"/>
              </a:rPr>
              <a:t> Importing Libraries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Load Dataset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Merging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Assessing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Handling Missing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Adding Columns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Exploring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</a:t>
            </a:r>
            <a:r>
              <a:rPr lang="en-IN" sz="3600" dirty="0" err="1">
                <a:sym typeface="Wingdings" panose="05000000000000000000" pitchFamily="2" charset="2"/>
              </a:rPr>
              <a:t>Modeling</a:t>
            </a:r>
            <a:r>
              <a:rPr lang="en-IN" sz="3600" dirty="0">
                <a:sym typeface="Wingdings" panose="05000000000000000000" pitchFamily="2" charset="2"/>
              </a:rPr>
              <a:t>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Creating Measures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Tableau Report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Insights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6226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477-792B-DEA0-3B31-96DDAADB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Some Important Insights: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10B7B4-0B8F-9345-48B7-FF9BCA33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87" y="2641341"/>
            <a:ext cx="8885690" cy="2819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A0EE8D-D61B-30AD-8A08-646FAC58BC0F}"/>
              </a:ext>
            </a:extLst>
          </p:cNvPr>
          <p:cNvSpPr txBox="1"/>
          <p:nvPr/>
        </p:nvSpPr>
        <p:spPr>
          <a:xfrm>
            <a:off x="1531718" y="5953063"/>
            <a:ext cx="9128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Most revenue is generated from Mumbai city.</a:t>
            </a:r>
          </a:p>
        </p:txBody>
      </p:sp>
    </p:spTree>
    <p:extLst>
      <p:ext uri="{BB962C8B-B14F-4D97-AF65-F5344CB8AC3E}">
        <p14:creationId xmlns:p14="http://schemas.microsoft.com/office/powerpoint/2010/main" val="53049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A92D-33B6-C1B8-BA01-7B715DE1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b="1" dirty="0"/>
              <a:t>Some Important Insights: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46F57E-4085-DC0E-C298-3E6A45C3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2" y="2685089"/>
            <a:ext cx="4962168" cy="389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5F2CE5-A9C4-0191-1D8F-C0ADEC308BF5}"/>
              </a:ext>
            </a:extLst>
          </p:cNvPr>
          <p:cNvSpPr txBox="1"/>
          <p:nvPr/>
        </p:nvSpPr>
        <p:spPr>
          <a:xfrm>
            <a:off x="6404892" y="314228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Max revenue generated among room categories is by RT2 by 32.84%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E90C-3DA3-3FA3-D172-1E0DF60F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1253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IN" sz="5400" b="1" dirty="0"/>
              <a:t>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A1199-A994-2A71-8273-F7E9D831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2494524"/>
            <a:ext cx="8574833" cy="4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0D67-67DC-4F57-7C0E-41FAC992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Key Performance Indicator: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94F00-0BF2-4965-2132-1F927B200DD8}"/>
              </a:ext>
            </a:extLst>
          </p:cNvPr>
          <p:cNvSpPr txBox="1"/>
          <p:nvPr/>
        </p:nvSpPr>
        <p:spPr>
          <a:xfrm>
            <a:off x="697668" y="2417406"/>
            <a:ext cx="11036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▪ Mostly booked hotels</a:t>
            </a:r>
          </a:p>
          <a:p>
            <a:r>
              <a:rPr lang="en-US" sz="2800" dirty="0"/>
              <a:t>▪ Average revenue and total revenue</a:t>
            </a:r>
          </a:p>
          <a:p>
            <a:r>
              <a:rPr lang="en-US" sz="2800" dirty="0"/>
              <a:t>▪ Revenue generated by city</a:t>
            </a:r>
          </a:p>
          <a:p>
            <a:r>
              <a:rPr lang="en-US" sz="2800" dirty="0"/>
              <a:t>▪ Mostly booked hotels by city</a:t>
            </a:r>
          </a:p>
          <a:p>
            <a:r>
              <a:rPr lang="en-US" sz="2800" dirty="0"/>
              <a:t>▪ Total bookings in past 3 months</a:t>
            </a:r>
          </a:p>
          <a:p>
            <a:r>
              <a:rPr lang="en-US" sz="2800" dirty="0"/>
              <a:t>▪ Total occupancy  in past 3 months</a:t>
            </a:r>
          </a:p>
          <a:p>
            <a:r>
              <a:rPr lang="en-US" sz="2800" dirty="0"/>
              <a:t>▪ lowest revenue</a:t>
            </a:r>
          </a:p>
          <a:p>
            <a:r>
              <a:rPr lang="en-US" sz="2800" dirty="0"/>
              <a:t>▪ Average ratings to hotels</a:t>
            </a:r>
          </a:p>
          <a:p>
            <a:r>
              <a:rPr lang="en-US" sz="2800" dirty="0"/>
              <a:t>▪ Maximum revenue by room category</a:t>
            </a:r>
          </a:p>
        </p:txBody>
      </p:sp>
    </p:spTree>
    <p:extLst>
      <p:ext uri="{BB962C8B-B14F-4D97-AF65-F5344CB8AC3E}">
        <p14:creationId xmlns:p14="http://schemas.microsoft.com/office/powerpoint/2010/main" val="4128116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</TotalTime>
  <Words>446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Lato</vt:lpstr>
      <vt:lpstr>Wingdings</vt:lpstr>
      <vt:lpstr>Wingdings 3</vt:lpstr>
      <vt:lpstr>Ion Boardroom</vt:lpstr>
      <vt:lpstr>     AtliQ Hospitality Analysis</vt:lpstr>
      <vt:lpstr>Problem Statement:</vt:lpstr>
      <vt:lpstr>Objectives:</vt:lpstr>
      <vt:lpstr>Details of Data:</vt:lpstr>
      <vt:lpstr>Architecture:</vt:lpstr>
      <vt:lpstr>Some Important Insights:</vt:lpstr>
      <vt:lpstr>Some Important Insights:</vt:lpstr>
      <vt:lpstr>Dashboard:</vt:lpstr>
      <vt:lpstr>Key Performance Indicator:</vt:lpstr>
      <vt:lpstr>Conclusion: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payal chavan</dc:creator>
  <cp:lastModifiedBy>payal chavan</cp:lastModifiedBy>
  <cp:revision>25</cp:revision>
  <dcterms:created xsi:type="dcterms:W3CDTF">2024-01-24T11:20:16Z</dcterms:created>
  <dcterms:modified xsi:type="dcterms:W3CDTF">2024-01-24T17:30:52Z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