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8"/>
  </p:notesMasterIdLst>
  <p:sldIdLst>
    <p:sldId id="278" r:id="rId5"/>
    <p:sldId id="280" r:id="rId6"/>
    <p:sldId id="282" r:id="rId7"/>
    <p:sldId id="285" r:id="rId8"/>
    <p:sldId id="288" r:id="rId9"/>
    <p:sldId id="289" r:id="rId10"/>
    <p:sldId id="293" r:id="rId11"/>
    <p:sldId id="299" r:id="rId12"/>
    <p:sldId id="300" r:id="rId13"/>
    <p:sldId id="296" r:id="rId14"/>
    <p:sldId id="290" r:id="rId15"/>
    <p:sldId id="291"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D38747-4367-4BD2-8D51-C97E202738E2}" type="datetime1">
              <a:rPr lang="en-US" smtClean="0"/>
              <a:t>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05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40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922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EB90AC-71BD-4C7F-8ACA-7B3F18292E63}"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60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3182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079DC3-C9B5-499E-9140-0DC28B7074E2}"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572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BB33EA-E472-4D22-9C03-A9C14AA21CED}" type="datetime1">
              <a:rPr lang="en-US" smtClean="0"/>
              <a:t>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2849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3536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84310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019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671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5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011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915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8369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4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73ED0CC-082F-4160-86E5-0D6041F12778}" type="datetime1">
              <a:rPr lang="en-US" smtClean="0"/>
              <a:t>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2643962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63940" y="1337621"/>
            <a:ext cx="3485073" cy="3486305"/>
          </a:xfrm>
        </p:spPr>
        <p:txBody>
          <a:bodyPr>
            <a:normAutofit fontScale="90000"/>
          </a:bodyPr>
          <a:lstStyle/>
          <a:p>
            <a:pPr algn="l"/>
            <a:br>
              <a:rPr lang="en-US" sz="4000" dirty="0"/>
            </a:br>
            <a:br>
              <a:rPr lang="en-US" sz="4000" dirty="0"/>
            </a:br>
            <a:br>
              <a:rPr lang="en-US" sz="4000" dirty="0"/>
            </a:br>
            <a:br>
              <a:rPr lang="en-US" sz="4000" dirty="0"/>
            </a:br>
            <a:r>
              <a:rPr lang="en-US" sz="4000" dirty="0"/>
              <a:t>Data Visualization on Bird Strikes</a:t>
            </a:r>
            <a:endParaRPr lang="en-US" sz="5300" dirty="0"/>
          </a:p>
        </p:txBody>
      </p:sp>
      <p:sp>
        <p:nvSpPr>
          <p:cNvPr id="3" name="Rectangle 2">
            <a:extLst>
              <a:ext uri="{FF2B5EF4-FFF2-40B4-BE49-F238E27FC236}">
                <a16:creationId xmlns:a16="http://schemas.microsoft.com/office/drawing/2014/main" id="{38DBEEE4-9559-318F-6815-E6B7DDB071C9}"/>
              </a:ext>
            </a:extLst>
          </p:cNvPr>
          <p:cNvSpPr/>
          <p:nvPr/>
        </p:nvSpPr>
        <p:spPr>
          <a:xfrm>
            <a:off x="7053943" y="2780522"/>
            <a:ext cx="3485073" cy="2547257"/>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3F365AA-8AE7-2AD1-857A-A9FC07673185}"/>
              </a:ext>
            </a:extLst>
          </p:cNvPr>
          <p:cNvSpPr/>
          <p:nvPr/>
        </p:nvSpPr>
        <p:spPr>
          <a:xfrm>
            <a:off x="6615404" y="2313992"/>
            <a:ext cx="4404049" cy="3564294"/>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E90C-3DA3-3FA3-D172-1E0DF60F1944}"/>
              </a:ext>
            </a:extLst>
          </p:cNvPr>
          <p:cNvSpPr>
            <a:spLocks noGrp="1"/>
          </p:cNvSpPr>
          <p:nvPr>
            <p:ph type="title"/>
          </p:nvPr>
        </p:nvSpPr>
        <p:spPr>
          <a:xfrm>
            <a:off x="913795" y="361253"/>
            <a:ext cx="10353762" cy="1257300"/>
          </a:xfrm>
        </p:spPr>
        <p:txBody>
          <a:bodyPr>
            <a:normAutofit/>
          </a:bodyPr>
          <a:lstStyle/>
          <a:p>
            <a:pPr algn="l"/>
            <a:r>
              <a:rPr lang="en-IN" sz="5400" b="1" dirty="0"/>
              <a:t>Dashboard:</a:t>
            </a:r>
          </a:p>
        </p:txBody>
      </p:sp>
      <p:pic>
        <p:nvPicPr>
          <p:cNvPr id="8" name="Picture 7">
            <a:extLst>
              <a:ext uri="{FF2B5EF4-FFF2-40B4-BE49-F238E27FC236}">
                <a16:creationId xmlns:a16="http://schemas.microsoft.com/office/drawing/2014/main" id="{162E4859-D0A2-AB4F-1091-13D673E8F01B}"/>
              </a:ext>
            </a:extLst>
          </p:cNvPr>
          <p:cNvPicPr>
            <a:picLocks noChangeAspect="1"/>
          </p:cNvPicPr>
          <p:nvPr/>
        </p:nvPicPr>
        <p:blipFill>
          <a:blip r:embed="rId2"/>
          <a:stretch>
            <a:fillRect/>
          </a:stretch>
        </p:blipFill>
        <p:spPr>
          <a:xfrm>
            <a:off x="2012304" y="2381007"/>
            <a:ext cx="8475306" cy="4313143"/>
          </a:xfrm>
          <a:prstGeom prst="rect">
            <a:avLst/>
          </a:prstGeom>
        </p:spPr>
      </p:pic>
    </p:spTree>
    <p:extLst>
      <p:ext uri="{BB962C8B-B14F-4D97-AF65-F5344CB8AC3E}">
        <p14:creationId xmlns:p14="http://schemas.microsoft.com/office/powerpoint/2010/main" val="9151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0D67-67DC-4F57-7C0E-41FAC9926D69}"/>
              </a:ext>
            </a:extLst>
          </p:cNvPr>
          <p:cNvSpPr>
            <a:spLocks noGrp="1"/>
          </p:cNvSpPr>
          <p:nvPr>
            <p:ph type="title"/>
          </p:nvPr>
        </p:nvSpPr>
        <p:spPr/>
        <p:txBody>
          <a:bodyPr>
            <a:normAutofit fontScale="90000"/>
          </a:bodyPr>
          <a:lstStyle/>
          <a:p>
            <a:pPr algn="l"/>
            <a:r>
              <a:rPr lang="en-IN" sz="5400" b="1" dirty="0"/>
              <a:t>Key Performance Indicator:</a:t>
            </a:r>
          </a:p>
        </p:txBody>
      </p:sp>
      <p:sp>
        <p:nvSpPr>
          <p:cNvPr id="3" name="TextBox 2">
            <a:extLst>
              <a:ext uri="{FF2B5EF4-FFF2-40B4-BE49-F238E27FC236}">
                <a16:creationId xmlns:a16="http://schemas.microsoft.com/office/drawing/2014/main" id="{54294F00-0BF2-4965-2132-1F927B200DD8}"/>
              </a:ext>
            </a:extLst>
          </p:cNvPr>
          <p:cNvSpPr txBox="1"/>
          <p:nvPr/>
        </p:nvSpPr>
        <p:spPr>
          <a:xfrm>
            <a:off x="697668" y="2706655"/>
            <a:ext cx="11036969" cy="2677656"/>
          </a:xfrm>
          <a:prstGeom prst="rect">
            <a:avLst/>
          </a:prstGeom>
          <a:noFill/>
        </p:spPr>
        <p:txBody>
          <a:bodyPr wrap="square" rtlCol="0">
            <a:spAutoFit/>
          </a:bodyPr>
          <a:lstStyle/>
          <a:p>
            <a:r>
              <a:rPr lang="en-US" sz="2800" dirty="0"/>
              <a:t>▪ Altitude Bin</a:t>
            </a:r>
          </a:p>
          <a:p>
            <a:r>
              <a:rPr lang="en-US" sz="2800" dirty="0"/>
              <a:t>▪ Indicated damage</a:t>
            </a:r>
          </a:p>
          <a:p>
            <a:r>
              <a:rPr lang="en-US" sz="2800" dirty="0"/>
              <a:t>▪ Phase of flight count</a:t>
            </a:r>
          </a:p>
          <a:p>
            <a:r>
              <a:rPr lang="en-US" sz="2800" dirty="0"/>
              <a:t>▪ Phase of flight by sky condition</a:t>
            </a:r>
          </a:p>
          <a:p>
            <a:r>
              <a:rPr lang="en-US" sz="2800" dirty="0"/>
              <a:t>▪ Average feet above ground</a:t>
            </a:r>
          </a:p>
          <a:p>
            <a:r>
              <a:rPr lang="en-US" sz="2800" dirty="0"/>
              <a:t>▪ Phase of flight by wildlife</a:t>
            </a:r>
          </a:p>
        </p:txBody>
      </p:sp>
    </p:spTree>
    <p:extLst>
      <p:ext uri="{BB962C8B-B14F-4D97-AF65-F5344CB8AC3E}">
        <p14:creationId xmlns:p14="http://schemas.microsoft.com/office/powerpoint/2010/main" val="412811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9F96-DE5E-D42E-3548-389C64C6C7D6}"/>
              </a:ext>
            </a:extLst>
          </p:cNvPr>
          <p:cNvSpPr>
            <a:spLocks noGrp="1"/>
          </p:cNvSpPr>
          <p:nvPr>
            <p:ph type="title"/>
          </p:nvPr>
        </p:nvSpPr>
        <p:spPr/>
        <p:txBody>
          <a:bodyPr>
            <a:normAutofit fontScale="90000"/>
          </a:bodyPr>
          <a:lstStyle/>
          <a:p>
            <a:pPr algn="l"/>
            <a:r>
              <a:rPr lang="en-IN" sz="5400" b="1" dirty="0"/>
              <a:t>Conclusion:</a:t>
            </a:r>
          </a:p>
        </p:txBody>
      </p:sp>
      <p:sp>
        <p:nvSpPr>
          <p:cNvPr id="7" name="TextBox 6">
            <a:extLst>
              <a:ext uri="{FF2B5EF4-FFF2-40B4-BE49-F238E27FC236}">
                <a16:creationId xmlns:a16="http://schemas.microsoft.com/office/drawing/2014/main" id="{E7ABF231-CF7E-CF0D-7BBE-3FFB012849DF}"/>
              </a:ext>
            </a:extLst>
          </p:cNvPr>
          <p:cNvSpPr txBox="1"/>
          <p:nvPr/>
        </p:nvSpPr>
        <p:spPr>
          <a:xfrm>
            <a:off x="689811" y="2523272"/>
            <a:ext cx="10812378" cy="4093428"/>
          </a:xfrm>
          <a:prstGeom prst="rect">
            <a:avLst/>
          </a:prstGeom>
          <a:noFill/>
        </p:spPr>
        <p:txBody>
          <a:bodyPr wrap="square">
            <a:spAutoFit/>
          </a:bodyPr>
          <a:lstStyle/>
          <a:p>
            <a:r>
              <a:rPr lang="en-US" dirty="0"/>
              <a:t>The state of California is involved with most number of bird strikes in all of the USA at  6998 strikes , followed by Taxes with 5983. States like Montana received a comparatively low number of strikes. In most of the cases aircraft involved was not a large aircraft Size of birds was small in most of the cases of bird strikes followed by medium and then large</a:t>
            </a:r>
          </a:p>
          <a:p>
            <a:r>
              <a:rPr lang="en-US" dirty="0"/>
              <a:t>● We can use various algorithms of machine learning and technologies and put them to use for such actual life problems. ● Based on previous data , we can predict whether or not the accidents will take place by using machine learning algorithms and technologies. ● By making this project we have come across various aspects of machine learning and learnt how to apply them to real life situations and problems. ● We can thus use machine learning algorithms in an efficient way , thus contributing to the betterment of the environment and maintaining the balance of the ecosystem. ● We can thus help the aviation industry to reduce the number of possible accidents by making such platforms where they can get the prediction of the accidents that may take place. ● We can also help maintain the ecosystem by trying to reduce the number of accidents thus saving the species of birds. </a:t>
            </a:r>
            <a:endParaRPr lang="en-IN" dirty="0"/>
          </a:p>
        </p:txBody>
      </p:sp>
    </p:spTree>
    <p:extLst>
      <p:ext uri="{BB962C8B-B14F-4D97-AF65-F5344CB8AC3E}">
        <p14:creationId xmlns:p14="http://schemas.microsoft.com/office/powerpoint/2010/main" val="247817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37377" y="2662990"/>
            <a:ext cx="4538124" cy="970450"/>
          </a:xfrm>
        </p:spPr>
        <p:txBody>
          <a:bodyPr anchor="b">
            <a:normAutofit/>
          </a:bodyPr>
          <a:lstStyle/>
          <a:p>
            <a:pPr algn="l"/>
            <a:r>
              <a:rPr lang="en-US" sz="5400" b="1" dirty="0">
                <a:solidFill>
                  <a:schemeClr val="tx1"/>
                </a:solidFill>
              </a:rPr>
              <a:t>Thank You.</a:t>
            </a:r>
            <a:r>
              <a:rPr lang="en-US" sz="4000" dirty="0"/>
              <a:t>	</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6D0F-B0B2-2DED-396D-26CADB70026F}"/>
              </a:ext>
            </a:extLst>
          </p:cNvPr>
          <p:cNvSpPr>
            <a:spLocks noGrp="1"/>
          </p:cNvSpPr>
          <p:nvPr>
            <p:ph type="title"/>
          </p:nvPr>
        </p:nvSpPr>
        <p:spPr/>
        <p:txBody>
          <a:bodyPr>
            <a:normAutofit fontScale="90000"/>
          </a:bodyPr>
          <a:lstStyle/>
          <a:p>
            <a:pPr algn="l"/>
            <a:r>
              <a:rPr lang="en-IN" sz="5400" b="1" dirty="0"/>
              <a:t>Problem Statement:</a:t>
            </a:r>
          </a:p>
        </p:txBody>
      </p:sp>
      <p:sp>
        <p:nvSpPr>
          <p:cNvPr id="7" name="TextBox 6">
            <a:extLst>
              <a:ext uri="{FF2B5EF4-FFF2-40B4-BE49-F238E27FC236}">
                <a16:creationId xmlns:a16="http://schemas.microsoft.com/office/drawing/2014/main" id="{B29716AC-6092-F978-175F-16C9971FA535}"/>
              </a:ext>
            </a:extLst>
          </p:cNvPr>
          <p:cNvSpPr txBox="1"/>
          <p:nvPr/>
        </p:nvSpPr>
        <p:spPr>
          <a:xfrm>
            <a:off x="453271" y="2369484"/>
            <a:ext cx="11117179" cy="4093428"/>
          </a:xfrm>
          <a:prstGeom prst="rect">
            <a:avLst/>
          </a:prstGeom>
          <a:noFill/>
        </p:spPr>
        <p:txBody>
          <a:bodyPr wrap="square" rtlCol="0">
            <a:spAutoFit/>
          </a:bodyPr>
          <a:lstStyle/>
          <a:p>
            <a:r>
              <a:rPr lang="en-US" sz="2000" dirty="0"/>
              <a:t>Transport and communication are in the crucial domain in the field of analytics. Environmental impacts and safety are, nowadays, two major concerns of the scientific community with respect to transport scenarios and to the ever-growing urban areas.</a:t>
            </a:r>
          </a:p>
          <a:p>
            <a:r>
              <a:rPr lang="en-US" sz="2000" dirty="0"/>
              <a:t>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r>
              <a:rPr lang="en-US" sz="2000" dirty="0"/>
              <a:t>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a:t>
            </a:r>
          </a:p>
          <a:p>
            <a:r>
              <a:rPr lang="en-US" sz="2000" dirty="0"/>
              <a:t>of thrust which can follow the ingestion of birds into engine air intakes. This has resulted in several fatal accidents.</a:t>
            </a:r>
            <a:endParaRPr lang="en-IN" sz="2000" dirty="0"/>
          </a:p>
        </p:txBody>
      </p:sp>
    </p:spTree>
    <p:extLst>
      <p:ext uri="{BB962C8B-B14F-4D97-AF65-F5344CB8AC3E}">
        <p14:creationId xmlns:p14="http://schemas.microsoft.com/office/powerpoint/2010/main" val="21845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5C3B-F5DA-8964-22DB-94A2DEC19C95}"/>
              </a:ext>
            </a:extLst>
          </p:cNvPr>
          <p:cNvSpPr>
            <a:spLocks noGrp="1"/>
          </p:cNvSpPr>
          <p:nvPr>
            <p:ph type="title"/>
          </p:nvPr>
        </p:nvSpPr>
        <p:spPr/>
        <p:txBody>
          <a:bodyPr>
            <a:normAutofit fontScale="90000"/>
          </a:bodyPr>
          <a:lstStyle/>
          <a:p>
            <a:pPr algn="l"/>
            <a:r>
              <a:rPr lang="en-IN" sz="5400" b="1" dirty="0"/>
              <a:t>Objectives:</a:t>
            </a:r>
          </a:p>
        </p:txBody>
      </p:sp>
      <p:sp>
        <p:nvSpPr>
          <p:cNvPr id="3" name="TextBox 2">
            <a:extLst>
              <a:ext uri="{FF2B5EF4-FFF2-40B4-BE49-F238E27FC236}">
                <a16:creationId xmlns:a16="http://schemas.microsoft.com/office/drawing/2014/main" id="{C5BDF9A4-A4A8-EF5E-A212-5EDA4D82EA1B}"/>
              </a:ext>
            </a:extLst>
          </p:cNvPr>
          <p:cNvSpPr txBox="1"/>
          <p:nvPr/>
        </p:nvSpPr>
        <p:spPr>
          <a:xfrm>
            <a:off x="721895" y="2632010"/>
            <a:ext cx="11470105" cy="3785652"/>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Lato" panose="020F0502020204030203" pitchFamily="34" charset="0"/>
              </a:rPr>
              <a:t> </a:t>
            </a:r>
            <a:r>
              <a:rPr lang="en-US" sz="2400" i="0" dirty="0">
                <a:effectLst/>
                <a:latin typeface="Lato" panose="020F0502020204030203" pitchFamily="34" charset="0"/>
                <a:ea typeface="Lato" panose="020F0502020204030203" pitchFamily="34" charset="0"/>
                <a:cs typeface="Lato" panose="020F0502020204030203" pitchFamily="34" charset="0"/>
              </a:rPr>
              <a:t> Our major objective was to highlight essential attribute correlations and to discover relevant measurements and determinants.</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 To check People injured due sky condition</a:t>
            </a:r>
            <a:r>
              <a:rPr lang="en-US" sz="2400" dirty="0">
                <a:latin typeface="-apple-system"/>
              </a:rPr>
              <a:t>.</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 To check people injured by aircraft model</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 To check year-wise wildlife struck </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 To check altitude bin</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When do most bird strikes occur?</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Phase of flight at the time of the strike.</a:t>
            </a:r>
          </a:p>
          <a:p>
            <a:pPr algn="l">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Were Pilots Informed? &amp; Prior Warning and Effect of Strike Relation</a:t>
            </a:r>
            <a:br>
              <a:rPr lang="en-US" sz="2400" dirty="0"/>
            </a:br>
            <a:endParaRPr lang="en-US" sz="2400" b="1" dirty="0"/>
          </a:p>
        </p:txBody>
      </p:sp>
    </p:spTree>
    <p:extLst>
      <p:ext uri="{BB962C8B-B14F-4D97-AF65-F5344CB8AC3E}">
        <p14:creationId xmlns:p14="http://schemas.microsoft.com/office/powerpoint/2010/main" val="296028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fontScale="90000"/>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529389" y="2653104"/>
            <a:ext cx="11133222" cy="1200329"/>
          </a:xfrm>
          <a:prstGeom prst="rect">
            <a:avLst/>
          </a:prstGeom>
          <a:noFill/>
        </p:spPr>
        <p:txBody>
          <a:bodyPr wrap="square" rtlCol="0">
            <a:spAutoFit/>
          </a:bodyPr>
          <a:lstStyle/>
          <a:p>
            <a:r>
              <a:rPr lang="en-US" sz="2400" dirty="0"/>
              <a:t>This is a Sales related dataset that contains Information like Phase of flight, Precipitation, Cost: Total ,Pilot warned of birds or wildlife?, Number of people injured, Feet above ground, Flight Date , Impact to flight etc.</a:t>
            </a:r>
          </a:p>
        </p:txBody>
      </p:sp>
    </p:spTree>
    <p:extLst>
      <p:ext uri="{BB962C8B-B14F-4D97-AF65-F5344CB8AC3E}">
        <p14:creationId xmlns:p14="http://schemas.microsoft.com/office/powerpoint/2010/main" val="346730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2515-8A5E-1D7D-A3A2-ECDE2B2E836D}"/>
              </a:ext>
            </a:extLst>
          </p:cNvPr>
          <p:cNvSpPr>
            <a:spLocks noGrp="1"/>
          </p:cNvSpPr>
          <p:nvPr>
            <p:ph type="title"/>
          </p:nvPr>
        </p:nvSpPr>
        <p:spPr/>
        <p:txBody>
          <a:bodyPr>
            <a:normAutofit fontScale="90000"/>
          </a:bodyPr>
          <a:lstStyle/>
          <a:p>
            <a:pPr algn="l"/>
            <a:r>
              <a:rPr lang="en-IN" sz="5400" b="1" dirty="0"/>
              <a:t>Architecture:</a:t>
            </a:r>
          </a:p>
        </p:txBody>
      </p:sp>
      <p:sp>
        <p:nvSpPr>
          <p:cNvPr id="3" name="TextBox 2">
            <a:extLst>
              <a:ext uri="{FF2B5EF4-FFF2-40B4-BE49-F238E27FC236}">
                <a16:creationId xmlns:a16="http://schemas.microsoft.com/office/drawing/2014/main" id="{57D606F0-F842-FF40-3D11-612246841873}"/>
              </a:ext>
            </a:extLst>
          </p:cNvPr>
          <p:cNvSpPr txBox="1"/>
          <p:nvPr/>
        </p:nvSpPr>
        <p:spPr>
          <a:xfrm>
            <a:off x="521368" y="2838307"/>
            <a:ext cx="11149264" cy="2862322"/>
          </a:xfrm>
          <a:prstGeom prst="rect">
            <a:avLst/>
          </a:prstGeom>
          <a:noFill/>
        </p:spPr>
        <p:txBody>
          <a:bodyPr wrap="square" rtlCol="0">
            <a:spAutoFit/>
          </a:bodyPr>
          <a:lstStyle/>
          <a:p>
            <a:r>
              <a:rPr lang="en-IN" sz="3600" dirty="0"/>
              <a:t>Collect Raw Data </a:t>
            </a:r>
            <a:r>
              <a:rPr lang="en-IN" sz="3600" dirty="0">
                <a:sym typeface="Wingdings" panose="05000000000000000000" pitchFamily="2" charset="2"/>
              </a:rPr>
              <a:t> Importing Libraries </a:t>
            </a:r>
            <a:r>
              <a:rPr lang="en-IN" sz="3600" dirty="0"/>
              <a:t> </a:t>
            </a:r>
            <a:r>
              <a:rPr lang="en-IN" sz="3600" dirty="0">
                <a:sym typeface="Wingdings" panose="05000000000000000000" pitchFamily="2" charset="2"/>
              </a:rPr>
              <a:t> Load Dataset </a:t>
            </a:r>
            <a:r>
              <a:rPr lang="en-IN" sz="3600" dirty="0"/>
              <a:t> </a:t>
            </a:r>
            <a:r>
              <a:rPr lang="en-IN" sz="3600" dirty="0">
                <a:sym typeface="Wingdings" panose="05000000000000000000" pitchFamily="2" charset="2"/>
              </a:rPr>
              <a:t> Merging Data </a:t>
            </a:r>
            <a:r>
              <a:rPr lang="en-IN" sz="3600" dirty="0"/>
              <a:t> </a:t>
            </a:r>
            <a:r>
              <a:rPr lang="en-IN" sz="3600" dirty="0">
                <a:sym typeface="Wingdings" panose="05000000000000000000" pitchFamily="2" charset="2"/>
              </a:rPr>
              <a:t> Assessing Data </a:t>
            </a:r>
            <a:r>
              <a:rPr lang="en-IN" sz="3600" dirty="0"/>
              <a:t> </a:t>
            </a:r>
            <a:r>
              <a:rPr lang="en-IN" sz="3600" dirty="0">
                <a:sym typeface="Wingdings" panose="05000000000000000000" pitchFamily="2" charset="2"/>
              </a:rPr>
              <a:t>  Handling Missing Data </a:t>
            </a:r>
            <a:r>
              <a:rPr lang="en-IN" sz="3600" dirty="0"/>
              <a:t> </a:t>
            </a:r>
            <a:r>
              <a:rPr lang="en-IN" sz="3600" dirty="0">
                <a:sym typeface="Wingdings" panose="05000000000000000000" pitchFamily="2" charset="2"/>
              </a:rPr>
              <a:t>  Adding Columns </a:t>
            </a:r>
            <a:r>
              <a:rPr lang="en-IN" sz="3600" dirty="0"/>
              <a:t> </a:t>
            </a:r>
            <a:r>
              <a:rPr lang="en-IN" sz="3600" dirty="0">
                <a:sym typeface="Wingdings" panose="05000000000000000000" pitchFamily="2" charset="2"/>
              </a:rPr>
              <a:t> Exploring Data </a:t>
            </a:r>
            <a:r>
              <a:rPr lang="en-IN" sz="3600" dirty="0"/>
              <a:t> </a:t>
            </a:r>
            <a:r>
              <a:rPr lang="en-IN" sz="3600" dirty="0">
                <a:sym typeface="Wingdings" panose="05000000000000000000" pitchFamily="2" charset="2"/>
              </a:rPr>
              <a:t> </a:t>
            </a:r>
            <a:r>
              <a:rPr lang="en-IN" sz="3600" dirty="0" err="1">
                <a:sym typeface="Wingdings" panose="05000000000000000000" pitchFamily="2" charset="2"/>
              </a:rPr>
              <a:t>Modeling</a:t>
            </a:r>
            <a:r>
              <a:rPr lang="en-IN" sz="3600" dirty="0">
                <a:sym typeface="Wingdings" panose="05000000000000000000" pitchFamily="2" charset="2"/>
              </a:rPr>
              <a:t> </a:t>
            </a:r>
            <a:r>
              <a:rPr lang="en-IN" sz="3600" dirty="0"/>
              <a:t> </a:t>
            </a:r>
            <a:r>
              <a:rPr lang="en-IN" sz="3600" dirty="0">
                <a:sym typeface="Wingdings" panose="05000000000000000000" pitchFamily="2" charset="2"/>
              </a:rPr>
              <a:t>  Creating Measures </a:t>
            </a:r>
            <a:r>
              <a:rPr lang="en-IN" sz="3600" dirty="0"/>
              <a:t> </a:t>
            </a:r>
            <a:r>
              <a:rPr lang="en-IN" sz="3600" dirty="0">
                <a:sym typeface="Wingdings" panose="05000000000000000000" pitchFamily="2" charset="2"/>
              </a:rPr>
              <a:t> Tableau Report </a:t>
            </a:r>
            <a:r>
              <a:rPr lang="en-IN" sz="3600" dirty="0"/>
              <a:t> </a:t>
            </a:r>
            <a:r>
              <a:rPr lang="en-IN" sz="3600" dirty="0">
                <a:sym typeface="Wingdings" panose="05000000000000000000" pitchFamily="2" charset="2"/>
              </a:rPr>
              <a:t> Insights </a:t>
            </a:r>
            <a:endParaRPr lang="en-IN" sz="3600" dirty="0"/>
          </a:p>
        </p:txBody>
      </p:sp>
    </p:spTree>
    <p:extLst>
      <p:ext uri="{BB962C8B-B14F-4D97-AF65-F5344CB8AC3E}">
        <p14:creationId xmlns:p14="http://schemas.microsoft.com/office/powerpoint/2010/main" val="366226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D477-792B-DEA0-3B31-96DDAADBEC3C}"/>
              </a:ext>
            </a:extLst>
          </p:cNvPr>
          <p:cNvSpPr>
            <a:spLocks noGrp="1"/>
          </p:cNvSpPr>
          <p:nvPr>
            <p:ph type="title"/>
          </p:nvPr>
        </p:nvSpPr>
        <p:spPr/>
        <p:txBody>
          <a:bodyPr>
            <a:normAutofit fontScale="90000"/>
          </a:bodyPr>
          <a:lstStyle/>
          <a:p>
            <a:pPr algn="l"/>
            <a:r>
              <a:rPr lang="en-IN" sz="5400" b="1" dirty="0"/>
              <a:t>Some Important Insights:</a:t>
            </a:r>
          </a:p>
        </p:txBody>
      </p:sp>
      <p:pic>
        <p:nvPicPr>
          <p:cNvPr id="22" name="Picture 21">
            <a:extLst>
              <a:ext uri="{FF2B5EF4-FFF2-40B4-BE49-F238E27FC236}">
                <a16:creationId xmlns:a16="http://schemas.microsoft.com/office/drawing/2014/main" id="{EC2ACD14-0CAD-299F-DB69-80F2FB6A2145}"/>
              </a:ext>
            </a:extLst>
          </p:cNvPr>
          <p:cNvPicPr>
            <a:picLocks noChangeAspect="1"/>
          </p:cNvPicPr>
          <p:nvPr/>
        </p:nvPicPr>
        <p:blipFill>
          <a:blip r:embed="rId2"/>
          <a:stretch>
            <a:fillRect/>
          </a:stretch>
        </p:blipFill>
        <p:spPr>
          <a:xfrm>
            <a:off x="1154954" y="2697898"/>
            <a:ext cx="4447189" cy="3684814"/>
          </a:xfrm>
          <a:prstGeom prst="rect">
            <a:avLst/>
          </a:prstGeom>
        </p:spPr>
      </p:pic>
      <p:sp>
        <p:nvSpPr>
          <p:cNvPr id="23" name="TextBox 22">
            <a:extLst>
              <a:ext uri="{FF2B5EF4-FFF2-40B4-BE49-F238E27FC236}">
                <a16:creationId xmlns:a16="http://schemas.microsoft.com/office/drawing/2014/main" id="{AD0564E9-6AA0-2D49-CA7F-69F956C9D74B}"/>
              </a:ext>
            </a:extLst>
          </p:cNvPr>
          <p:cNvSpPr txBox="1"/>
          <p:nvPr/>
        </p:nvSpPr>
        <p:spPr>
          <a:xfrm>
            <a:off x="6096000" y="2882329"/>
            <a:ext cx="5654284" cy="830997"/>
          </a:xfrm>
          <a:prstGeom prst="rect">
            <a:avLst/>
          </a:prstGeom>
          <a:noFill/>
        </p:spPr>
        <p:txBody>
          <a:bodyPr wrap="square" rtlCol="0">
            <a:spAutoFit/>
          </a:bodyPr>
          <a:lstStyle/>
          <a:p>
            <a:r>
              <a:rPr lang="en-IN" sz="2400" b="1" dirty="0">
                <a:solidFill>
                  <a:srgbClr val="FFC000"/>
                </a:solidFill>
              </a:rPr>
              <a:t>Phase of flight ‘Approach’ consist of 40.84% out of total. </a:t>
            </a:r>
          </a:p>
        </p:txBody>
      </p:sp>
    </p:spTree>
    <p:extLst>
      <p:ext uri="{BB962C8B-B14F-4D97-AF65-F5344CB8AC3E}">
        <p14:creationId xmlns:p14="http://schemas.microsoft.com/office/powerpoint/2010/main" val="53049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19" name="Picture 18">
            <a:extLst>
              <a:ext uri="{FF2B5EF4-FFF2-40B4-BE49-F238E27FC236}">
                <a16:creationId xmlns:a16="http://schemas.microsoft.com/office/drawing/2014/main" id="{B6A98B4D-F5B4-C1DC-3703-56AF7403BCE8}"/>
              </a:ext>
            </a:extLst>
          </p:cNvPr>
          <p:cNvPicPr>
            <a:picLocks noChangeAspect="1"/>
          </p:cNvPicPr>
          <p:nvPr/>
        </p:nvPicPr>
        <p:blipFill>
          <a:blip r:embed="rId2"/>
          <a:stretch>
            <a:fillRect/>
          </a:stretch>
        </p:blipFill>
        <p:spPr>
          <a:xfrm>
            <a:off x="1213656" y="2697897"/>
            <a:ext cx="4882344" cy="3874685"/>
          </a:xfrm>
          <a:prstGeom prst="rect">
            <a:avLst/>
          </a:prstGeom>
        </p:spPr>
      </p:pic>
      <p:sp>
        <p:nvSpPr>
          <p:cNvPr id="20" name="TextBox 19">
            <a:extLst>
              <a:ext uri="{FF2B5EF4-FFF2-40B4-BE49-F238E27FC236}">
                <a16:creationId xmlns:a16="http://schemas.microsoft.com/office/drawing/2014/main" id="{7B4104FC-5480-0A6F-925C-EA4F5774EED5}"/>
              </a:ext>
            </a:extLst>
          </p:cNvPr>
          <p:cNvSpPr txBox="1"/>
          <p:nvPr/>
        </p:nvSpPr>
        <p:spPr>
          <a:xfrm>
            <a:off x="6903671" y="2939921"/>
            <a:ext cx="4518594" cy="830997"/>
          </a:xfrm>
          <a:prstGeom prst="rect">
            <a:avLst/>
          </a:prstGeom>
          <a:noFill/>
        </p:spPr>
        <p:txBody>
          <a:bodyPr wrap="square" rtlCol="0">
            <a:spAutoFit/>
          </a:bodyPr>
          <a:lstStyle/>
          <a:p>
            <a:r>
              <a:rPr lang="en-IN" sz="2400" b="1" dirty="0">
                <a:solidFill>
                  <a:srgbClr val="FFC000"/>
                </a:solidFill>
              </a:rPr>
              <a:t>On an average feet above ground lies between 1200 to 1600.</a:t>
            </a:r>
          </a:p>
        </p:txBody>
      </p:sp>
    </p:spTree>
    <p:extLst>
      <p:ext uri="{BB962C8B-B14F-4D97-AF65-F5344CB8AC3E}">
        <p14:creationId xmlns:p14="http://schemas.microsoft.com/office/powerpoint/2010/main" val="3625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8" name="Picture 7">
            <a:extLst>
              <a:ext uri="{FF2B5EF4-FFF2-40B4-BE49-F238E27FC236}">
                <a16:creationId xmlns:a16="http://schemas.microsoft.com/office/drawing/2014/main" id="{0D15C71D-D4E1-97AF-5781-433F766B26CA}"/>
              </a:ext>
            </a:extLst>
          </p:cNvPr>
          <p:cNvPicPr>
            <a:picLocks noChangeAspect="1"/>
          </p:cNvPicPr>
          <p:nvPr/>
        </p:nvPicPr>
        <p:blipFill>
          <a:blip r:embed="rId2"/>
          <a:stretch>
            <a:fillRect/>
          </a:stretch>
        </p:blipFill>
        <p:spPr>
          <a:xfrm>
            <a:off x="1154954" y="2697897"/>
            <a:ext cx="5140707" cy="3598495"/>
          </a:xfrm>
          <a:prstGeom prst="rect">
            <a:avLst/>
          </a:prstGeom>
        </p:spPr>
      </p:pic>
      <p:sp>
        <p:nvSpPr>
          <p:cNvPr id="9" name="TextBox 8">
            <a:extLst>
              <a:ext uri="{FF2B5EF4-FFF2-40B4-BE49-F238E27FC236}">
                <a16:creationId xmlns:a16="http://schemas.microsoft.com/office/drawing/2014/main" id="{A4AEC508-AC4C-0AD2-5E80-FF3201C48DEB}"/>
              </a:ext>
            </a:extLst>
          </p:cNvPr>
          <p:cNvSpPr txBox="1"/>
          <p:nvPr/>
        </p:nvSpPr>
        <p:spPr>
          <a:xfrm>
            <a:off x="7138572" y="2923755"/>
            <a:ext cx="4315327" cy="830997"/>
          </a:xfrm>
          <a:prstGeom prst="rect">
            <a:avLst/>
          </a:prstGeom>
          <a:noFill/>
        </p:spPr>
        <p:txBody>
          <a:bodyPr wrap="square" rtlCol="0">
            <a:spAutoFit/>
          </a:bodyPr>
          <a:lstStyle/>
          <a:p>
            <a:r>
              <a:rPr lang="en-IN" sz="2400" b="1" dirty="0">
                <a:solidFill>
                  <a:srgbClr val="FFC000"/>
                </a:solidFill>
              </a:rPr>
              <a:t>In the condition of no cloud sky ‘Approach phase is maximum.</a:t>
            </a:r>
          </a:p>
        </p:txBody>
      </p:sp>
    </p:spTree>
    <p:extLst>
      <p:ext uri="{BB962C8B-B14F-4D97-AF65-F5344CB8AC3E}">
        <p14:creationId xmlns:p14="http://schemas.microsoft.com/office/powerpoint/2010/main" val="408301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4" name="Picture 3">
            <a:extLst>
              <a:ext uri="{FF2B5EF4-FFF2-40B4-BE49-F238E27FC236}">
                <a16:creationId xmlns:a16="http://schemas.microsoft.com/office/drawing/2014/main" id="{E7323DA2-7E38-3880-5FBA-42FFDD83B447}"/>
              </a:ext>
            </a:extLst>
          </p:cNvPr>
          <p:cNvPicPr>
            <a:picLocks noChangeAspect="1"/>
          </p:cNvPicPr>
          <p:nvPr/>
        </p:nvPicPr>
        <p:blipFill>
          <a:blip r:embed="rId2"/>
          <a:stretch>
            <a:fillRect/>
          </a:stretch>
        </p:blipFill>
        <p:spPr>
          <a:xfrm>
            <a:off x="926260" y="2572479"/>
            <a:ext cx="5878548" cy="3890088"/>
          </a:xfrm>
          <a:prstGeom prst="rect">
            <a:avLst/>
          </a:prstGeom>
        </p:spPr>
      </p:pic>
      <p:sp>
        <p:nvSpPr>
          <p:cNvPr id="5" name="TextBox 4">
            <a:extLst>
              <a:ext uri="{FF2B5EF4-FFF2-40B4-BE49-F238E27FC236}">
                <a16:creationId xmlns:a16="http://schemas.microsoft.com/office/drawing/2014/main" id="{46248F86-581D-0942-F302-A2E8479C9DAB}"/>
              </a:ext>
            </a:extLst>
          </p:cNvPr>
          <p:cNvSpPr txBox="1"/>
          <p:nvPr/>
        </p:nvSpPr>
        <p:spPr>
          <a:xfrm>
            <a:off x="7274768" y="2828835"/>
            <a:ext cx="4219074" cy="1200329"/>
          </a:xfrm>
          <a:prstGeom prst="rect">
            <a:avLst/>
          </a:prstGeom>
          <a:noFill/>
        </p:spPr>
        <p:txBody>
          <a:bodyPr wrap="square" rtlCol="0">
            <a:spAutoFit/>
          </a:bodyPr>
          <a:lstStyle/>
          <a:p>
            <a:r>
              <a:rPr lang="en-IN" sz="2400" b="1" dirty="0">
                <a:solidFill>
                  <a:srgbClr val="FFC000"/>
                </a:solidFill>
              </a:rPr>
              <a:t>In indicated damage condition, highest count of no damage as well as caused damage in 2009.</a:t>
            </a:r>
          </a:p>
        </p:txBody>
      </p:sp>
    </p:spTree>
    <p:extLst>
      <p:ext uri="{BB962C8B-B14F-4D97-AF65-F5344CB8AC3E}">
        <p14:creationId xmlns:p14="http://schemas.microsoft.com/office/powerpoint/2010/main" val="54879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249</TotalTime>
  <Words>720</Words>
  <Application>Microsoft Office PowerPoint</Application>
  <PresentationFormat>Widescreen</PresentationFormat>
  <Paragraphs>40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Century Gothic</vt:lpstr>
      <vt:lpstr>Lato</vt:lpstr>
      <vt:lpstr>Wingdings</vt:lpstr>
      <vt:lpstr>Wingdings 3</vt:lpstr>
      <vt:lpstr>Ion Boardroom</vt:lpstr>
      <vt:lpstr>    Data Visualization on Bird Strikes</vt:lpstr>
      <vt:lpstr>Problem Statement:</vt:lpstr>
      <vt:lpstr>Objectives:</vt:lpstr>
      <vt:lpstr>Details of Data:</vt:lpstr>
      <vt:lpstr>Architecture:</vt:lpstr>
      <vt:lpstr>Some Important Insights:</vt:lpstr>
      <vt:lpstr>Some Important Insights:</vt:lpstr>
      <vt:lpstr>Some Important Insights:</vt:lpstr>
      <vt:lpstr>Some Important Insights:</vt:lpstr>
      <vt:lpstr>Dashboard:</vt:lpstr>
      <vt:lpstr>Key Performance Indicator: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payal chavan</dc:creator>
  <cp:lastModifiedBy>payal chavan</cp:lastModifiedBy>
  <cp:revision>34</cp:revision>
  <dcterms:created xsi:type="dcterms:W3CDTF">2024-01-24T11:20:16Z</dcterms:created>
  <dcterms:modified xsi:type="dcterms:W3CDTF">2024-01-24T17:44:10Z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