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8" r:id="rId4"/>
  </p:sldMasterIdLst>
  <p:notesMasterIdLst>
    <p:notesMasterId r:id="rId22"/>
  </p:notesMasterIdLst>
  <p:sldIdLst>
    <p:sldId id="278" r:id="rId5"/>
    <p:sldId id="280" r:id="rId6"/>
    <p:sldId id="282" r:id="rId7"/>
    <p:sldId id="284" r:id="rId8"/>
    <p:sldId id="285" r:id="rId9"/>
    <p:sldId id="286" r:id="rId10"/>
    <p:sldId id="287" r:id="rId11"/>
    <p:sldId id="288" r:id="rId12"/>
    <p:sldId id="289" r:id="rId13"/>
    <p:sldId id="293" r:id="rId14"/>
    <p:sldId id="294" r:id="rId15"/>
    <p:sldId id="295" r:id="rId16"/>
    <p:sldId id="296" r:id="rId17"/>
    <p:sldId id="290" r:id="rId18"/>
    <p:sldId id="291" r:id="rId19"/>
    <p:sldId id="292" r:id="rId20"/>
    <p:sldId id="27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8D38747-4367-4BD2-8D51-C97E202738E2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156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45435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5682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07473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21136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38611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31585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73ED0CC-082F-4160-86E5-0D6041F12778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66191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73ED0CC-082F-4160-86E5-0D6041F12778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75130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0882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695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36317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2539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789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58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76870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20074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73ED0CC-082F-4160-86E5-0D6041F12778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521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  <p:sldLayoutId id="2147483892" r:id="rId14"/>
    <p:sldLayoutId id="2147483893" r:id="rId15"/>
    <p:sldLayoutId id="2147483894" r:id="rId16"/>
    <p:sldLayoutId id="214748389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3"/>
            <a:ext cx="3485073" cy="348630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5300" dirty="0">
                <a:solidFill>
                  <a:schemeClr val="bg1"/>
                </a:solidFill>
              </a:rPr>
              <a:t>Budget Sales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76343190-02A0-C0A8-C769-F5E36061DEF3}"/>
              </a:ext>
            </a:extLst>
          </p:cNvPr>
          <p:cNvSpPr/>
          <p:nvPr/>
        </p:nvSpPr>
        <p:spPr>
          <a:xfrm>
            <a:off x="7063273" y="2724539"/>
            <a:ext cx="3237723" cy="2733869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30C225E-CCA9-F209-8CB8-2F4F819ACB6B}"/>
              </a:ext>
            </a:extLst>
          </p:cNvPr>
          <p:cNvSpPr/>
          <p:nvPr/>
        </p:nvSpPr>
        <p:spPr>
          <a:xfrm>
            <a:off x="6662057" y="2258008"/>
            <a:ext cx="4030825" cy="3666931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D9A92D-33B6-C1B8-BA01-7B715DE11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sz="4800" b="1" dirty="0"/>
              <a:t>Some Important Insights: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B4B8498A-D0A1-7C81-6B6B-A7DA794E8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888" y="2458417"/>
            <a:ext cx="4881148" cy="43039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9215A49-A3AB-F5F0-F7C6-BEF1A2B7AE17}"/>
              </a:ext>
            </a:extLst>
          </p:cNvPr>
          <p:cNvSpPr txBox="1"/>
          <p:nvPr/>
        </p:nvSpPr>
        <p:spPr>
          <a:xfrm>
            <a:off x="6240381" y="2532330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2.Which product sold the most? why do you think it sold the most?</a:t>
            </a:r>
            <a:endParaRPr lang="en-IN" sz="2400" b="1" dirty="0">
              <a:solidFill>
                <a:srgbClr val="FFC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CBEC3C2-7006-86E9-F41A-BAB88A73B947}"/>
              </a:ext>
            </a:extLst>
          </p:cNvPr>
          <p:cNvSpPr txBox="1"/>
          <p:nvPr/>
        </p:nvSpPr>
        <p:spPr>
          <a:xfrm>
            <a:off x="6204287" y="3567092"/>
            <a:ext cx="565082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▪ There is a high negative correlation between Price and number of Quantity ordered </a:t>
            </a:r>
          </a:p>
          <a:p>
            <a:r>
              <a:rPr lang="en-US" sz="2000" dirty="0"/>
              <a:t>▪ we can conclude that low price product has high demand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256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FA086B-31FE-77AD-ACC2-5CD14A159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sz="4800" b="1" dirty="0"/>
              <a:t>Some Important Insights: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38079C9-E2A2-7201-FD25-883A39C18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18" y="2467064"/>
            <a:ext cx="4833102" cy="4381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2316C19-B64D-8BD3-B1A8-47C47D1B6B66}"/>
              </a:ext>
            </a:extLst>
          </p:cNvPr>
          <p:cNvSpPr txBox="1"/>
          <p:nvPr/>
        </p:nvSpPr>
        <p:spPr>
          <a:xfrm>
            <a:off x="6047874" y="2669332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3. What time should we display advertisement to maximize likelihood of customer is buying product? </a:t>
            </a:r>
            <a:endParaRPr lang="en-IN" sz="2400" b="1" dirty="0">
              <a:solidFill>
                <a:srgbClr val="FFC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7A75CC3-4286-AE24-941A-F62FEB25613D}"/>
              </a:ext>
            </a:extLst>
          </p:cNvPr>
          <p:cNvSpPr txBox="1"/>
          <p:nvPr/>
        </p:nvSpPr>
        <p:spPr>
          <a:xfrm>
            <a:off x="6047874" y="4339885"/>
            <a:ext cx="614412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&gt; High sales orders are seen on Wednesday and Saturday; therefore, we can promote our product during these workweek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51377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14A3B6-C16A-EA27-93CB-2A8314065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sz="4400" b="1" dirty="0"/>
              <a:t>Some Important Insights: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C91A41F-E49B-A1F3-5F69-3A0AC4566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68" y="2404427"/>
            <a:ext cx="9433399" cy="31409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FB18C24-2F70-B2D1-E692-BE0B624205FD}"/>
              </a:ext>
            </a:extLst>
          </p:cNvPr>
          <p:cNvSpPr txBox="1"/>
          <p:nvPr/>
        </p:nvSpPr>
        <p:spPr>
          <a:xfrm>
            <a:off x="755173" y="5458490"/>
            <a:ext cx="111600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4. What was the best month for sales? How much was earned that month?</a:t>
            </a:r>
            <a:endParaRPr lang="en-IN" sz="2400" b="1" dirty="0">
              <a:solidFill>
                <a:srgbClr val="FFC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7F76422-4DFC-F2D6-FBFE-D66E06C9E5AF}"/>
              </a:ext>
            </a:extLst>
          </p:cNvPr>
          <p:cNvSpPr txBox="1"/>
          <p:nvPr/>
        </p:nvSpPr>
        <p:spPr>
          <a:xfrm>
            <a:off x="889683" y="6103974"/>
            <a:ext cx="101204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&gt; Maximum profit earned in the months of June, November, and December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22854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25E90C-3DA3-3FA3-D172-1E0DF60F1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61253"/>
            <a:ext cx="10353762" cy="1257300"/>
          </a:xfrm>
        </p:spPr>
        <p:txBody>
          <a:bodyPr>
            <a:normAutofit/>
          </a:bodyPr>
          <a:lstStyle/>
          <a:p>
            <a:pPr algn="l"/>
            <a:r>
              <a:rPr lang="en-IN" sz="5400" b="1" dirty="0"/>
              <a:t>Dashboard: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718" y="2421228"/>
            <a:ext cx="9247442" cy="415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17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D80D67-67DC-4F57-7C0E-41FAC9926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sz="5400" b="1" dirty="0"/>
              <a:t>Key Performance Indicator: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4294F00-0BF2-4965-2132-1F927B200DD8}"/>
              </a:ext>
            </a:extLst>
          </p:cNvPr>
          <p:cNvSpPr txBox="1"/>
          <p:nvPr/>
        </p:nvSpPr>
        <p:spPr>
          <a:xfrm>
            <a:off x="641684" y="2202024"/>
            <a:ext cx="10135173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/>
              <a:t>▪ Sales trend line</a:t>
            </a:r>
          </a:p>
          <a:p>
            <a:r>
              <a:rPr lang="en-US" sz="1700" dirty="0"/>
              <a:t>▪ Cost trend line </a:t>
            </a:r>
          </a:p>
          <a:p>
            <a:r>
              <a:rPr lang="en-US" sz="1700" dirty="0"/>
              <a:t>▪ Average unit cost and price</a:t>
            </a:r>
          </a:p>
          <a:p>
            <a:r>
              <a:rPr lang="en-US" sz="1700" dirty="0"/>
              <a:t>▪ Revenue generated by Subcategory </a:t>
            </a:r>
          </a:p>
          <a:p>
            <a:r>
              <a:rPr lang="en-US" sz="1700" dirty="0"/>
              <a:t>▪ Sales by Product Line </a:t>
            </a:r>
          </a:p>
          <a:p>
            <a:r>
              <a:rPr lang="en-US" sz="1700" dirty="0"/>
              <a:t>▪ Revenue contribution by region </a:t>
            </a:r>
          </a:p>
          <a:p>
            <a:r>
              <a:rPr lang="en-US" sz="1700" dirty="0"/>
              <a:t>▪ Profit contribution by region </a:t>
            </a:r>
          </a:p>
          <a:p>
            <a:r>
              <a:rPr lang="en-US" sz="1700" dirty="0"/>
              <a:t>▪ Profit % by region </a:t>
            </a:r>
          </a:p>
          <a:p>
            <a:r>
              <a:rPr lang="en-US" sz="1700" dirty="0"/>
              <a:t>▪ Current year profit margin vs difference in last year’s profit margin </a:t>
            </a:r>
          </a:p>
          <a:p>
            <a:r>
              <a:rPr lang="en-US" sz="1700" dirty="0"/>
              <a:t>▪ Total orders ▪ Total revenue </a:t>
            </a:r>
          </a:p>
          <a:p>
            <a:r>
              <a:rPr lang="en-US" sz="1700" dirty="0"/>
              <a:t>▪ Variance to target comparison by category </a:t>
            </a:r>
          </a:p>
          <a:p>
            <a:r>
              <a:rPr lang="en-US" sz="1700" dirty="0"/>
              <a:t>▪ Variance by month line chart </a:t>
            </a:r>
          </a:p>
          <a:p>
            <a:r>
              <a:rPr lang="en-US" sz="1700" dirty="0"/>
              <a:t>▪ Actual sales and target sales matrix </a:t>
            </a:r>
          </a:p>
          <a:p>
            <a:r>
              <a:rPr lang="en-US" sz="1700" dirty="0"/>
              <a:t>▪ Cohort analysis table </a:t>
            </a:r>
          </a:p>
          <a:p>
            <a:r>
              <a:rPr lang="en-US" sz="1700" dirty="0"/>
              <a:t>▪ Customer retention line chart </a:t>
            </a:r>
          </a:p>
          <a:p>
            <a:r>
              <a:rPr lang="en-US" sz="1700" dirty="0"/>
              <a:t>▪ Monthly spending trend </a:t>
            </a:r>
          </a:p>
          <a:p>
            <a:r>
              <a:rPr lang="en-US" sz="1700" dirty="0"/>
              <a:t>▪ Average monthly spend distribution</a:t>
            </a: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4128116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F09F96-DE5E-D42E-3548-389C64C6C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sz="5400" b="1" dirty="0"/>
              <a:t>Conclusion: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52F967D-5CC3-AAC7-BEAD-5F0203C192FF}"/>
              </a:ext>
            </a:extLst>
          </p:cNvPr>
          <p:cNvSpPr txBox="1"/>
          <p:nvPr/>
        </p:nvSpPr>
        <p:spPr>
          <a:xfrm>
            <a:off x="420041" y="2781300"/>
            <a:ext cx="1102092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▪ A sizable portion of the clientele is made up of people between the ages of 40 and 59</a:t>
            </a:r>
          </a:p>
          <a:p>
            <a:r>
              <a:rPr lang="en-US" sz="2000" dirty="0"/>
              <a:t>▪ The year 2016 saw an exponential surge in sales</a:t>
            </a:r>
          </a:p>
          <a:p>
            <a:r>
              <a:rPr lang="en-US" sz="2000" dirty="0"/>
              <a:t>▪ High quantity of products is ordered from Australia and United States </a:t>
            </a:r>
          </a:p>
          <a:p>
            <a:r>
              <a:rPr lang="en-US" sz="2000" dirty="0"/>
              <a:t>▪ Major Profit is contributed by the Bike Category </a:t>
            </a:r>
          </a:p>
          <a:p>
            <a:r>
              <a:rPr lang="en-US" sz="2000" dirty="0"/>
              <a:t>▪ The average order has a gap of 7 days between the day the order is ready for export from the factory and the date it was shipped </a:t>
            </a:r>
          </a:p>
          <a:p>
            <a:r>
              <a:rPr lang="en-US" sz="2000" dirty="0"/>
              <a:t>▪ Maximum profit earned in the months of June, November, and December </a:t>
            </a:r>
          </a:p>
          <a:p>
            <a:r>
              <a:rPr lang="en-US" sz="2000" dirty="0"/>
              <a:t>▪ High sales orders are seen on Wednesday and Saturday, when compared to other weekdays </a:t>
            </a:r>
          </a:p>
          <a:p>
            <a:r>
              <a:rPr lang="en-US" sz="2000" dirty="0"/>
              <a:t>▪ There is a high negative correlation between Price and number of Quantity ordered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78173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FBDD98-26AB-488E-D088-D1BCE73A2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4800" b="1" dirty="0"/>
              <a:t>Conclusion: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7B04EF7-01C9-3488-FA81-17AD1CB3B216}"/>
              </a:ext>
            </a:extLst>
          </p:cNvPr>
          <p:cNvSpPr txBox="1"/>
          <p:nvPr/>
        </p:nvSpPr>
        <p:spPr>
          <a:xfrm>
            <a:off x="732699" y="2767839"/>
            <a:ext cx="10972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▪ The average amount spent by men without permanent addresses is low, whilst the average amount spent by women without permanent addresses is higher </a:t>
            </a:r>
          </a:p>
          <a:p>
            <a:r>
              <a:rPr lang="en-US" sz="2000" dirty="0"/>
              <a:t>▪ Age range of 40-49 and 50-59 is shows high demand compared to other age group </a:t>
            </a:r>
          </a:p>
          <a:p>
            <a:r>
              <a:rPr lang="en-US" sz="2000" dirty="0"/>
              <a:t>▪ High salary range leads to increase in revenue </a:t>
            </a:r>
          </a:p>
          <a:p>
            <a:r>
              <a:rPr lang="en-US" sz="2000" dirty="0"/>
              <a:t>▪ Customers with a high school diploma and modest annual income buy more products than people with bachelor's degrees </a:t>
            </a:r>
          </a:p>
          <a:p>
            <a:r>
              <a:rPr lang="en-US" sz="2000" dirty="0"/>
              <a:t>▪ According to the customer segmentation described above, approximately 15% of our clients are high value clients, whereas the majority of our clientele are low value and lost clients </a:t>
            </a:r>
          </a:p>
          <a:p>
            <a:r>
              <a:rPr lang="en-US" sz="2000" dirty="0"/>
              <a:t>▪ Client retention in 2014 was subpar </a:t>
            </a:r>
          </a:p>
          <a:p>
            <a:r>
              <a:rPr lang="en-US" sz="2000" dirty="0"/>
              <a:t>▪ 2016 brought about a slight improvement in retention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794416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2B2D6DE-C9B5-4678-91EF-77E85F2350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7377" y="266299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5400" b="1" dirty="0">
                <a:solidFill>
                  <a:schemeClr val="tx1"/>
                </a:solidFill>
              </a:rPr>
              <a:t>Thank You.</a:t>
            </a:r>
            <a:r>
              <a:rPr lang="en-US" sz="4000" dirty="0">
                <a:solidFill>
                  <a:schemeClr val="tx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BD6D0F-B0B2-2DED-396D-26CADB700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sz="5400" b="1" dirty="0"/>
              <a:t>Problem Statement: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29716AC-6092-F978-175F-16C9971FA535}"/>
              </a:ext>
            </a:extLst>
          </p:cNvPr>
          <p:cNvSpPr txBox="1"/>
          <p:nvPr/>
        </p:nvSpPr>
        <p:spPr>
          <a:xfrm>
            <a:off x="532990" y="2714716"/>
            <a:ext cx="11126019" cy="231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"Domain Sale" process is structured to help potential buyers purchase the domain</a:t>
            </a:r>
          </a:p>
          <a:p>
            <a:r>
              <a:rPr lang="en-US" sz="2400" dirty="0"/>
              <a:t>they want immediately without the hassle of contacting the seller directly. </a:t>
            </a:r>
          </a:p>
          <a:p>
            <a:endParaRPr lang="en-US" sz="2400" dirty="0"/>
          </a:p>
          <a:p>
            <a:r>
              <a:rPr lang="en-US" sz="2400" dirty="0"/>
              <a:t>A seller lists a domain for sale at a specific price in our Marketplace. An interested buyer sees this domain for sale and decides to buy it.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84516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9C5C3B-F5DA-8964-22DB-94A2DEC1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sz="5400" b="1" dirty="0"/>
              <a:t>Objectives: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5BDF9A4-A4A8-EF5E-A212-5EDA4D82EA1B}"/>
              </a:ext>
            </a:extLst>
          </p:cNvPr>
          <p:cNvSpPr txBox="1"/>
          <p:nvPr/>
        </p:nvSpPr>
        <p:spPr>
          <a:xfrm>
            <a:off x="511874" y="2549057"/>
            <a:ext cx="1147010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•  </a:t>
            </a:r>
            <a:r>
              <a:rPr lang="en-US" sz="2800" dirty="0"/>
              <a:t>The collection includes records for sales orders, customer information, product information, and geographical data. </a:t>
            </a:r>
          </a:p>
          <a:p>
            <a:endParaRPr lang="en-US" sz="2800" dirty="0"/>
          </a:p>
          <a:p>
            <a:r>
              <a:rPr lang="en-US" sz="2800" dirty="0"/>
              <a:t>•   In order to deduce important metrics and patterns in the dataset, this     project will use the provided data to perform ETL and data analysis. </a:t>
            </a:r>
          </a:p>
          <a:p>
            <a:endParaRPr lang="en-US" sz="2800" dirty="0"/>
          </a:p>
          <a:p>
            <a:r>
              <a:rPr lang="en-US" sz="2800" dirty="0"/>
              <a:t>• Additionally, several visualizations and reports are created to represent significant linkages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60284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CA9B69-C5F0-0EBD-56CF-8A564BF42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sz="5400" b="1" dirty="0"/>
              <a:t>Benefits: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0D576DF-015F-655D-ECF5-09C0570DE678}"/>
              </a:ext>
            </a:extLst>
          </p:cNvPr>
          <p:cNvSpPr txBox="1"/>
          <p:nvPr/>
        </p:nvSpPr>
        <p:spPr>
          <a:xfrm>
            <a:off x="706749" y="2660697"/>
            <a:ext cx="1137115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• Help in making wiser business decisions. </a:t>
            </a:r>
          </a:p>
          <a:p>
            <a:endParaRPr lang="en-US" sz="2400" dirty="0"/>
          </a:p>
          <a:p>
            <a:r>
              <a:rPr lang="en-US" sz="2400" dirty="0"/>
              <a:t>• Greater client base understanding is provided. </a:t>
            </a:r>
          </a:p>
          <a:p>
            <a:endParaRPr lang="en-US" sz="2400" dirty="0"/>
          </a:p>
          <a:p>
            <a:r>
              <a:rPr lang="en-US" sz="2400" dirty="0"/>
              <a:t>• Facilitates seamless resource management flow.</a:t>
            </a:r>
          </a:p>
          <a:p>
            <a:endParaRPr lang="en-US" sz="2400" dirty="0"/>
          </a:p>
          <a:p>
            <a:r>
              <a:rPr lang="en-US" sz="2400" dirty="0"/>
              <a:t>• Aid in customer satisfaction and trend monitoring, which can serve current consumers and attract new ones.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0904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ACA156-0272-477D-6332-1BDD1DC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sz="5400" b="1" dirty="0"/>
              <a:t>Details of Data: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B63278F-779B-584D-AC32-FF6A81BFD388}"/>
              </a:ext>
            </a:extLst>
          </p:cNvPr>
          <p:cNvSpPr txBox="1"/>
          <p:nvPr/>
        </p:nvSpPr>
        <p:spPr>
          <a:xfrm>
            <a:off x="673442" y="2580161"/>
            <a:ext cx="1113322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Customer Key:</a:t>
            </a:r>
            <a:r>
              <a:rPr lang="en-US" sz="2000" dirty="0"/>
              <a:t> Primary key for customer dataset </a:t>
            </a:r>
          </a:p>
          <a:p>
            <a:r>
              <a:rPr lang="en-US" sz="2000" b="1" dirty="0">
                <a:solidFill>
                  <a:srgbClr val="FFC000"/>
                </a:solidFill>
              </a:rPr>
              <a:t>Birthdate: </a:t>
            </a:r>
            <a:r>
              <a:rPr lang="en-US" sz="2000" dirty="0"/>
              <a:t>Birthdate of the customer </a:t>
            </a:r>
          </a:p>
          <a:p>
            <a:r>
              <a:rPr lang="en-US" sz="2000" b="1" dirty="0">
                <a:solidFill>
                  <a:srgbClr val="FFC000"/>
                </a:solidFill>
              </a:rPr>
              <a:t>Marital Status: </a:t>
            </a:r>
            <a:r>
              <a:rPr lang="en-US" sz="2000" dirty="0"/>
              <a:t>M- Married / S - Single </a:t>
            </a:r>
          </a:p>
          <a:p>
            <a:r>
              <a:rPr lang="en-US" sz="2000" dirty="0">
                <a:solidFill>
                  <a:srgbClr val="FFC000"/>
                </a:solidFill>
              </a:rPr>
              <a:t>Gender: </a:t>
            </a:r>
            <a:r>
              <a:rPr lang="en-US" sz="2000" dirty="0"/>
              <a:t>M – Male / F – Female </a:t>
            </a:r>
          </a:p>
          <a:p>
            <a:r>
              <a:rPr lang="en-US" sz="2000" b="1" dirty="0">
                <a:solidFill>
                  <a:srgbClr val="FFC000"/>
                </a:solidFill>
              </a:rPr>
              <a:t>Total Children: </a:t>
            </a:r>
            <a:r>
              <a:rPr lang="en-US" sz="2000" dirty="0"/>
              <a:t>Total number of children </a:t>
            </a:r>
          </a:p>
          <a:p>
            <a:r>
              <a:rPr lang="en-US" sz="2000" b="1" dirty="0">
                <a:solidFill>
                  <a:srgbClr val="FFC000"/>
                </a:solidFill>
              </a:rPr>
              <a:t>Number Children At Home:</a:t>
            </a:r>
            <a:r>
              <a:rPr lang="en-US" sz="2000" b="1" dirty="0"/>
              <a:t> </a:t>
            </a:r>
            <a:r>
              <a:rPr lang="en-US" sz="2000" dirty="0"/>
              <a:t>Number of children staying along with their parents </a:t>
            </a:r>
          </a:p>
          <a:p>
            <a:r>
              <a:rPr lang="en-US" sz="2000" b="1" dirty="0">
                <a:solidFill>
                  <a:srgbClr val="FFC000"/>
                </a:solidFill>
              </a:rPr>
              <a:t>Education: </a:t>
            </a:r>
            <a:r>
              <a:rPr lang="en-US" sz="2000" dirty="0"/>
              <a:t>Education qualification </a:t>
            </a:r>
          </a:p>
          <a:p>
            <a:r>
              <a:rPr lang="en-US" sz="2000" b="1" dirty="0">
                <a:solidFill>
                  <a:srgbClr val="FFC000"/>
                </a:solidFill>
              </a:rPr>
              <a:t>Occupation: </a:t>
            </a:r>
            <a:r>
              <a:rPr lang="en-US" sz="2000" dirty="0"/>
              <a:t>Present occupation </a:t>
            </a:r>
          </a:p>
          <a:p>
            <a:r>
              <a:rPr lang="en-US" sz="2000" b="1" dirty="0">
                <a:solidFill>
                  <a:srgbClr val="FFC000"/>
                </a:solidFill>
              </a:rPr>
              <a:t>House Owner Flag: 1– </a:t>
            </a:r>
            <a:r>
              <a:rPr lang="en-US" sz="2000" dirty="0"/>
              <a:t>Owns house / 0- Doesn’t have a permanent address </a:t>
            </a:r>
          </a:p>
          <a:p>
            <a:r>
              <a:rPr lang="en-US" sz="2000" b="1" dirty="0">
                <a:solidFill>
                  <a:srgbClr val="FFC000"/>
                </a:solidFill>
              </a:rPr>
              <a:t>Number Cars Owned: </a:t>
            </a:r>
            <a:r>
              <a:rPr lang="en-US" sz="2000" dirty="0"/>
              <a:t>Number of cars owned by the customer </a:t>
            </a:r>
          </a:p>
          <a:p>
            <a:r>
              <a:rPr lang="en-US" sz="2000" b="1" dirty="0">
                <a:solidFill>
                  <a:srgbClr val="FFC000"/>
                </a:solidFill>
              </a:rPr>
              <a:t>Date First Purchase: </a:t>
            </a:r>
            <a:r>
              <a:rPr lang="en-US" sz="2000" dirty="0"/>
              <a:t>First date of order by the customer </a:t>
            </a:r>
          </a:p>
          <a:p>
            <a:r>
              <a:rPr lang="en-US" sz="2000" b="1" dirty="0">
                <a:solidFill>
                  <a:srgbClr val="FFC000"/>
                </a:solidFill>
              </a:rPr>
              <a:t>Product Key: </a:t>
            </a:r>
            <a:r>
              <a:rPr lang="en-US" sz="2000" dirty="0"/>
              <a:t>Primary Key for the product dataset </a:t>
            </a:r>
          </a:p>
          <a:p>
            <a:r>
              <a:rPr lang="en-US" sz="2000" b="1" dirty="0">
                <a:solidFill>
                  <a:srgbClr val="FFC000"/>
                </a:solidFill>
              </a:rPr>
              <a:t>Product Name: </a:t>
            </a:r>
            <a:r>
              <a:rPr lang="en-US" sz="2000" dirty="0"/>
              <a:t>Product name with </a:t>
            </a:r>
            <a:r>
              <a:rPr lang="en-US" sz="2000" dirty="0" err="1"/>
              <a:t>colour</a:t>
            </a:r>
            <a:r>
              <a:rPr lang="en-US" sz="2000" dirty="0"/>
              <a:t> of the product </a:t>
            </a:r>
          </a:p>
        </p:txBody>
      </p:sp>
    </p:spTree>
    <p:extLst>
      <p:ext uri="{BB962C8B-B14F-4D97-AF65-F5344CB8AC3E}">
        <p14:creationId xmlns:p14="http://schemas.microsoft.com/office/powerpoint/2010/main" val="3467302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D8DA40-C3F2-737B-5677-1F027F36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758365"/>
            <a:ext cx="10353762" cy="1257300"/>
          </a:xfrm>
        </p:spPr>
        <p:txBody>
          <a:bodyPr/>
          <a:lstStyle/>
          <a:p>
            <a:pPr algn="l"/>
            <a:r>
              <a:rPr lang="en-IN" sz="4800" b="1" dirty="0"/>
              <a:t>Details of Data: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D215105-408B-A9BB-6ED6-990CDB310DFB}"/>
              </a:ext>
            </a:extLst>
          </p:cNvPr>
          <p:cNvSpPr txBox="1"/>
          <p:nvPr/>
        </p:nvSpPr>
        <p:spPr>
          <a:xfrm>
            <a:off x="657726" y="2406316"/>
            <a:ext cx="1094071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Subcategory: </a:t>
            </a:r>
            <a:r>
              <a:rPr lang="en-US" sz="2000" dirty="0"/>
              <a:t>Sub category name of the product </a:t>
            </a:r>
          </a:p>
          <a:p>
            <a:r>
              <a:rPr lang="en-US" sz="2000" b="1" dirty="0">
                <a:solidFill>
                  <a:srgbClr val="FFC000"/>
                </a:solidFill>
              </a:rPr>
              <a:t>Category: </a:t>
            </a:r>
            <a:r>
              <a:rPr lang="en-US" sz="2000" dirty="0"/>
              <a:t>Category name of the product </a:t>
            </a:r>
          </a:p>
          <a:p>
            <a:r>
              <a:rPr lang="en-US" sz="2000" b="1" dirty="0">
                <a:solidFill>
                  <a:srgbClr val="FFC000"/>
                </a:solidFill>
              </a:rPr>
              <a:t>List Price: </a:t>
            </a:r>
            <a:r>
              <a:rPr lang="en-US" sz="2000" dirty="0"/>
              <a:t>Sale price of the product </a:t>
            </a:r>
          </a:p>
          <a:p>
            <a:r>
              <a:rPr lang="en-US" sz="2000" b="1" dirty="0">
                <a:solidFill>
                  <a:srgbClr val="FFC000"/>
                </a:solidFill>
              </a:rPr>
              <a:t>Days To Manufacture: </a:t>
            </a:r>
            <a:r>
              <a:rPr lang="en-US" sz="2000" dirty="0"/>
              <a:t>Days to manufacture the product after receiving the order </a:t>
            </a:r>
          </a:p>
          <a:p>
            <a:r>
              <a:rPr lang="en-US" sz="2000" b="1" dirty="0">
                <a:solidFill>
                  <a:srgbClr val="FFC000"/>
                </a:solidFill>
              </a:rPr>
              <a:t>Product Line: </a:t>
            </a:r>
            <a:r>
              <a:rPr lang="en-US" sz="2000" dirty="0"/>
              <a:t>Product line name </a:t>
            </a:r>
          </a:p>
          <a:p>
            <a:r>
              <a:rPr lang="en-US" sz="2000" b="1" dirty="0">
                <a:solidFill>
                  <a:srgbClr val="FFC000"/>
                </a:solidFill>
              </a:rPr>
              <a:t>Model Name: </a:t>
            </a:r>
            <a:r>
              <a:rPr lang="en-US" sz="2000" dirty="0"/>
              <a:t>Model name of the product </a:t>
            </a:r>
          </a:p>
          <a:p>
            <a:r>
              <a:rPr lang="en-US" sz="2000" b="1" dirty="0">
                <a:solidFill>
                  <a:srgbClr val="FFC000"/>
                </a:solidFill>
              </a:rPr>
              <a:t>Product Description: </a:t>
            </a:r>
            <a:r>
              <a:rPr lang="en-US" sz="2000" dirty="0"/>
              <a:t>more details about the product </a:t>
            </a:r>
            <a:endParaRPr lang="en-IN" sz="2000" dirty="0"/>
          </a:p>
          <a:p>
            <a:r>
              <a:rPr lang="en-US" sz="2000" b="1" dirty="0">
                <a:solidFill>
                  <a:srgbClr val="FFC000"/>
                </a:solidFill>
              </a:rPr>
              <a:t>Sales Territory Key: </a:t>
            </a:r>
            <a:r>
              <a:rPr lang="en-US" sz="2000" dirty="0"/>
              <a:t>Primary Key of the Territory dataset </a:t>
            </a:r>
          </a:p>
          <a:p>
            <a:r>
              <a:rPr lang="en-US" sz="2000" b="1" dirty="0">
                <a:solidFill>
                  <a:srgbClr val="FFC000"/>
                </a:solidFill>
              </a:rPr>
              <a:t>Region: </a:t>
            </a:r>
            <a:r>
              <a:rPr lang="en-US" sz="2000" dirty="0"/>
              <a:t>Region name of the order </a:t>
            </a:r>
          </a:p>
          <a:p>
            <a:r>
              <a:rPr lang="en-US" sz="2000" b="1" dirty="0">
                <a:solidFill>
                  <a:srgbClr val="FFC000"/>
                </a:solidFill>
              </a:rPr>
              <a:t>Country: </a:t>
            </a:r>
            <a:r>
              <a:rPr lang="en-US" sz="2000" dirty="0"/>
              <a:t>Country name of the order </a:t>
            </a:r>
          </a:p>
          <a:p>
            <a:r>
              <a:rPr lang="en-US" sz="2000" b="1" dirty="0">
                <a:solidFill>
                  <a:srgbClr val="FFC000"/>
                </a:solidFill>
              </a:rPr>
              <a:t>Order Date: </a:t>
            </a:r>
            <a:r>
              <a:rPr lang="en-US" sz="2000" dirty="0"/>
              <a:t>Date of the order received</a:t>
            </a:r>
          </a:p>
        </p:txBody>
      </p:sp>
    </p:spTree>
    <p:extLst>
      <p:ext uri="{BB962C8B-B14F-4D97-AF65-F5344CB8AC3E}">
        <p14:creationId xmlns:p14="http://schemas.microsoft.com/office/powerpoint/2010/main" val="2221536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33536B-4023-8B84-C658-F0E939928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4400" b="1" dirty="0"/>
              <a:t>Details of Data: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BB9069B-E424-6EB6-6771-47AC6C6BB5FD}"/>
              </a:ext>
            </a:extLst>
          </p:cNvPr>
          <p:cNvSpPr txBox="1"/>
          <p:nvPr/>
        </p:nvSpPr>
        <p:spPr>
          <a:xfrm>
            <a:off x="625642" y="3073700"/>
            <a:ext cx="1094071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r>
              <a:rPr lang="en-US" sz="2400" b="1" dirty="0">
                <a:solidFill>
                  <a:srgbClr val="FFC000"/>
                </a:solidFill>
              </a:rPr>
              <a:t>Ship Date: </a:t>
            </a:r>
            <a:r>
              <a:rPr lang="en-US" sz="2400" dirty="0"/>
              <a:t>Date when the order left the factory for export </a:t>
            </a:r>
          </a:p>
          <a:p>
            <a:r>
              <a:rPr lang="en-US" sz="2400" b="1" dirty="0">
                <a:solidFill>
                  <a:srgbClr val="FFC000"/>
                </a:solidFill>
              </a:rPr>
              <a:t>Sales Order Number: </a:t>
            </a:r>
            <a:r>
              <a:rPr lang="en-US" sz="2400" dirty="0"/>
              <a:t>Invoice number of the order </a:t>
            </a:r>
          </a:p>
          <a:p>
            <a:r>
              <a:rPr lang="en-US" sz="2400" b="1" dirty="0">
                <a:solidFill>
                  <a:srgbClr val="FFC000"/>
                </a:solidFill>
              </a:rPr>
              <a:t>Order Quantity: </a:t>
            </a:r>
            <a:r>
              <a:rPr lang="en-US" sz="2400" dirty="0"/>
              <a:t>Number of quantities ordered for a product </a:t>
            </a:r>
          </a:p>
          <a:p>
            <a:r>
              <a:rPr lang="en-US" sz="2400" b="1" dirty="0">
                <a:solidFill>
                  <a:srgbClr val="FFC000"/>
                </a:solidFill>
              </a:rPr>
              <a:t>Unit Price: </a:t>
            </a:r>
            <a:r>
              <a:rPr lang="en-US" sz="2400" dirty="0"/>
              <a:t>Per unit sale price of the product </a:t>
            </a:r>
          </a:p>
          <a:p>
            <a:r>
              <a:rPr lang="en-US" sz="2400" b="1" dirty="0">
                <a:solidFill>
                  <a:srgbClr val="FFC000"/>
                </a:solidFill>
              </a:rPr>
              <a:t>Total Product Cost: </a:t>
            </a:r>
            <a:r>
              <a:rPr lang="en-US" sz="2400" dirty="0"/>
              <a:t>Cost of the product </a:t>
            </a:r>
          </a:p>
          <a:p>
            <a:r>
              <a:rPr lang="en-US" sz="2400" b="1" dirty="0">
                <a:solidFill>
                  <a:srgbClr val="FFC000"/>
                </a:solidFill>
              </a:rPr>
              <a:t>Sales Amount: </a:t>
            </a:r>
            <a:r>
              <a:rPr lang="en-US" sz="2400" dirty="0"/>
              <a:t>Total sales price of the product </a:t>
            </a:r>
          </a:p>
          <a:p>
            <a:r>
              <a:rPr lang="en-US" sz="2400" b="1" dirty="0">
                <a:solidFill>
                  <a:srgbClr val="FFC000"/>
                </a:solidFill>
              </a:rPr>
              <a:t>Tax Amt: </a:t>
            </a:r>
            <a:r>
              <a:rPr lang="en-US" sz="2400" dirty="0"/>
              <a:t>Tax collected for the product sold</a:t>
            </a: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3291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272515-8A5E-1D7D-A3A2-ECDE2B2E8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sz="5400" b="1" dirty="0"/>
              <a:t>Architecture: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7D606F0-F842-FF40-3D11-612246841873}"/>
              </a:ext>
            </a:extLst>
          </p:cNvPr>
          <p:cNvSpPr txBox="1"/>
          <p:nvPr/>
        </p:nvSpPr>
        <p:spPr>
          <a:xfrm>
            <a:off x="641356" y="3022010"/>
            <a:ext cx="111492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Collect Raw Data </a:t>
            </a:r>
            <a:r>
              <a:rPr lang="en-IN" sz="3600" dirty="0">
                <a:sym typeface="Wingdings" panose="05000000000000000000" pitchFamily="2" charset="2"/>
              </a:rPr>
              <a:t> Importing Libraries </a:t>
            </a:r>
            <a:r>
              <a:rPr lang="en-IN" sz="3600" dirty="0"/>
              <a:t> </a:t>
            </a:r>
            <a:r>
              <a:rPr lang="en-IN" sz="3600" dirty="0">
                <a:sym typeface="Wingdings" panose="05000000000000000000" pitchFamily="2" charset="2"/>
              </a:rPr>
              <a:t> Load Dataset </a:t>
            </a:r>
            <a:r>
              <a:rPr lang="en-IN" sz="3600" dirty="0"/>
              <a:t> </a:t>
            </a:r>
            <a:r>
              <a:rPr lang="en-IN" sz="3600" dirty="0">
                <a:sym typeface="Wingdings" panose="05000000000000000000" pitchFamily="2" charset="2"/>
              </a:rPr>
              <a:t> Merging Data </a:t>
            </a:r>
            <a:r>
              <a:rPr lang="en-IN" sz="3600" dirty="0"/>
              <a:t> </a:t>
            </a:r>
            <a:r>
              <a:rPr lang="en-IN" sz="3600" dirty="0">
                <a:sym typeface="Wingdings" panose="05000000000000000000" pitchFamily="2" charset="2"/>
              </a:rPr>
              <a:t> Assessing Data </a:t>
            </a:r>
            <a:r>
              <a:rPr lang="en-IN" sz="3600" dirty="0"/>
              <a:t> </a:t>
            </a:r>
            <a:r>
              <a:rPr lang="en-IN" sz="3600" dirty="0">
                <a:sym typeface="Wingdings" panose="05000000000000000000" pitchFamily="2" charset="2"/>
              </a:rPr>
              <a:t>  Handling Missing Data </a:t>
            </a:r>
            <a:r>
              <a:rPr lang="en-IN" sz="3600" dirty="0"/>
              <a:t> </a:t>
            </a:r>
            <a:r>
              <a:rPr lang="en-IN" sz="3600" dirty="0">
                <a:sym typeface="Wingdings" panose="05000000000000000000" pitchFamily="2" charset="2"/>
              </a:rPr>
              <a:t>  Adding Columns </a:t>
            </a:r>
            <a:r>
              <a:rPr lang="en-IN" sz="3600" dirty="0"/>
              <a:t> </a:t>
            </a:r>
            <a:r>
              <a:rPr lang="en-IN" sz="3600" dirty="0">
                <a:sym typeface="Wingdings" panose="05000000000000000000" pitchFamily="2" charset="2"/>
              </a:rPr>
              <a:t> Exploring Data </a:t>
            </a:r>
            <a:r>
              <a:rPr lang="en-IN" sz="3600" dirty="0"/>
              <a:t> </a:t>
            </a:r>
            <a:r>
              <a:rPr lang="en-IN" sz="3600" dirty="0">
                <a:sym typeface="Wingdings" panose="05000000000000000000" pitchFamily="2" charset="2"/>
              </a:rPr>
              <a:t> </a:t>
            </a:r>
            <a:r>
              <a:rPr lang="en-IN" sz="3600" dirty="0" err="1">
                <a:sym typeface="Wingdings" panose="05000000000000000000" pitchFamily="2" charset="2"/>
              </a:rPr>
              <a:t>Modeling</a:t>
            </a:r>
            <a:r>
              <a:rPr lang="en-IN" sz="3600" dirty="0">
                <a:sym typeface="Wingdings" panose="05000000000000000000" pitchFamily="2" charset="2"/>
              </a:rPr>
              <a:t> </a:t>
            </a:r>
            <a:r>
              <a:rPr lang="en-IN" sz="3600" dirty="0"/>
              <a:t> </a:t>
            </a:r>
            <a:r>
              <a:rPr lang="en-IN" sz="3600" dirty="0">
                <a:sym typeface="Wingdings" panose="05000000000000000000" pitchFamily="2" charset="2"/>
              </a:rPr>
              <a:t>  Creating Measures </a:t>
            </a:r>
            <a:r>
              <a:rPr lang="en-IN" sz="3600" dirty="0"/>
              <a:t> </a:t>
            </a:r>
            <a:r>
              <a:rPr lang="en-IN" sz="3600" dirty="0">
                <a:sym typeface="Wingdings" panose="05000000000000000000" pitchFamily="2" charset="2"/>
              </a:rPr>
              <a:t> Tableau Report </a:t>
            </a:r>
            <a:r>
              <a:rPr lang="en-IN" sz="3600" dirty="0"/>
              <a:t> </a:t>
            </a:r>
            <a:r>
              <a:rPr lang="en-IN" sz="3600" dirty="0">
                <a:sym typeface="Wingdings" panose="05000000000000000000" pitchFamily="2" charset="2"/>
              </a:rPr>
              <a:t> Insights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662260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38D477-792B-DEA0-3B31-96DDAADBE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sz="5400" b="1" dirty="0"/>
              <a:t>Some Important Insights: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9773ED9-9D30-E057-86C5-E8E8C6278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21" y="2616943"/>
            <a:ext cx="5369918" cy="33785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77C0F7A-BFBD-0C0A-9E09-423101520123}"/>
              </a:ext>
            </a:extLst>
          </p:cNvPr>
          <p:cNvSpPr txBox="1"/>
          <p:nvPr/>
        </p:nvSpPr>
        <p:spPr>
          <a:xfrm>
            <a:off x="5873328" y="2921885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1. Yearly income range and purchase correlation</a:t>
            </a:r>
            <a:endParaRPr lang="en-IN" sz="2400" b="1" dirty="0">
              <a:solidFill>
                <a:srgbClr val="FFC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D9471EA-7963-F913-E7E0-40699FA529D4}"/>
              </a:ext>
            </a:extLst>
          </p:cNvPr>
          <p:cNvSpPr txBox="1"/>
          <p:nvPr/>
        </p:nvSpPr>
        <p:spPr>
          <a:xfrm>
            <a:off x="5873328" y="407538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&gt;High salary range leads to increase in revenue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304973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16c05727-aa75-4e4a-9b5f-8a80a1165891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110</TotalTime>
  <Words>977</Words>
  <Application>Microsoft Office PowerPoint</Application>
  <PresentationFormat>Widescreen</PresentationFormat>
  <Paragraphs>107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Wingdings</vt:lpstr>
      <vt:lpstr>Wingdings 3</vt:lpstr>
      <vt:lpstr>Ion Boardroom</vt:lpstr>
      <vt:lpstr>     Budget Sales Analysis</vt:lpstr>
      <vt:lpstr>Problem Statement:</vt:lpstr>
      <vt:lpstr>Objectives:</vt:lpstr>
      <vt:lpstr>Benefits:</vt:lpstr>
      <vt:lpstr>Details of Data:</vt:lpstr>
      <vt:lpstr>Details of Data:</vt:lpstr>
      <vt:lpstr>Details of Data:</vt:lpstr>
      <vt:lpstr>Architecture:</vt:lpstr>
      <vt:lpstr>Some Important Insights:</vt:lpstr>
      <vt:lpstr>Some Important Insights:</vt:lpstr>
      <vt:lpstr>Some Important Insights:</vt:lpstr>
      <vt:lpstr>Some Important Insights:</vt:lpstr>
      <vt:lpstr>Dashboard:</vt:lpstr>
      <vt:lpstr>Key Performance Indicator:</vt:lpstr>
      <vt:lpstr>Conclusion:</vt:lpstr>
      <vt:lpstr>Conclusion:</vt:lpstr>
      <vt:lpstr>Thank You.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payal chavan</dc:creator>
  <cp:lastModifiedBy>hp</cp:lastModifiedBy>
  <cp:revision>19</cp:revision>
  <dcterms:created xsi:type="dcterms:W3CDTF">2024-01-24T11:20:16Z</dcterms:created>
  <dcterms:modified xsi:type="dcterms:W3CDTF">2024-01-25T13:50:52Z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