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72" r:id="rId4"/>
    <p:sldId id="260" r:id="rId5"/>
    <p:sldId id="263" r:id="rId6"/>
    <p:sldId id="264" r:id="rId7"/>
    <p:sldId id="265" r:id="rId8"/>
    <p:sldId id="266" r:id="rId9"/>
    <p:sldId id="267" r:id="rId10"/>
    <p:sldId id="261" r:id="rId11"/>
    <p:sldId id="262" r:id="rId12"/>
    <p:sldId id="268" r:id="rId13"/>
    <p:sldId id="269" r:id="rId14"/>
    <p:sldId id="270" r:id="rId15"/>
    <p:sldId id="25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D51E380-1224-4E76-91CD-FD8FEC5B0F9E}" type="datetimeFigureOut">
              <a:rPr lang="en-IN" smtClean="0"/>
              <a:t>29-06-2020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908052E-A9C0-4374-B560-710A80CB60EB}"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357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1E380-1224-4E76-91CD-FD8FEC5B0F9E}"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8052E-A9C0-4374-B560-710A80CB60EB}" type="slidenum">
              <a:rPr lang="en-IN" smtClean="0"/>
              <a:t>‹#›</a:t>
            </a:fld>
            <a:endParaRPr lang="en-IN"/>
          </a:p>
        </p:txBody>
      </p:sp>
    </p:spTree>
    <p:extLst>
      <p:ext uri="{BB962C8B-B14F-4D97-AF65-F5344CB8AC3E}">
        <p14:creationId xmlns:p14="http://schemas.microsoft.com/office/powerpoint/2010/main" val="151777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1E380-1224-4E76-91CD-FD8FEC5B0F9E}"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8052E-A9C0-4374-B560-710A80CB60EB}" type="slidenum">
              <a:rPr lang="en-IN" smtClean="0"/>
              <a:t>‹#›</a:t>
            </a:fld>
            <a:endParaRPr lang="en-IN"/>
          </a:p>
        </p:txBody>
      </p:sp>
    </p:spTree>
    <p:extLst>
      <p:ext uri="{BB962C8B-B14F-4D97-AF65-F5344CB8AC3E}">
        <p14:creationId xmlns:p14="http://schemas.microsoft.com/office/powerpoint/2010/main" val="340421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1E380-1224-4E76-91CD-FD8FEC5B0F9E}"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8052E-A9C0-4374-B560-710A80CB60EB}" type="slidenum">
              <a:rPr lang="en-IN" smtClean="0"/>
              <a:t>‹#›</a:t>
            </a:fld>
            <a:endParaRPr lang="en-IN"/>
          </a:p>
        </p:txBody>
      </p:sp>
    </p:spTree>
    <p:extLst>
      <p:ext uri="{BB962C8B-B14F-4D97-AF65-F5344CB8AC3E}">
        <p14:creationId xmlns:p14="http://schemas.microsoft.com/office/powerpoint/2010/main" val="132979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D51E380-1224-4E76-91CD-FD8FEC5B0F9E}" type="datetimeFigureOut">
              <a:rPr lang="en-IN" smtClean="0"/>
              <a:t>29-06-2020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908052E-A9C0-4374-B560-710A80CB60EB}"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454553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51E380-1224-4E76-91CD-FD8FEC5B0F9E}"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8052E-A9C0-4374-B560-710A80CB60EB}" type="slidenum">
              <a:rPr lang="en-IN" smtClean="0"/>
              <a:t>‹#›</a:t>
            </a:fld>
            <a:endParaRPr lang="en-IN"/>
          </a:p>
        </p:txBody>
      </p:sp>
    </p:spTree>
    <p:extLst>
      <p:ext uri="{BB962C8B-B14F-4D97-AF65-F5344CB8AC3E}">
        <p14:creationId xmlns:p14="http://schemas.microsoft.com/office/powerpoint/2010/main" val="139905317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51E380-1224-4E76-91CD-FD8FEC5B0F9E}" type="datetimeFigureOut">
              <a:rPr lang="en-IN" smtClean="0"/>
              <a:t>29-06-2020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8052E-A9C0-4374-B560-710A80CB60EB}" type="slidenum">
              <a:rPr lang="en-IN" smtClean="0"/>
              <a:t>‹#›</a:t>
            </a:fld>
            <a:endParaRPr lang="en-IN"/>
          </a:p>
        </p:txBody>
      </p:sp>
    </p:spTree>
    <p:extLst>
      <p:ext uri="{BB962C8B-B14F-4D97-AF65-F5344CB8AC3E}">
        <p14:creationId xmlns:p14="http://schemas.microsoft.com/office/powerpoint/2010/main" val="279877880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51E380-1224-4E76-91CD-FD8FEC5B0F9E}" type="datetimeFigureOut">
              <a:rPr lang="en-IN" smtClean="0"/>
              <a:t>29-06-2020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08052E-A9C0-4374-B560-710A80CB60EB}" type="slidenum">
              <a:rPr lang="en-IN" smtClean="0"/>
              <a:t>‹#›</a:t>
            </a:fld>
            <a:endParaRPr lang="en-IN"/>
          </a:p>
        </p:txBody>
      </p:sp>
    </p:spTree>
    <p:extLst>
      <p:ext uri="{BB962C8B-B14F-4D97-AF65-F5344CB8AC3E}">
        <p14:creationId xmlns:p14="http://schemas.microsoft.com/office/powerpoint/2010/main" val="423361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1E380-1224-4E76-91CD-FD8FEC5B0F9E}" type="datetimeFigureOut">
              <a:rPr lang="en-IN" smtClean="0"/>
              <a:t>29-06-2020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08052E-A9C0-4374-B560-710A80CB60EB}" type="slidenum">
              <a:rPr lang="en-IN" smtClean="0"/>
              <a:t>‹#›</a:t>
            </a:fld>
            <a:endParaRPr lang="en-IN"/>
          </a:p>
        </p:txBody>
      </p:sp>
    </p:spTree>
    <p:extLst>
      <p:ext uri="{BB962C8B-B14F-4D97-AF65-F5344CB8AC3E}">
        <p14:creationId xmlns:p14="http://schemas.microsoft.com/office/powerpoint/2010/main" val="112241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D51E380-1224-4E76-91CD-FD8FEC5B0F9E}" type="datetimeFigureOut">
              <a:rPr lang="en-IN" smtClean="0"/>
              <a:t>29-06-2020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3908052E-A9C0-4374-B560-710A80CB60EB}"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360412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D51E380-1224-4E76-91CD-FD8FEC5B0F9E}" type="datetimeFigureOut">
              <a:rPr lang="en-IN" smtClean="0"/>
              <a:t>29-06-2020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3908052E-A9C0-4374-B560-710A80CB60EB}" type="slidenum">
              <a:rPr lang="en-IN" smtClean="0"/>
              <a:t>‹#›</a:t>
            </a:fld>
            <a:endParaRPr lang="en-IN"/>
          </a:p>
        </p:txBody>
      </p:sp>
    </p:spTree>
    <p:extLst>
      <p:ext uri="{BB962C8B-B14F-4D97-AF65-F5344CB8AC3E}">
        <p14:creationId xmlns:p14="http://schemas.microsoft.com/office/powerpoint/2010/main" val="418192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D51E380-1224-4E76-91CD-FD8FEC5B0F9E}" type="datetimeFigureOut">
              <a:rPr lang="en-IN" smtClean="0"/>
              <a:t>29-06-2020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908052E-A9C0-4374-B560-710A80CB60EB}"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7804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95AB-3FD2-4078-99DC-42AB0B1AD1B0}"/>
              </a:ext>
            </a:extLst>
          </p:cNvPr>
          <p:cNvSpPr>
            <a:spLocks noGrp="1"/>
          </p:cNvSpPr>
          <p:nvPr>
            <p:ph type="title"/>
          </p:nvPr>
        </p:nvSpPr>
        <p:spPr/>
        <p:txBody>
          <a:bodyPr>
            <a:normAutofit fontScale="90000"/>
          </a:bodyPr>
          <a:lstStyle/>
          <a:p>
            <a:pPr algn="ctr"/>
            <a:r>
              <a:rPr lang="en-IN" sz="11500" u="dbl" spc="3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BIOLOGY</a:t>
            </a:r>
          </a:p>
        </p:txBody>
      </p:sp>
      <p:sp>
        <p:nvSpPr>
          <p:cNvPr id="3" name="Content Placeholder 2">
            <a:extLst>
              <a:ext uri="{FF2B5EF4-FFF2-40B4-BE49-F238E27FC236}">
                <a16:creationId xmlns:a16="http://schemas.microsoft.com/office/drawing/2014/main" id="{6AAE2C67-0828-4322-AE65-4E45A433550D}"/>
              </a:ext>
            </a:extLst>
          </p:cNvPr>
          <p:cNvSpPr>
            <a:spLocks noGrp="1"/>
          </p:cNvSpPr>
          <p:nvPr>
            <p:ph idx="1"/>
          </p:nvPr>
        </p:nvSpPr>
        <p:spPr>
          <a:xfrm>
            <a:off x="1251678" y="1982585"/>
            <a:ext cx="10178322" cy="3593591"/>
          </a:xfrm>
        </p:spPr>
        <p:txBody>
          <a:bodyPr>
            <a:normAutofit/>
          </a:bodyPr>
          <a:lstStyle/>
          <a:p>
            <a:pPr marL="0" indent="0" algn="ctr">
              <a:buNone/>
            </a:pPr>
            <a:r>
              <a:rPr lang="en-IN" sz="6600" dirty="0">
                <a:solidFill>
                  <a:schemeClr val="tx1"/>
                </a:solidFill>
                <a:latin typeface="Calibri" panose="020F0502020204030204" pitchFamily="34" charset="0"/>
                <a:cs typeface="Calibri" panose="020F0502020204030204" pitchFamily="34" charset="0"/>
              </a:rPr>
              <a:t>A PROJECT ON </a:t>
            </a:r>
          </a:p>
          <a:p>
            <a:pPr marL="0" indent="0" algn="ctr">
              <a:buNone/>
            </a:pPr>
            <a:r>
              <a:rPr lang="en-IN" sz="6600" dirty="0">
                <a:solidFill>
                  <a:schemeClr val="tx1"/>
                </a:solidFill>
                <a:latin typeface="Calibri" panose="020F0502020204030204" pitchFamily="34" charset="0"/>
                <a:cs typeface="Calibri" panose="020F0502020204030204" pitchFamily="34" charset="0"/>
              </a:rPr>
              <a:t>“GERMINATION”</a:t>
            </a:r>
          </a:p>
        </p:txBody>
      </p:sp>
      <p:pic>
        <p:nvPicPr>
          <p:cNvPr id="12290" name="Picture 2" descr="Class 5 Science | Plant Germination - Learn about Seed Germination ...">
            <a:extLst>
              <a:ext uri="{FF2B5EF4-FFF2-40B4-BE49-F238E27FC236}">
                <a16:creationId xmlns:a16="http://schemas.microsoft.com/office/drawing/2014/main" id="{9132337A-B31E-41DC-A691-9203C8ADA0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81"/>
          <a:stretch/>
        </p:blipFill>
        <p:spPr bwMode="auto">
          <a:xfrm>
            <a:off x="4002156" y="4199565"/>
            <a:ext cx="4937929" cy="240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91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1770-2875-4BEF-AE77-DE3EAFBE6EC6}"/>
              </a:ext>
            </a:extLst>
          </p:cNvPr>
          <p:cNvSpPr>
            <a:spLocks noGrp="1"/>
          </p:cNvSpPr>
          <p:nvPr>
            <p:ph type="title"/>
          </p:nvPr>
        </p:nvSpPr>
        <p:spPr/>
        <p:txBody>
          <a:bodyPr>
            <a:normAutofit/>
          </a:bodyPr>
          <a:lstStyle/>
          <a:p>
            <a:pPr algn="ctr"/>
            <a:r>
              <a:rPr lang="en-IN" sz="6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Stages of germination</a:t>
            </a:r>
          </a:p>
        </p:txBody>
      </p:sp>
      <p:sp>
        <p:nvSpPr>
          <p:cNvPr id="3" name="Content Placeholder 2">
            <a:extLst>
              <a:ext uri="{FF2B5EF4-FFF2-40B4-BE49-F238E27FC236}">
                <a16:creationId xmlns:a16="http://schemas.microsoft.com/office/drawing/2014/main" id="{683F9B42-9E1B-4125-B659-C8E035876470}"/>
              </a:ext>
            </a:extLst>
          </p:cNvPr>
          <p:cNvSpPr>
            <a:spLocks noGrp="1"/>
          </p:cNvSpPr>
          <p:nvPr>
            <p:ph idx="1"/>
          </p:nvPr>
        </p:nvSpPr>
        <p:spPr/>
        <p:txBody>
          <a:bodyPr>
            <a:normAutofit/>
          </a:bodyPr>
          <a:lstStyle/>
          <a:p>
            <a:pPr marL="0" indent="0">
              <a:buNone/>
            </a:pPr>
            <a:r>
              <a:rPr lang="en-IN" sz="4000" dirty="0">
                <a:solidFill>
                  <a:schemeClr val="tx1"/>
                </a:solidFill>
              </a:rPr>
              <a:t>Second Stage Of Germination:</a:t>
            </a:r>
          </a:p>
          <a:p>
            <a:pPr marL="0" indent="0">
              <a:buNone/>
            </a:pPr>
            <a:r>
              <a:rPr lang="en-US" sz="4000" dirty="0">
                <a:solidFill>
                  <a:schemeClr val="tx1"/>
                </a:solidFill>
              </a:rPr>
              <a:t>In the </a:t>
            </a:r>
            <a:r>
              <a:rPr lang="en-US" sz="4000" b="1" dirty="0">
                <a:solidFill>
                  <a:schemeClr val="tx1"/>
                </a:solidFill>
              </a:rPr>
              <a:t>second stage of germination</a:t>
            </a:r>
            <a:r>
              <a:rPr lang="en-US" sz="4000" dirty="0">
                <a:solidFill>
                  <a:schemeClr val="tx1"/>
                </a:solidFill>
              </a:rPr>
              <a:t>, the seed breaks down food that had been stored during dormancy.</a:t>
            </a:r>
            <a:endParaRPr lang="en-IN" sz="6000" dirty="0">
              <a:solidFill>
                <a:schemeClr val="tx1"/>
              </a:solidFill>
            </a:endParaRPr>
          </a:p>
        </p:txBody>
      </p:sp>
      <p:pic>
        <p:nvPicPr>
          <p:cNvPr id="6146" name="Picture 2" descr="Germination | What is Germination? | Seed Germination for Kids">
            <a:extLst>
              <a:ext uri="{FF2B5EF4-FFF2-40B4-BE49-F238E27FC236}">
                <a16:creationId xmlns:a16="http://schemas.microsoft.com/office/drawing/2014/main" id="{9894BC84-AF39-4938-9AAD-FDBD9BFD8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075" y="1435149"/>
            <a:ext cx="2403994" cy="170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31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FE62-E9CF-4E11-AFE5-7B8937F1A928}"/>
              </a:ext>
            </a:extLst>
          </p:cNvPr>
          <p:cNvSpPr>
            <a:spLocks noGrp="1"/>
          </p:cNvSpPr>
          <p:nvPr>
            <p:ph type="title"/>
          </p:nvPr>
        </p:nvSpPr>
        <p:spPr/>
        <p:txBody>
          <a:bodyPr>
            <a:normAutofit/>
          </a:bodyPr>
          <a:lstStyle/>
          <a:p>
            <a:pPr algn="ctr"/>
            <a:r>
              <a:rPr lang="en-IN" sz="6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Stages of germination</a:t>
            </a:r>
            <a:endParaRPr lang="en-IN" sz="6000"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6FB8415-94EC-4E7E-8C29-4869AA00F40A}"/>
              </a:ext>
            </a:extLst>
          </p:cNvPr>
          <p:cNvSpPr>
            <a:spLocks noGrp="1"/>
          </p:cNvSpPr>
          <p:nvPr>
            <p:ph idx="1"/>
          </p:nvPr>
        </p:nvSpPr>
        <p:spPr/>
        <p:txBody>
          <a:bodyPr>
            <a:normAutofit/>
          </a:bodyPr>
          <a:lstStyle/>
          <a:p>
            <a:pPr marL="0" indent="0">
              <a:buNone/>
            </a:pPr>
            <a:r>
              <a:rPr lang="en-IN" sz="4000" dirty="0">
                <a:solidFill>
                  <a:schemeClr val="tx1"/>
                </a:solidFill>
              </a:rPr>
              <a:t>Third Stage Of Germination:</a:t>
            </a:r>
          </a:p>
          <a:p>
            <a:pPr marL="0" indent="0">
              <a:buNone/>
            </a:pPr>
            <a:r>
              <a:rPr lang="en-US" sz="2800" dirty="0">
                <a:solidFill>
                  <a:schemeClr val="tx1"/>
                </a:solidFill>
              </a:rPr>
              <a:t>The </a:t>
            </a:r>
            <a:r>
              <a:rPr lang="en-US" sz="2800" b="1" dirty="0">
                <a:solidFill>
                  <a:schemeClr val="tx1"/>
                </a:solidFill>
              </a:rPr>
              <a:t>third stage</a:t>
            </a:r>
            <a:r>
              <a:rPr lang="en-US" sz="2800" dirty="0">
                <a:solidFill>
                  <a:schemeClr val="tx1"/>
                </a:solidFill>
              </a:rPr>
              <a:t> is the resumption of growth: also called </a:t>
            </a:r>
            <a:r>
              <a:rPr lang="en-US" sz="2800" b="1" dirty="0">
                <a:solidFill>
                  <a:schemeClr val="tx1"/>
                </a:solidFill>
              </a:rPr>
              <a:t>germination</a:t>
            </a:r>
            <a:r>
              <a:rPr lang="en-US" sz="2800" dirty="0">
                <a:solidFill>
                  <a:schemeClr val="tx1"/>
                </a:solidFill>
              </a:rPr>
              <a:t>. The radicle is often the first part of the seedling to emerge from the seed. It will develop into the primary root from which root hairs and lateral roots develop. The bottom line is that seeds are alive. </a:t>
            </a:r>
            <a:endParaRPr lang="en-IN" sz="4800" dirty="0">
              <a:solidFill>
                <a:schemeClr val="tx1"/>
              </a:solidFill>
            </a:endParaRPr>
          </a:p>
          <a:p>
            <a:pPr marL="0" indent="0">
              <a:buNone/>
            </a:pPr>
            <a:endParaRPr lang="en-IN" sz="3600" dirty="0"/>
          </a:p>
        </p:txBody>
      </p:sp>
      <p:pic>
        <p:nvPicPr>
          <p:cNvPr id="7170" name="Picture 2" descr="Seed germination - Process, Necessity, and its Major Factors">
            <a:extLst>
              <a:ext uri="{FF2B5EF4-FFF2-40B4-BE49-F238E27FC236}">
                <a16:creationId xmlns:a16="http://schemas.microsoft.com/office/drawing/2014/main" id="{12519754-5A73-4DDC-83A8-89157BDBD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8761" y="1248624"/>
            <a:ext cx="4316370" cy="187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7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35CF-C260-4F2E-822C-709BEEDC0E00}"/>
              </a:ext>
            </a:extLst>
          </p:cNvPr>
          <p:cNvSpPr>
            <a:spLocks noGrp="1"/>
          </p:cNvSpPr>
          <p:nvPr>
            <p:ph type="title"/>
          </p:nvPr>
        </p:nvSpPr>
        <p:spPr/>
        <p:txBody>
          <a:bodyPr>
            <a:normAutofit/>
          </a:bodyPr>
          <a:lstStyle/>
          <a:p>
            <a:pPr algn="ctr"/>
            <a:r>
              <a:rPr lang="en-IN" sz="6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Stages of germination</a:t>
            </a:r>
            <a:endParaRPr lang="en-IN" sz="6000"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774E8E4-D44F-4DFE-B006-B4B4BD360B68}"/>
              </a:ext>
            </a:extLst>
          </p:cNvPr>
          <p:cNvSpPr>
            <a:spLocks noGrp="1"/>
          </p:cNvSpPr>
          <p:nvPr>
            <p:ph idx="1"/>
          </p:nvPr>
        </p:nvSpPr>
        <p:spPr/>
        <p:txBody>
          <a:bodyPr>
            <a:normAutofit/>
          </a:bodyPr>
          <a:lstStyle/>
          <a:p>
            <a:pPr marL="0" indent="0">
              <a:buNone/>
            </a:pPr>
            <a:r>
              <a:rPr lang="en-IN" sz="4000" dirty="0">
                <a:solidFill>
                  <a:schemeClr val="tx1"/>
                </a:solidFill>
              </a:rPr>
              <a:t>Fourth Stage of Germination:</a:t>
            </a:r>
          </a:p>
          <a:p>
            <a:pPr marL="0" indent="0">
              <a:buNone/>
            </a:pPr>
            <a:r>
              <a:rPr lang="en-US" sz="3600" b="1" dirty="0">
                <a:solidFill>
                  <a:schemeClr val="tx1"/>
                </a:solidFill>
              </a:rPr>
              <a:t>The fourth stage of germination </a:t>
            </a:r>
            <a:r>
              <a:rPr lang="en-US" sz="3600" dirty="0">
                <a:solidFill>
                  <a:schemeClr val="tx1"/>
                </a:solidFill>
              </a:rPr>
              <a:t>occurs when the two cotyledons fall off and additional leaves appear on the bean plant.</a:t>
            </a:r>
            <a:endParaRPr lang="en-IN" sz="6000" dirty="0">
              <a:solidFill>
                <a:schemeClr val="tx1"/>
              </a:solidFill>
            </a:endParaRPr>
          </a:p>
          <a:p>
            <a:pPr marL="0" indent="0">
              <a:buNone/>
            </a:pPr>
            <a:endParaRPr lang="en-IN" sz="3600" dirty="0"/>
          </a:p>
        </p:txBody>
      </p:sp>
      <p:pic>
        <p:nvPicPr>
          <p:cNvPr id="8194" name="Picture 2" descr="4 Stage Plant Life Cycle - Bing Images | Plant life cycle, Plants ...">
            <a:extLst>
              <a:ext uri="{FF2B5EF4-FFF2-40B4-BE49-F238E27FC236}">
                <a16:creationId xmlns:a16="http://schemas.microsoft.com/office/drawing/2014/main" id="{43E3AFF2-E755-494D-8F6F-949B60CFB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217" y="4310630"/>
            <a:ext cx="3400870" cy="2547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49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D6FA-17A0-433D-A2BF-73A67FB89074}"/>
              </a:ext>
            </a:extLst>
          </p:cNvPr>
          <p:cNvSpPr>
            <a:spLocks noGrp="1"/>
          </p:cNvSpPr>
          <p:nvPr>
            <p:ph type="title"/>
          </p:nvPr>
        </p:nvSpPr>
        <p:spPr/>
        <p:txBody>
          <a:bodyPr>
            <a:noAutofit/>
          </a:bodyPr>
          <a:lstStyle/>
          <a:p>
            <a:pPr algn="ctr"/>
            <a:r>
              <a:rPr lang="en-IN" sz="6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Stages of germination</a:t>
            </a:r>
            <a:endParaRPr lang="en-IN" sz="6600"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A50B2D3-B7AB-49E1-92C9-855DC87EE65E}"/>
              </a:ext>
            </a:extLst>
          </p:cNvPr>
          <p:cNvSpPr>
            <a:spLocks noGrp="1"/>
          </p:cNvSpPr>
          <p:nvPr>
            <p:ph idx="1"/>
          </p:nvPr>
        </p:nvSpPr>
        <p:spPr/>
        <p:txBody>
          <a:bodyPr>
            <a:normAutofit/>
          </a:bodyPr>
          <a:lstStyle/>
          <a:p>
            <a:pPr marL="0" indent="0">
              <a:buNone/>
            </a:pPr>
            <a:r>
              <a:rPr lang="en-IN" sz="4400" dirty="0">
                <a:solidFill>
                  <a:schemeClr val="tx1"/>
                </a:solidFill>
              </a:rPr>
              <a:t>Fifth Stage of Germination:</a:t>
            </a:r>
          </a:p>
          <a:p>
            <a:pPr marL="0" indent="0">
              <a:buNone/>
            </a:pPr>
            <a:r>
              <a:rPr lang="en-IN" sz="4400" dirty="0">
                <a:solidFill>
                  <a:schemeClr val="tx1"/>
                </a:solidFill>
              </a:rPr>
              <a:t>In the fifth stage of germination, the true leaves completely emerge and the cotyledons eventually fall off.</a:t>
            </a:r>
          </a:p>
          <a:p>
            <a:pPr marL="0" indent="0">
              <a:buNone/>
            </a:pPr>
            <a:endParaRPr lang="en-IN" sz="4000" dirty="0"/>
          </a:p>
        </p:txBody>
      </p:sp>
      <p:pic>
        <p:nvPicPr>
          <p:cNvPr id="9218" name="Picture 2" descr="Germination: Planting Beans | Perkins eLearning">
            <a:extLst>
              <a:ext uri="{FF2B5EF4-FFF2-40B4-BE49-F238E27FC236}">
                <a16:creationId xmlns:a16="http://schemas.microsoft.com/office/drawing/2014/main" id="{903F8F6B-674D-48DB-A9DB-E5D2007A6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909" y="1428619"/>
            <a:ext cx="3458404" cy="186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33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C5AD-9BFB-4B4E-BCB8-6FA71C45ABFD}"/>
              </a:ext>
            </a:extLst>
          </p:cNvPr>
          <p:cNvSpPr>
            <a:spLocks noGrp="1"/>
          </p:cNvSpPr>
          <p:nvPr>
            <p:ph type="title"/>
          </p:nvPr>
        </p:nvSpPr>
        <p:spPr>
          <a:xfrm>
            <a:off x="1251678" y="382384"/>
            <a:ext cx="10178322" cy="1737963"/>
          </a:xfrm>
        </p:spPr>
        <p:txBody>
          <a:bodyPr>
            <a:noAutofit/>
          </a:bodyPr>
          <a:lstStyle/>
          <a:p>
            <a:pPr algn="ctr"/>
            <a:r>
              <a:rPr lang="en-IN" sz="6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Germination in a bean seed</a:t>
            </a:r>
          </a:p>
        </p:txBody>
      </p:sp>
      <p:sp>
        <p:nvSpPr>
          <p:cNvPr id="3" name="Content Placeholder 2">
            <a:extLst>
              <a:ext uri="{FF2B5EF4-FFF2-40B4-BE49-F238E27FC236}">
                <a16:creationId xmlns:a16="http://schemas.microsoft.com/office/drawing/2014/main" id="{17C0A8F4-171F-45C6-8D2A-A6AEA9636876}"/>
              </a:ext>
            </a:extLst>
          </p:cNvPr>
          <p:cNvSpPr>
            <a:spLocks noGrp="1"/>
          </p:cNvSpPr>
          <p:nvPr>
            <p:ph idx="1"/>
          </p:nvPr>
        </p:nvSpPr>
        <p:spPr/>
        <p:txBody>
          <a:bodyPr>
            <a:normAutofit lnSpcReduction="10000"/>
          </a:bodyPr>
          <a:lstStyle/>
          <a:p>
            <a:pPr marL="0" indent="0">
              <a:buNone/>
            </a:pPr>
            <a:r>
              <a:rPr lang="en-US" sz="3600" b="1" dirty="0">
                <a:solidFill>
                  <a:schemeClr val="tx1"/>
                </a:solidFill>
              </a:rPr>
              <a:t>Germination</a:t>
            </a:r>
            <a:r>
              <a:rPr lang="en-US" sz="3600" dirty="0">
                <a:solidFill>
                  <a:schemeClr val="tx1"/>
                </a:solidFill>
              </a:rPr>
              <a:t> refers to the </a:t>
            </a:r>
            <a:r>
              <a:rPr lang="en-US" sz="3600" b="1" dirty="0">
                <a:solidFill>
                  <a:schemeClr val="tx1"/>
                </a:solidFill>
              </a:rPr>
              <a:t>seed</a:t>
            </a:r>
            <a:r>
              <a:rPr lang="en-US" sz="3600" dirty="0">
                <a:solidFill>
                  <a:schemeClr val="tx1"/>
                </a:solidFill>
              </a:rPr>
              <a:t> as it begins to sprout. </a:t>
            </a:r>
            <a:r>
              <a:rPr lang="en-US" sz="3600" b="1" dirty="0">
                <a:solidFill>
                  <a:schemeClr val="tx1"/>
                </a:solidFill>
              </a:rPr>
              <a:t>Bean seeds germinate</a:t>
            </a:r>
            <a:r>
              <a:rPr lang="en-US" sz="3600" dirty="0">
                <a:solidFill>
                  <a:schemeClr val="tx1"/>
                </a:solidFill>
              </a:rPr>
              <a:t>, or sprout, when water dissolves or cracks open the hard casing around the </a:t>
            </a:r>
            <a:r>
              <a:rPr lang="en-US" sz="3600" b="1" dirty="0">
                <a:solidFill>
                  <a:schemeClr val="tx1"/>
                </a:solidFill>
              </a:rPr>
              <a:t>seed</a:t>
            </a:r>
            <a:r>
              <a:rPr lang="en-US" sz="3600" dirty="0">
                <a:solidFill>
                  <a:schemeClr val="tx1"/>
                </a:solidFill>
              </a:rPr>
              <a:t> or embryo. Warmth speeds the process along. The </a:t>
            </a:r>
            <a:r>
              <a:rPr lang="en-US" sz="3600" b="1" dirty="0">
                <a:solidFill>
                  <a:schemeClr val="tx1"/>
                </a:solidFill>
              </a:rPr>
              <a:t>bean</a:t>
            </a:r>
            <a:r>
              <a:rPr lang="en-US" sz="3600" dirty="0">
                <a:solidFill>
                  <a:schemeClr val="tx1"/>
                </a:solidFill>
              </a:rPr>
              <a:t> will send out a tiny (embryonic) root called a radicle.</a:t>
            </a:r>
            <a:endParaRPr lang="en-IN" sz="3600" dirty="0">
              <a:solidFill>
                <a:schemeClr val="tx1"/>
              </a:solidFill>
            </a:endParaRPr>
          </a:p>
        </p:txBody>
      </p:sp>
      <p:pic>
        <p:nvPicPr>
          <p:cNvPr id="10242" name="Picture 2" descr="Science Source - Bean Seed Germination, Illustration">
            <a:extLst>
              <a:ext uri="{FF2B5EF4-FFF2-40B4-BE49-F238E27FC236}">
                <a16:creationId xmlns:a16="http://schemas.microsoft.com/office/drawing/2014/main" id="{E95B705F-5AB4-4B18-A26D-B1C320BE9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468" y="5181759"/>
            <a:ext cx="2530939" cy="161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528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0A04-5A71-4F11-8C14-FF870D5BB700}"/>
              </a:ext>
            </a:extLst>
          </p:cNvPr>
          <p:cNvSpPr>
            <a:spLocks noGrp="1"/>
          </p:cNvSpPr>
          <p:nvPr>
            <p:ph type="title"/>
          </p:nvPr>
        </p:nvSpPr>
        <p:spPr>
          <a:xfrm>
            <a:off x="1251678" y="382384"/>
            <a:ext cx="10178322" cy="1618693"/>
          </a:xfrm>
        </p:spPr>
        <p:txBody>
          <a:bodyPr>
            <a:noAutofit/>
          </a:bodyPr>
          <a:lstStyle/>
          <a:p>
            <a:pPr algn="ctr"/>
            <a:r>
              <a:rPr lang="en-IN" sz="6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germination in a maize seed</a:t>
            </a:r>
          </a:p>
        </p:txBody>
      </p:sp>
      <p:sp>
        <p:nvSpPr>
          <p:cNvPr id="3" name="Content Placeholder 2">
            <a:extLst>
              <a:ext uri="{FF2B5EF4-FFF2-40B4-BE49-F238E27FC236}">
                <a16:creationId xmlns:a16="http://schemas.microsoft.com/office/drawing/2014/main" id="{9F60FA3D-8693-433C-8BF0-8E3E4EEF33AC}"/>
              </a:ext>
            </a:extLst>
          </p:cNvPr>
          <p:cNvSpPr>
            <a:spLocks noGrp="1"/>
          </p:cNvSpPr>
          <p:nvPr>
            <p:ph idx="1"/>
          </p:nvPr>
        </p:nvSpPr>
        <p:spPr/>
        <p:txBody>
          <a:bodyPr>
            <a:normAutofit fontScale="85000" lnSpcReduction="10000"/>
          </a:bodyPr>
          <a:lstStyle/>
          <a:p>
            <a:pPr marL="0" indent="0">
              <a:buNone/>
            </a:pPr>
            <a:r>
              <a:rPr lang="en-IN" sz="3600" dirty="0">
                <a:solidFill>
                  <a:schemeClr val="tx1"/>
                </a:solidFill>
              </a:rPr>
              <a:t>The maize grain absorbs water and swells. The radicle is covered with a protective sheath called coleorhiza. It breaks that open to emerge out. The fruit wall grows downwards to form roots. Adventitious roots are developed from base of the stem. The plumule break open the protective sheath coleoptile and grows upwards. The hypocotyl does not elongates making it a hypogeal type of germination. </a:t>
            </a:r>
          </a:p>
        </p:txBody>
      </p:sp>
      <p:pic>
        <p:nvPicPr>
          <p:cNvPr id="11266" name="Picture 2" descr="Germination of Seed: Types, Condition Required and Other Details">
            <a:extLst>
              <a:ext uri="{FF2B5EF4-FFF2-40B4-BE49-F238E27FC236}">
                <a16:creationId xmlns:a16="http://schemas.microsoft.com/office/drawing/2014/main" id="{3FAAF219-8C96-4899-8B62-E91BB366E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797" y="5379554"/>
            <a:ext cx="2464077" cy="1478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4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AAD8-0DBE-4300-ADBF-5B298735F76D}"/>
              </a:ext>
            </a:extLst>
          </p:cNvPr>
          <p:cNvSpPr>
            <a:spLocks noGrp="1"/>
          </p:cNvSpPr>
          <p:nvPr>
            <p:ph type="title"/>
          </p:nvPr>
        </p:nvSpPr>
        <p:spPr/>
        <p:txBody>
          <a:bodyPr>
            <a:noAutofit/>
          </a:bodyPr>
          <a:lstStyle/>
          <a:p>
            <a:pPr algn="ctr"/>
            <a:r>
              <a:rPr lang="en-IN" sz="9600" u="dbl" dirty="0">
                <a:solidFill>
                  <a:schemeClr val="tx1"/>
                </a:solidFill>
                <a:latin typeface="Calibri" panose="020F0502020204030204" pitchFamily="34" charset="0"/>
                <a:cs typeface="Calibri" panose="020F0502020204030204" pitchFamily="34" charset="0"/>
              </a:rPr>
              <a:t>bibliography</a:t>
            </a:r>
          </a:p>
        </p:txBody>
      </p:sp>
      <p:sp>
        <p:nvSpPr>
          <p:cNvPr id="3" name="Content Placeholder 2">
            <a:extLst>
              <a:ext uri="{FF2B5EF4-FFF2-40B4-BE49-F238E27FC236}">
                <a16:creationId xmlns:a16="http://schemas.microsoft.com/office/drawing/2014/main" id="{F4B7B3DF-04EA-4241-8C85-F2F483BF0F15}"/>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en-IN" sz="7700" dirty="0">
                <a:solidFill>
                  <a:schemeClr val="tx1"/>
                </a:solidFill>
              </a:rPr>
              <a:t>Google.com</a:t>
            </a:r>
          </a:p>
          <a:p>
            <a:pPr>
              <a:buFont typeface="Wingdings" panose="05000000000000000000" pitchFamily="2" charset="2"/>
              <a:buChar char="Ø"/>
            </a:pPr>
            <a:r>
              <a:rPr lang="en-IN" sz="7700" dirty="0">
                <a:solidFill>
                  <a:schemeClr val="tx1"/>
                </a:solidFill>
              </a:rPr>
              <a:t>Wikipedia.org</a:t>
            </a:r>
          </a:p>
          <a:p>
            <a:pPr>
              <a:buFont typeface="Wingdings" panose="05000000000000000000" pitchFamily="2" charset="2"/>
              <a:buChar char="Ø"/>
            </a:pPr>
            <a:r>
              <a:rPr lang="en-IN" sz="7700" dirty="0">
                <a:solidFill>
                  <a:schemeClr val="tx1"/>
                </a:solidFill>
              </a:rPr>
              <a:t>KhanAcademy.com </a:t>
            </a:r>
          </a:p>
          <a:p>
            <a:pPr>
              <a:buFont typeface="Wingdings" panose="05000000000000000000" pitchFamily="2" charset="2"/>
              <a:buChar char="Ø"/>
            </a:pPr>
            <a:r>
              <a:rPr lang="en-IN" sz="7700" dirty="0">
                <a:solidFill>
                  <a:schemeClr val="tx1"/>
                </a:solidFill>
              </a:rPr>
              <a:t>Living Science Biology by D.K. Rao published by Ratna Sagar.</a:t>
            </a:r>
          </a:p>
          <a:p>
            <a:pPr marL="0" indent="0">
              <a:buNone/>
            </a:pPr>
            <a:endParaRPr lang="en-IN" sz="4000" dirty="0">
              <a:solidFill>
                <a:schemeClr val="tx1"/>
              </a:solidFill>
            </a:endParaRPr>
          </a:p>
        </p:txBody>
      </p:sp>
    </p:spTree>
    <p:extLst>
      <p:ext uri="{BB962C8B-B14F-4D97-AF65-F5344CB8AC3E}">
        <p14:creationId xmlns:p14="http://schemas.microsoft.com/office/powerpoint/2010/main" val="173394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3939-4491-4AFC-9C49-7550F68B1C5C}"/>
              </a:ext>
            </a:extLst>
          </p:cNvPr>
          <p:cNvSpPr>
            <a:spLocks noGrp="1"/>
          </p:cNvSpPr>
          <p:nvPr>
            <p:ph type="title"/>
          </p:nvPr>
        </p:nvSpPr>
        <p:spPr/>
        <p:txBody>
          <a:bodyPr>
            <a:noAutofit/>
          </a:bodyPr>
          <a:lstStyle/>
          <a:p>
            <a:pPr algn="ctr"/>
            <a:r>
              <a:rPr lang="en-IN" sz="9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AVNIKA JAIN</a:t>
            </a:r>
          </a:p>
        </p:txBody>
      </p:sp>
      <p:sp>
        <p:nvSpPr>
          <p:cNvPr id="3" name="Content Placeholder 2">
            <a:extLst>
              <a:ext uri="{FF2B5EF4-FFF2-40B4-BE49-F238E27FC236}">
                <a16:creationId xmlns:a16="http://schemas.microsoft.com/office/drawing/2014/main" id="{ACF03DFE-BDB2-42BC-AFAC-D9363CAEF31F}"/>
              </a:ext>
            </a:extLst>
          </p:cNvPr>
          <p:cNvSpPr>
            <a:spLocks noGrp="1"/>
          </p:cNvSpPr>
          <p:nvPr>
            <p:ph idx="1"/>
          </p:nvPr>
        </p:nvSpPr>
        <p:spPr/>
        <p:txBody>
          <a:bodyPr>
            <a:normAutofit lnSpcReduction="10000"/>
          </a:bodyPr>
          <a:lstStyle/>
          <a:p>
            <a:pPr marL="0" indent="0">
              <a:buNone/>
            </a:pPr>
            <a:r>
              <a:rPr lang="en-IN" sz="4000" dirty="0">
                <a:solidFill>
                  <a:schemeClr val="tx1"/>
                </a:solidFill>
                <a:latin typeface="Calibri" panose="020F0502020204030204" pitchFamily="34" charset="0"/>
                <a:cs typeface="Calibri" panose="020F0502020204030204" pitchFamily="34" charset="0"/>
              </a:rPr>
              <a:t>CLASS: 6-B.</a:t>
            </a:r>
          </a:p>
          <a:p>
            <a:pPr marL="0" indent="0">
              <a:buNone/>
            </a:pPr>
            <a:r>
              <a:rPr lang="en-IN" sz="4000" dirty="0">
                <a:solidFill>
                  <a:schemeClr val="tx1"/>
                </a:solidFill>
                <a:latin typeface="Calibri" panose="020F0502020204030204" pitchFamily="34" charset="0"/>
                <a:cs typeface="Calibri" panose="020F0502020204030204" pitchFamily="34" charset="0"/>
              </a:rPr>
              <a:t>SUBJECT: BIOLOGY.</a:t>
            </a:r>
          </a:p>
          <a:p>
            <a:pPr marL="0" indent="0">
              <a:buNone/>
            </a:pPr>
            <a:r>
              <a:rPr lang="en-IN" sz="4000" dirty="0">
                <a:solidFill>
                  <a:schemeClr val="tx1"/>
                </a:solidFill>
                <a:latin typeface="Calibri" panose="020F0502020204030204" pitchFamily="34" charset="0"/>
                <a:cs typeface="Calibri" panose="020F0502020204030204" pitchFamily="34" charset="0"/>
              </a:rPr>
              <a:t>TOPIC: GERMINATION.</a:t>
            </a:r>
          </a:p>
          <a:p>
            <a:pPr marL="0" indent="0">
              <a:buNone/>
            </a:pPr>
            <a:r>
              <a:rPr lang="en-IN" sz="4000" dirty="0">
                <a:solidFill>
                  <a:schemeClr val="tx1"/>
                </a:solidFill>
                <a:latin typeface="Calibri" panose="020F0502020204030204" pitchFamily="34" charset="0"/>
                <a:cs typeface="Calibri" panose="020F0502020204030204" pitchFamily="34" charset="0"/>
              </a:rPr>
              <a:t>SCHOOL: CITY MONTESSORI SCHOOL.</a:t>
            </a:r>
          </a:p>
          <a:p>
            <a:pPr marL="0" indent="0">
              <a:buNone/>
            </a:pPr>
            <a:r>
              <a:rPr lang="en-IN" sz="4000" dirty="0">
                <a:solidFill>
                  <a:schemeClr val="tx1"/>
                </a:solidFill>
                <a:latin typeface="Calibri" panose="020F0502020204030204" pitchFamily="34" charset="0"/>
                <a:cs typeface="Calibri" panose="020F0502020204030204" pitchFamily="34" charset="0"/>
              </a:rPr>
              <a:t>BRANCH: ALIGANJ-CAMPUS 2.</a:t>
            </a:r>
          </a:p>
        </p:txBody>
      </p:sp>
    </p:spTree>
    <p:extLst>
      <p:ext uri="{BB962C8B-B14F-4D97-AF65-F5344CB8AC3E}">
        <p14:creationId xmlns:p14="http://schemas.microsoft.com/office/powerpoint/2010/main" val="392043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CAEA-BB4A-4DF1-9144-2294A2854249}"/>
              </a:ext>
            </a:extLst>
          </p:cNvPr>
          <p:cNvSpPr>
            <a:spLocks noGrp="1"/>
          </p:cNvSpPr>
          <p:nvPr>
            <p:ph type="title"/>
          </p:nvPr>
        </p:nvSpPr>
        <p:spPr>
          <a:xfrm>
            <a:off x="483052" y="468120"/>
            <a:ext cx="10178322" cy="1492132"/>
          </a:xfrm>
        </p:spPr>
        <p:txBody>
          <a:bodyPr>
            <a:normAutofit/>
          </a:bodyPr>
          <a:lstStyle/>
          <a:p>
            <a:pPr algn="ctr"/>
            <a:r>
              <a:rPr lang="en-IN" sz="72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a:t>
            </a:r>
          </a:p>
        </p:txBody>
      </p:sp>
      <p:graphicFrame>
        <p:nvGraphicFramePr>
          <p:cNvPr id="4" name="Table 4">
            <a:extLst>
              <a:ext uri="{FF2B5EF4-FFF2-40B4-BE49-F238E27FC236}">
                <a16:creationId xmlns:a16="http://schemas.microsoft.com/office/drawing/2014/main" id="{3DA41745-DB43-4C89-A9E3-FBDBFB39322C}"/>
              </a:ext>
            </a:extLst>
          </p:cNvPr>
          <p:cNvGraphicFramePr>
            <a:graphicFrameLocks noGrp="1"/>
          </p:cNvGraphicFramePr>
          <p:nvPr>
            <p:ph idx="1"/>
            <p:extLst>
              <p:ext uri="{D42A27DB-BD31-4B8C-83A1-F6EECF244321}">
                <p14:modId xmlns:p14="http://schemas.microsoft.com/office/powerpoint/2010/main" val="3276841311"/>
              </p:ext>
            </p:extLst>
          </p:nvPr>
        </p:nvGraphicFramePr>
        <p:xfrm>
          <a:off x="1895062" y="1815548"/>
          <a:ext cx="8918712" cy="4704523"/>
        </p:xfrm>
        <a:graphic>
          <a:graphicData uri="http://schemas.openxmlformats.org/drawingml/2006/table">
            <a:tbl>
              <a:tblPr firstRow="1" bandRow="1">
                <a:tableStyleId>{3C2FFA5D-87B4-456A-9821-1D502468CF0F}</a:tableStyleId>
              </a:tblPr>
              <a:tblGrid>
                <a:gridCol w="1000905">
                  <a:extLst>
                    <a:ext uri="{9D8B030D-6E8A-4147-A177-3AD203B41FA5}">
                      <a16:colId xmlns:a16="http://schemas.microsoft.com/office/drawing/2014/main" val="498431976"/>
                    </a:ext>
                  </a:extLst>
                </a:gridCol>
                <a:gridCol w="4636439">
                  <a:extLst>
                    <a:ext uri="{9D8B030D-6E8A-4147-A177-3AD203B41FA5}">
                      <a16:colId xmlns:a16="http://schemas.microsoft.com/office/drawing/2014/main" val="1750575487"/>
                    </a:ext>
                  </a:extLst>
                </a:gridCol>
                <a:gridCol w="1434728">
                  <a:extLst>
                    <a:ext uri="{9D8B030D-6E8A-4147-A177-3AD203B41FA5}">
                      <a16:colId xmlns:a16="http://schemas.microsoft.com/office/drawing/2014/main" val="2372157056"/>
                    </a:ext>
                  </a:extLst>
                </a:gridCol>
                <a:gridCol w="1846640">
                  <a:extLst>
                    <a:ext uri="{9D8B030D-6E8A-4147-A177-3AD203B41FA5}">
                      <a16:colId xmlns:a16="http://schemas.microsoft.com/office/drawing/2014/main" val="1722089071"/>
                    </a:ext>
                  </a:extLst>
                </a:gridCol>
              </a:tblGrid>
              <a:tr h="751961">
                <a:tc>
                  <a:txBody>
                    <a:bodyPr/>
                    <a:lstStyle/>
                    <a:p>
                      <a:pPr algn="ctr"/>
                      <a:r>
                        <a:rPr lang="en-IN" sz="2000" dirty="0"/>
                        <a:t>S.NO   </a:t>
                      </a:r>
                    </a:p>
                  </a:txBody>
                  <a:tcPr/>
                </a:tc>
                <a:tc>
                  <a:txBody>
                    <a:bodyPr/>
                    <a:lstStyle/>
                    <a:p>
                      <a:pPr algn="ctr"/>
                      <a:r>
                        <a:rPr lang="en-IN" sz="2000" dirty="0"/>
                        <a:t>TOPIC</a:t>
                      </a:r>
                    </a:p>
                  </a:txBody>
                  <a:tcPr/>
                </a:tc>
                <a:tc>
                  <a:txBody>
                    <a:bodyPr/>
                    <a:lstStyle/>
                    <a:p>
                      <a:pPr algn="ctr"/>
                      <a:r>
                        <a:rPr lang="en-IN" sz="2000" dirty="0"/>
                        <a:t>PAGE NO.</a:t>
                      </a:r>
                    </a:p>
                  </a:txBody>
                  <a:tcPr/>
                </a:tc>
                <a:tc>
                  <a:txBody>
                    <a:bodyPr/>
                    <a:lstStyle/>
                    <a:p>
                      <a:pPr algn="ctr"/>
                      <a:r>
                        <a:rPr lang="en-IN" sz="2000" dirty="0"/>
                        <a:t>TEACHER’S SIGN</a:t>
                      </a:r>
                    </a:p>
                  </a:txBody>
                  <a:tcPr/>
                </a:tc>
                <a:extLst>
                  <a:ext uri="{0D108BD9-81ED-4DB2-BD59-A6C34878D82A}">
                    <a16:rowId xmlns:a16="http://schemas.microsoft.com/office/drawing/2014/main" val="2821277556"/>
                  </a:ext>
                </a:extLst>
              </a:tr>
              <a:tr h="535457">
                <a:tc>
                  <a:txBody>
                    <a:bodyPr/>
                    <a:lstStyle/>
                    <a:p>
                      <a:pPr algn="ctr"/>
                      <a:r>
                        <a:rPr lang="en-IN" dirty="0"/>
                        <a:t>1</a:t>
                      </a:r>
                    </a:p>
                  </a:txBody>
                  <a:tcPr/>
                </a:tc>
                <a:tc>
                  <a:txBody>
                    <a:bodyPr/>
                    <a:lstStyle/>
                    <a:p>
                      <a:pPr algn="ctr"/>
                      <a:r>
                        <a:rPr lang="en-IN" dirty="0"/>
                        <a:t>GERMINATION</a:t>
                      </a:r>
                    </a:p>
                  </a:txBody>
                  <a:tcPr/>
                </a:tc>
                <a:tc>
                  <a:txBody>
                    <a:bodyPr/>
                    <a:lstStyle/>
                    <a:p>
                      <a:pPr algn="ctr"/>
                      <a:r>
                        <a:rPr lang="en-IN" dirty="0"/>
                        <a:t>1</a:t>
                      </a:r>
                    </a:p>
                  </a:txBody>
                  <a:tcPr/>
                </a:tc>
                <a:tc>
                  <a:txBody>
                    <a:bodyPr/>
                    <a:lstStyle/>
                    <a:p>
                      <a:pPr algn="ctr"/>
                      <a:endParaRPr lang="en-IN"/>
                    </a:p>
                  </a:txBody>
                  <a:tcPr/>
                </a:tc>
                <a:extLst>
                  <a:ext uri="{0D108BD9-81ED-4DB2-BD59-A6C34878D82A}">
                    <a16:rowId xmlns:a16="http://schemas.microsoft.com/office/drawing/2014/main" val="2612652464"/>
                  </a:ext>
                </a:extLst>
              </a:tr>
              <a:tr h="499760">
                <a:tc>
                  <a:txBody>
                    <a:bodyPr/>
                    <a:lstStyle/>
                    <a:p>
                      <a:pPr algn="ctr"/>
                      <a:r>
                        <a:rPr lang="en-IN" dirty="0"/>
                        <a:t>2</a:t>
                      </a:r>
                    </a:p>
                  </a:txBody>
                  <a:tcPr/>
                </a:tc>
                <a:tc>
                  <a:txBody>
                    <a:bodyPr/>
                    <a:lstStyle/>
                    <a:p>
                      <a:pPr algn="ctr"/>
                      <a:r>
                        <a:rPr lang="en-IN" dirty="0"/>
                        <a:t>TYPES OF GERMINATION</a:t>
                      </a:r>
                    </a:p>
                  </a:txBody>
                  <a:tcPr/>
                </a:tc>
                <a:tc>
                  <a:txBody>
                    <a:bodyPr/>
                    <a:lstStyle/>
                    <a:p>
                      <a:pPr algn="ctr"/>
                      <a:r>
                        <a:rPr lang="en-IN" dirty="0"/>
                        <a:t>2-4</a:t>
                      </a:r>
                    </a:p>
                  </a:txBody>
                  <a:tcPr/>
                </a:tc>
                <a:tc>
                  <a:txBody>
                    <a:bodyPr/>
                    <a:lstStyle/>
                    <a:p>
                      <a:pPr algn="ctr"/>
                      <a:endParaRPr lang="en-IN"/>
                    </a:p>
                  </a:txBody>
                  <a:tcPr/>
                </a:tc>
                <a:extLst>
                  <a:ext uri="{0D108BD9-81ED-4DB2-BD59-A6C34878D82A}">
                    <a16:rowId xmlns:a16="http://schemas.microsoft.com/office/drawing/2014/main" val="380535039"/>
                  </a:ext>
                </a:extLst>
              </a:tr>
              <a:tr h="828404">
                <a:tc>
                  <a:txBody>
                    <a:bodyPr/>
                    <a:lstStyle/>
                    <a:p>
                      <a:pPr algn="ctr"/>
                      <a:r>
                        <a:rPr lang="en-IN" dirty="0"/>
                        <a:t>3</a:t>
                      </a:r>
                    </a:p>
                  </a:txBody>
                  <a:tcPr/>
                </a:tc>
                <a:tc>
                  <a:txBody>
                    <a:bodyPr/>
                    <a:lstStyle/>
                    <a:p>
                      <a:pPr algn="ctr"/>
                      <a:r>
                        <a:rPr lang="en-IN" dirty="0"/>
                        <a:t>CONDITIONS NECESSARY FOR GERMINATION.</a:t>
                      </a:r>
                    </a:p>
                  </a:txBody>
                  <a:tcPr/>
                </a:tc>
                <a:tc>
                  <a:txBody>
                    <a:bodyPr/>
                    <a:lstStyle/>
                    <a:p>
                      <a:pPr algn="ctr"/>
                      <a:r>
                        <a:rPr lang="en-IN" dirty="0"/>
                        <a:t>5</a:t>
                      </a:r>
                    </a:p>
                  </a:txBody>
                  <a:tcPr/>
                </a:tc>
                <a:tc>
                  <a:txBody>
                    <a:bodyPr/>
                    <a:lstStyle/>
                    <a:p>
                      <a:pPr algn="ctr"/>
                      <a:endParaRPr lang="en-IN"/>
                    </a:p>
                  </a:txBody>
                  <a:tcPr/>
                </a:tc>
                <a:extLst>
                  <a:ext uri="{0D108BD9-81ED-4DB2-BD59-A6C34878D82A}">
                    <a16:rowId xmlns:a16="http://schemas.microsoft.com/office/drawing/2014/main" val="2410689054"/>
                  </a:ext>
                </a:extLst>
              </a:tr>
              <a:tr h="535457">
                <a:tc>
                  <a:txBody>
                    <a:bodyPr/>
                    <a:lstStyle/>
                    <a:p>
                      <a:pPr algn="ctr"/>
                      <a:r>
                        <a:rPr lang="en-IN" dirty="0"/>
                        <a:t>4</a:t>
                      </a:r>
                    </a:p>
                  </a:txBody>
                  <a:tcPr/>
                </a:tc>
                <a:tc>
                  <a:txBody>
                    <a:bodyPr/>
                    <a:lstStyle/>
                    <a:p>
                      <a:pPr algn="ctr"/>
                      <a:r>
                        <a:rPr lang="en-IN" dirty="0"/>
                        <a:t>STAGES OF GERMINATION</a:t>
                      </a:r>
                    </a:p>
                  </a:txBody>
                  <a:tcPr/>
                </a:tc>
                <a:tc>
                  <a:txBody>
                    <a:bodyPr/>
                    <a:lstStyle/>
                    <a:p>
                      <a:pPr algn="ctr"/>
                      <a:r>
                        <a:rPr lang="en-IN" dirty="0"/>
                        <a:t>6-10</a:t>
                      </a:r>
                    </a:p>
                  </a:txBody>
                  <a:tcPr/>
                </a:tc>
                <a:tc>
                  <a:txBody>
                    <a:bodyPr/>
                    <a:lstStyle/>
                    <a:p>
                      <a:pPr algn="ctr"/>
                      <a:endParaRPr lang="en-IN"/>
                    </a:p>
                  </a:txBody>
                  <a:tcPr/>
                </a:tc>
                <a:extLst>
                  <a:ext uri="{0D108BD9-81ED-4DB2-BD59-A6C34878D82A}">
                    <a16:rowId xmlns:a16="http://schemas.microsoft.com/office/drawing/2014/main" val="372451831"/>
                  </a:ext>
                </a:extLst>
              </a:tr>
              <a:tr h="571154">
                <a:tc>
                  <a:txBody>
                    <a:bodyPr/>
                    <a:lstStyle/>
                    <a:p>
                      <a:pPr algn="ctr"/>
                      <a:r>
                        <a:rPr lang="en-IN" dirty="0"/>
                        <a:t>5</a:t>
                      </a:r>
                    </a:p>
                  </a:txBody>
                  <a:tcPr/>
                </a:tc>
                <a:tc>
                  <a:txBody>
                    <a:bodyPr/>
                    <a:lstStyle/>
                    <a:p>
                      <a:pPr algn="ctr"/>
                      <a:r>
                        <a:rPr lang="en-IN" dirty="0"/>
                        <a:t>GERMINATION IN A BEAN SEED</a:t>
                      </a:r>
                    </a:p>
                  </a:txBody>
                  <a:tcPr/>
                </a:tc>
                <a:tc>
                  <a:txBody>
                    <a:bodyPr/>
                    <a:lstStyle/>
                    <a:p>
                      <a:pPr algn="ctr"/>
                      <a:r>
                        <a:rPr lang="en-IN" dirty="0"/>
                        <a:t>11</a:t>
                      </a:r>
                    </a:p>
                  </a:txBody>
                  <a:tcPr/>
                </a:tc>
                <a:tc>
                  <a:txBody>
                    <a:bodyPr/>
                    <a:lstStyle/>
                    <a:p>
                      <a:pPr algn="ctr"/>
                      <a:endParaRPr lang="en-IN" dirty="0"/>
                    </a:p>
                  </a:txBody>
                  <a:tcPr/>
                </a:tc>
                <a:extLst>
                  <a:ext uri="{0D108BD9-81ED-4DB2-BD59-A6C34878D82A}">
                    <a16:rowId xmlns:a16="http://schemas.microsoft.com/office/drawing/2014/main" val="2443809291"/>
                  </a:ext>
                </a:extLst>
              </a:tr>
              <a:tr h="467644">
                <a:tc>
                  <a:txBody>
                    <a:bodyPr/>
                    <a:lstStyle/>
                    <a:p>
                      <a:pPr algn="ctr"/>
                      <a:r>
                        <a:rPr lang="en-IN" dirty="0"/>
                        <a:t>6</a:t>
                      </a:r>
                    </a:p>
                  </a:txBody>
                  <a:tcPr/>
                </a:tc>
                <a:tc>
                  <a:txBody>
                    <a:bodyPr/>
                    <a:lstStyle/>
                    <a:p>
                      <a:pPr algn="ctr"/>
                      <a:r>
                        <a:rPr lang="en-IN" dirty="0"/>
                        <a:t>GERMINATION IN A MAIZE SEED.</a:t>
                      </a:r>
                    </a:p>
                  </a:txBody>
                  <a:tcPr/>
                </a:tc>
                <a:tc>
                  <a:txBody>
                    <a:bodyPr/>
                    <a:lstStyle/>
                    <a:p>
                      <a:pPr algn="ctr"/>
                      <a:r>
                        <a:rPr lang="en-IN" dirty="0"/>
                        <a:t>12</a:t>
                      </a:r>
                    </a:p>
                  </a:txBody>
                  <a:tcPr/>
                </a:tc>
                <a:tc>
                  <a:txBody>
                    <a:bodyPr/>
                    <a:lstStyle/>
                    <a:p>
                      <a:pPr algn="ctr"/>
                      <a:endParaRPr lang="en-IN" dirty="0"/>
                    </a:p>
                  </a:txBody>
                  <a:tcPr/>
                </a:tc>
                <a:extLst>
                  <a:ext uri="{0D108BD9-81ED-4DB2-BD59-A6C34878D82A}">
                    <a16:rowId xmlns:a16="http://schemas.microsoft.com/office/drawing/2014/main" val="897481022"/>
                  </a:ext>
                </a:extLst>
              </a:tr>
              <a:tr h="514686">
                <a:tc>
                  <a:txBody>
                    <a:bodyPr/>
                    <a:lstStyle/>
                    <a:p>
                      <a:pPr algn="ctr"/>
                      <a:r>
                        <a:rPr lang="en-IN" dirty="0"/>
                        <a:t>7</a:t>
                      </a:r>
                    </a:p>
                  </a:txBody>
                  <a:tcPr/>
                </a:tc>
                <a:tc>
                  <a:txBody>
                    <a:bodyPr/>
                    <a:lstStyle/>
                    <a:p>
                      <a:pPr algn="ctr"/>
                      <a:r>
                        <a:rPr lang="en-IN" dirty="0"/>
                        <a:t>BIBLIOGRAPHY</a:t>
                      </a:r>
                    </a:p>
                  </a:txBody>
                  <a:tcPr/>
                </a:tc>
                <a:tc>
                  <a:txBody>
                    <a:bodyPr/>
                    <a:lstStyle/>
                    <a:p>
                      <a:pPr algn="ctr"/>
                      <a:r>
                        <a:rPr lang="en-IN" dirty="0"/>
                        <a:t>13</a:t>
                      </a:r>
                    </a:p>
                  </a:txBody>
                  <a:tcPr/>
                </a:tc>
                <a:tc>
                  <a:txBody>
                    <a:bodyPr/>
                    <a:lstStyle/>
                    <a:p>
                      <a:pPr algn="ctr"/>
                      <a:endParaRPr lang="en-IN" dirty="0"/>
                    </a:p>
                  </a:txBody>
                  <a:tcPr/>
                </a:tc>
                <a:extLst>
                  <a:ext uri="{0D108BD9-81ED-4DB2-BD59-A6C34878D82A}">
                    <a16:rowId xmlns:a16="http://schemas.microsoft.com/office/drawing/2014/main" val="2731102212"/>
                  </a:ext>
                </a:extLst>
              </a:tr>
            </a:tbl>
          </a:graphicData>
        </a:graphic>
      </p:graphicFrame>
    </p:spTree>
    <p:extLst>
      <p:ext uri="{BB962C8B-B14F-4D97-AF65-F5344CB8AC3E}">
        <p14:creationId xmlns:p14="http://schemas.microsoft.com/office/powerpoint/2010/main" val="5230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33C-F049-4E3B-8704-D215AA0394F0}"/>
              </a:ext>
            </a:extLst>
          </p:cNvPr>
          <p:cNvSpPr>
            <a:spLocks noGrp="1"/>
          </p:cNvSpPr>
          <p:nvPr>
            <p:ph type="title"/>
          </p:nvPr>
        </p:nvSpPr>
        <p:spPr/>
        <p:txBody>
          <a:bodyPr>
            <a:noAutofit/>
          </a:bodyPr>
          <a:lstStyle/>
          <a:p>
            <a:pPr algn="ctr"/>
            <a:r>
              <a:rPr lang="en-IN" sz="9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GERMINATION</a:t>
            </a:r>
          </a:p>
        </p:txBody>
      </p:sp>
      <p:sp>
        <p:nvSpPr>
          <p:cNvPr id="3" name="Content Placeholder 2">
            <a:extLst>
              <a:ext uri="{FF2B5EF4-FFF2-40B4-BE49-F238E27FC236}">
                <a16:creationId xmlns:a16="http://schemas.microsoft.com/office/drawing/2014/main" id="{90D3EAC8-64A3-4CEE-9F5C-6AB525FED388}"/>
              </a:ext>
            </a:extLst>
          </p:cNvPr>
          <p:cNvSpPr>
            <a:spLocks noGrp="1"/>
          </p:cNvSpPr>
          <p:nvPr>
            <p:ph idx="1"/>
          </p:nvPr>
        </p:nvSpPr>
        <p:spPr/>
        <p:txBody>
          <a:bodyPr>
            <a:normAutofit fontScale="92500"/>
          </a:bodyPr>
          <a:lstStyle/>
          <a:p>
            <a:pPr marL="0" indent="0">
              <a:buNone/>
            </a:pPr>
            <a:r>
              <a:rPr lang="en-US" sz="4000" b="1" dirty="0">
                <a:solidFill>
                  <a:schemeClr val="tx1"/>
                </a:solidFill>
              </a:rPr>
              <a:t>Germination</a:t>
            </a:r>
            <a:r>
              <a:rPr lang="en-US" sz="4000" dirty="0">
                <a:solidFill>
                  <a:schemeClr val="tx1"/>
                </a:solidFill>
              </a:rPr>
              <a:t> is usually the growth of a plant contained within a seed; it results in the formation of the seedling. It is also the process of reactivation of metabolic machinery of the seed resulting in the emergence of radicle and plumule.</a:t>
            </a:r>
            <a:endParaRPr lang="en-IN" sz="6000" dirty="0">
              <a:solidFill>
                <a:schemeClr val="tx1"/>
              </a:solidFill>
              <a:latin typeface="Calibri" panose="020F0502020204030204" pitchFamily="34" charset="0"/>
              <a:cs typeface="Calibri" panose="020F0502020204030204" pitchFamily="34" charset="0"/>
            </a:endParaRPr>
          </a:p>
        </p:txBody>
      </p:sp>
      <p:pic>
        <p:nvPicPr>
          <p:cNvPr id="1026" name="Picture 2" descr="How to grow Maize in Uganda | Seed germination, Germination, 1st ...">
            <a:extLst>
              <a:ext uri="{FF2B5EF4-FFF2-40B4-BE49-F238E27FC236}">
                <a16:creationId xmlns:a16="http://schemas.microsoft.com/office/drawing/2014/main" id="{822593A2-DCAE-4F70-AB6F-37B3BF22D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897" y="4790700"/>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4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D4B5-B903-4A77-A05B-802354CE985D}"/>
              </a:ext>
            </a:extLst>
          </p:cNvPr>
          <p:cNvSpPr>
            <a:spLocks noGrp="1"/>
          </p:cNvSpPr>
          <p:nvPr>
            <p:ph type="title"/>
          </p:nvPr>
        </p:nvSpPr>
        <p:spPr/>
        <p:txBody>
          <a:bodyPr>
            <a:normAutofit fontScale="90000"/>
          </a:bodyPr>
          <a:lstStyle/>
          <a:p>
            <a:pPr algn="r"/>
            <a:r>
              <a:rPr lang="en-IN" sz="80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TYPES OF GERMINATION</a:t>
            </a:r>
          </a:p>
        </p:txBody>
      </p:sp>
      <p:sp>
        <p:nvSpPr>
          <p:cNvPr id="3" name="Content Placeholder 2">
            <a:extLst>
              <a:ext uri="{FF2B5EF4-FFF2-40B4-BE49-F238E27FC236}">
                <a16:creationId xmlns:a16="http://schemas.microsoft.com/office/drawing/2014/main" id="{52299002-67CD-47BA-BEEE-E49D5088C6DE}"/>
              </a:ext>
            </a:extLst>
          </p:cNvPr>
          <p:cNvSpPr>
            <a:spLocks noGrp="1"/>
          </p:cNvSpPr>
          <p:nvPr>
            <p:ph idx="1"/>
          </p:nvPr>
        </p:nvSpPr>
        <p:spPr/>
        <p:txBody>
          <a:bodyPr>
            <a:normAutofit fontScale="92500" lnSpcReduction="20000"/>
          </a:bodyPr>
          <a:lstStyle/>
          <a:p>
            <a:pPr marL="0" indent="0">
              <a:buNone/>
            </a:pPr>
            <a:r>
              <a:rPr lang="en-IN" sz="6000" dirty="0">
                <a:solidFill>
                  <a:schemeClr val="tx1"/>
                </a:solidFill>
                <a:latin typeface="Calibri" panose="020F0502020204030204" pitchFamily="34" charset="0"/>
                <a:cs typeface="Calibri" panose="020F0502020204030204" pitchFamily="34" charset="0"/>
              </a:rPr>
              <a:t>There are 2 types of germination. They are:</a:t>
            </a:r>
          </a:p>
          <a:p>
            <a:pPr>
              <a:buFont typeface="Wingdings" panose="05000000000000000000" pitchFamily="2" charset="2"/>
              <a:buChar char="Ø"/>
            </a:pPr>
            <a:r>
              <a:rPr lang="en-IN" sz="6000" dirty="0">
                <a:solidFill>
                  <a:schemeClr val="tx1"/>
                </a:solidFill>
                <a:latin typeface="Calibri" panose="020F0502020204030204" pitchFamily="34" charset="0"/>
                <a:cs typeface="Calibri" panose="020F0502020204030204" pitchFamily="34" charset="0"/>
              </a:rPr>
              <a:t>Epigeal germination.</a:t>
            </a:r>
          </a:p>
          <a:p>
            <a:pPr>
              <a:buFont typeface="Wingdings" panose="05000000000000000000" pitchFamily="2" charset="2"/>
              <a:buChar char="Ø"/>
            </a:pPr>
            <a:r>
              <a:rPr lang="en-IN" sz="6000" dirty="0">
                <a:solidFill>
                  <a:schemeClr val="tx1"/>
                </a:solidFill>
                <a:latin typeface="Calibri" panose="020F0502020204030204" pitchFamily="34" charset="0"/>
                <a:cs typeface="Calibri" panose="020F0502020204030204" pitchFamily="34" charset="0"/>
              </a:rPr>
              <a:t>Hypogeal germination</a:t>
            </a:r>
          </a:p>
        </p:txBody>
      </p:sp>
    </p:spTree>
    <p:extLst>
      <p:ext uri="{BB962C8B-B14F-4D97-AF65-F5344CB8AC3E}">
        <p14:creationId xmlns:p14="http://schemas.microsoft.com/office/powerpoint/2010/main" val="132819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65CC-DDFB-4A12-A21B-71075A188C60}"/>
              </a:ext>
            </a:extLst>
          </p:cNvPr>
          <p:cNvSpPr>
            <a:spLocks noGrp="1"/>
          </p:cNvSpPr>
          <p:nvPr>
            <p:ph type="title"/>
          </p:nvPr>
        </p:nvSpPr>
        <p:spPr/>
        <p:txBody>
          <a:bodyPr>
            <a:normAutofit fontScale="90000"/>
          </a:bodyPr>
          <a:lstStyle/>
          <a:p>
            <a:pPr algn="ctr"/>
            <a:r>
              <a:rPr lang="en-IN" sz="80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Epigeal germination</a:t>
            </a:r>
          </a:p>
        </p:txBody>
      </p:sp>
      <p:sp>
        <p:nvSpPr>
          <p:cNvPr id="3" name="Content Placeholder 2">
            <a:extLst>
              <a:ext uri="{FF2B5EF4-FFF2-40B4-BE49-F238E27FC236}">
                <a16:creationId xmlns:a16="http://schemas.microsoft.com/office/drawing/2014/main" id="{2BB22139-FF36-4A1E-A8B8-03DC90C5C674}"/>
              </a:ext>
            </a:extLst>
          </p:cNvPr>
          <p:cNvSpPr>
            <a:spLocks noGrp="1"/>
          </p:cNvSpPr>
          <p:nvPr>
            <p:ph idx="1"/>
          </p:nvPr>
        </p:nvSpPr>
        <p:spPr/>
        <p:txBody>
          <a:bodyPr>
            <a:normAutofit lnSpcReduction="10000"/>
          </a:bodyPr>
          <a:lstStyle/>
          <a:p>
            <a:pPr marL="0" indent="0">
              <a:buNone/>
            </a:pPr>
            <a:r>
              <a:rPr lang="en-US" sz="4400" b="1" dirty="0">
                <a:solidFill>
                  <a:schemeClr val="tx1"/>
                </a:solidFill>
              </a:rPr>
              <a:t>Epigeal germination </a:t>
            </a:r>
            <a:r>
              <a:rPr lang="en-US" sz="4400" dirty="0">
                <a:solidFill>
                  <a:schemeClr val="tx1"/>
                </a:solidFill>
              </a:rPr>
              <a:t>is a botanical term indicating that the </a:t>
            </a:r>
            <a:r>
              <a:rPr lang="en-US" sz="4400" b="1" dirty="0">
                <a:solidFill>
                  <a:schemeClr val="tx1"/>
                </a:solidFill>
              </a:rPr>
              <a:t>germination</a:t>
            </a:r>
            <a:r>
              <a:rPr lang="en-US" sz="4400" dirty="0">
                <a:solidFill>
                  <a:schemeClr val="tx1"/>
                </a:solidFill>
              </a:rPr>
              <a:t> of a plant takes place above the ground. An example of a plant with </a:t>
            </a:r>
            <a:r>
              <a:rPr lang="en-US" sz="4400" b="1" dirty="0">
                <a:solidFill>
                  <a:schemeClr val="tx1"/>
                </a:solidFill>
              </a:rPr>
              <a:t>epigeal germination</a:t>
            </a:r>
            <a:r>
              <a:rPr lang="en-US" sz="4400" dirty="0">
                <a:solidFill>
                  <a:schemeClr val="tx1"/>
                </a:solidFill>
              </a:rPr>
              <a:t> is the common bean (Phaseolus vulgaris).</a:t>
            </a:r>
            <a:endParaRPr lang="en-IN" sz="4400" dirty="0">
              <a:solidFill>
                <a:schemeClr val="tx1"/>
              </a:solidFill>
              <a:latin typeface="Calibri" panose="020F0502020204030204" pitchFamily="34" charset="0"/>
              <a:cs typeface="Calibri" panose="020F0502020204030204" pitchFamily="34" charset="0"/>
            </a:endParaRPr>
          </a:p>
        </p:txBody>
      </p:sp>
      <p:pic>
        <p:nvPicPr>
          <p:cNvPr id="2050" name="Picture 2" descr="10 Difference between Epigeal And Hypogeal Germination (With ...">
            <a:extLst>
              <a:ext uri="{FF2B5EF4-FFF2-40B4-BE49-F238E27FC236}">
                <a16:creationId xmlns:a16="http://schemas.microsoft.com/office/drawing/2014/main" id="{C0D4DB7F-F62A-425E-A5D0-68DE16448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050" y="4981575"/>
            <a:ext cx="24288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45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5DA7-20BD-496A-8036-87CE6DEB197F}"/>
              </a:ext>
            </a:extLst>
          </p:cNvPr>
          <p:cNvSpPr>
            <a:spLocks noGrp="1"/>
          </p:cNvSpPr>
          <p:nvPr>
            <p:ph type="title"/>
          </p:nvPr>
        </p:nvSpPr>
        <p:spPr/>
        <p:txBody>
          <a:bodyPr>
            <a:normAutofit/>
          </a:bodyPr>
          <a:lstStyle/>
          <a:p>
            <a:pPr algn="ctr"/>
            <a:r>
              <a:rPr lang="en-IN" sz="66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Hypogeal germination</a:t>
            </a:r>
          </a:p>
        </p:txBody>
      </p:sp>
      <p:sp>
        <p:nvSpPr>
          <p:cNvPr id="3" name="Content Placeholder 2">
            <a:extLst>
              <a:ext uri="{FF2B5EF4-FFF2-40B4-BE49-F238E27FC236}">
                <a16:creationId xmlns:a16="http://schemas.microsoft.com/office/drawing/2014/main" id="{B9BEADF1-F194-47CE-A660-37AD7A2FAB2B}"/>
              </a:ext>
            </a:extLst>
          </p:cNvPr>
          <p:cNvSpPr>
            <a:spLocks noGrp="1"/>
          </p:cNvSpPr>
          <p:nvPr>
            <p:ph idx="1"/>
          </p:nvPr>
        </p:nvSpPr>
        <p:spPr/>
        <p:txBody>
          <a:bodyPr>
            <a:normAutofit/>
          </a:bodyPr>
          <a:lstStyle/>
          <a:p>
            <a:pPr marL="0" indent="0">
              <a:buNone/>
            </a:pPr>
            <a:r>
              <a:rPr lang="en-US" sz="4000" b="1" dirty="0">
                <a:solidFill>
                  <a:schemeClr val="tx1"/>
                </a:solidFill>
              </a:rPr>
              <a:t>Hypogeal germination</a:t>
            </a:r>
            <a:r>
              <a:rPr lang="en-US" sz="4000" dirty="0">
                <a:solidFill>
                  <a:schemeClr val="tx1"/>
                </a:solidFill>
              </a:rPr>
              <a:t> is a botanical term indicating that the </a:t>
            </a:r>
            <a:r>
              <a:rPr lang="en-US" sz="4000" b="1" dirty="0">
                <a:solidFill>
                  <a:schemeClr val="tx1"/>
                </a:solidFill>
              </a:rPr>
              <a:t>germination</a:t>
            </a:r>
            <a:r>
              <a:rPr lang="en-US" sz="4000" dirty="0">
                <a:solidFill>
                  <a:schemeClr val="tx1"/>
                </a:solidFill>
              </a:rPr>
              <a:t> of a plant takes place below the ground. An example of a plant with </a:t>
            </a:r>
            <a:r>
              <a:rPr lang="en-US" sz="4000" b="1" dirty="0">
                <a:solidFill>
                  <a:schemeClr val="tx1"/>
                </a:solidFill>
              </a:rPr>
              <a:t>hypogeal germination</a:t>
            </a:r>
            <a:r>
              <a:rPr lang="en-US" sz="4000" dirty="0">
                <a:solidFill>
                  <a:schemeClr val="tx1"/>
                </a:solidFill>
              </a:rPr>
              <a:t> is the pea (Pisum sativum).</a:t>
            </a:r>
            <a:endParaRPr lang="en-IN" sz="4000" dirty="0">
              <a:solidFill>
                <a:schemeClr val="tx1"/>
              </a:solidFill>
              <a:latin typeface="Calibri" panose="020F0502020204030204" pitchFamily="34" charset="0"/>
              <a:cs typeface="Calibri" panose="020F0502020204030204" pitchFamily="34" charset="0"/>
            </a:endParaRPr>
          </a:p>
        </p:txBody>
      </p:sp>
      <p:pic>
        <p:nvPicPr>
          <p:cNvPr id="3074" name="Picture 2" descr="Hypogeal germination - Wikipedia">
            <a:extLst>
              <a:ext uri="{FF2B5EF4-FFF2-40B4-BE49-F238E27FC236}">
                <a16:creationId xmlns:a16="http://schemas.microsoft.com/office/drawing/2014/main" id="{2FABA86A-5D8A-461F-820B-80B4F6264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576" y="4983484"/>
            <a:ext cx="3490083" cy="170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3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D3C8-63D1-448B-8E24-F9E120EB0F5E}"/>
              </a:ext>
            </a:extLst>
          </p:cNvPr>
          <p:cNvSpPr>
            <a:spLocks noGrp="1"/>
          </p:cNvSpPr>
          <p:nvPr>
            <p:ph type="title"/>
          </p:nvPr>
        </p:nvSpPr>
        <p:spPr/>
        <p:txBody>
          <a:bodyPr/>
          <a:lstStyle/>
          <a:p>
            <a:pPr algn="ctr"/>
            <a:r>
              <a:rPr lang="en-IN"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Conditions necessary for germination</a:t>
            </a:r>
          </a:p>
        </p:txBody>
      </p:sp>
      <p:sp>
        <p:nvSpPr>
          <p:cNvPr id="3" name="Content Placeholder 2">
            <a:extLst>
              <a:ext uri="{FF2B5EF4-FFF2-40B4-BE49-F238E27FC236}">
                <a16:creationId xmlns:a16="http://schemas.microsoft.com/office/drawing/2014/main" id="{215EC477-994E-4053-91D8-B36B2E9C1F78}"/>
              </a:ext>
            </a:extLst>
          </p:cNvPr>
          <p:cNvSpPr>
            <a:spLocks noGrp="1"/>
          </p:cNvSpPr>
          <p:nvPr>
            <p:ph idx="1"/>
          </p:nvPr>
        </p:nvSpPr>
        <p:spPr/>
        <p:txBody>
          <a:bodyPr>
            <a:normAutofit fontScale="92500" lnSpcReduction="20000"/>
          </a:bodyPr>
          <a:lstStyle/>
          <a:p>
            <a:pPr marL="0" indent="0">
              <a:buNone/>
            </a:pPr>
            <a:r>
              <a:rPr lang="en-US" sz="3900" dirty="0">
                <a:solidFill>
                  <a:schemeClr val="tx1"/>
                </a:solidFill>
              </a:rPr>
              <a:t>All seeds need </a:t>
            </a:r>
            <a:r>
              <a:rPr lang="en-US" sz="3900" b="1" dirty="0">
                <a:solidFill>
                  <a:schemeClr val="tx1"/>
                </a:solidFill>
              </a:rPr>
              <a:t>water</a:t>
            </a:r>
            <a:r>
              <a:rPr lang="en-US" sz="3900" dirty="0">
                <a:solidFill>
                  <a:schemeClr val="tx1"/>
                </a:solidFill>
              </a:rPr>
              <a:t>, </a:t>
            </a:r>
            <a:r>
              <a:rPr lang="en-US" sz="3900" b="1" dirty="0">
                <a:solidFill>
                  <a:schemeClr val="tx1"/>
                </a:solidFill>
              </a:rPr>
              <a:t>oxygen</a:t>
            </a:r>
            <a:r>
              <a:rPr lang="en-US" sz="3900" dirty="0">
                <a:solidFill>
                  <a:schemeClr val="tx1"/>
                </a:solidFill>
              </a:rPr>
              <a:t>, and proper </a:t>
            </a:r>
            <a:r>
              <a:rPr lang="en-US" sz="3900" b="1" dirty="0">
                <a:solidFill>
                  <a:schemeClr val="tx1"/>
                </a:solidFill>
              </a:rPr>
              <a:t>temperature</a:t>
            </a:r>
            <a:r>
              <a:rPr lang="en-US" sz="3900" dirty="0">
                <a:solidFill>
                  <a:schemeClr val="tx1"/>
                </a:solidFill>
              </a:rPr>
              <a:t> in order to germinate. Some seeds require proper light also. Some germinate better in full light while others require darkness to germinate. When a seed is exposed to the proper conditions, </a:t>
            </a:r>
            <a:r>
              <a:rPr lang="en-US" sz="3900" b="1" dirty="0">
                <a:solidFill>
                  <a:schemeClr val="tx1"/>
                </a:solidFill>
              </a:rPr>
              <a:t>water</a:t>
            </a:r>
            <a:r>
              <a:rPr lang="en-US" sz="3900" dirty="0">
                <a:solidFill>
                  <a:schemeClr val="tx1"/>
                </a:solidFill>
              </a:rPr>
              <a:t> and </a:t>
            </a:r>
            <a:r>
              <a:rPr lang="en-US" sz="3900" b="1" dirty="0">
                <a:solidFill>
                  <a:schemeClr val="tx1"/>
                </a:solidFill>
              </a:rPr>
              <a:t>oxygen</a:t>
            </a:r>
            <a:r>
              <a:rPr lang="en-US" sz="3900" dirty="0">
                <a:solidFill>
                  <a:schemeClr val="tx1"/>
                </a:solidFill>
              </a:rPr>
              <a:t> are taken in through the seed coat.</a:t>
            </a:r>
          </a:p>
          <a:p>
            <a:pPr marL="0" indent="0">
              <a:buNone/>
            </a:pPr>
            <a:endParaRPr lang="en-IN" dirty="0">
              <a:latin typeface="Calibri" panose="020F0502020204030204" pitchFamily="34" charset="0"/>
              <a:cs typeface="Calibri" panose="020F0502020204030204" pitchFamily="34" charset="0"/>
            </a:endParaRPr>
          </a:p>
        </p:txBody>
      </p:sp>
      <p:pic>
        <p:nvPicPr>
          <p:cNvPr id="4098" name="Picture 2" descr="Germination of Seed: Types, Condition Required and Other Details">
            <a:extLst>
              <a:ext uri="{FF2B5EF4-FFF2-40B4-BE49-F238E27FC236}">
                <a16:creationId xmlns:a16="http://schemas.microsoft.com/office/drawing/2014/main" id="{2C07509F-CB27-40AB-8963-E480106BF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612" y="1234842"/>
            <a:ext cx="1591419" cy="1598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67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71A2-507F-44AB-A487-FE1F11E5918A}"/>
              </a:ext>
            </a:extLst>
          </p:cNvPr>
          <p:cNvSpPr>
            <a:spLocks noGrp="1"/>
          </p:cNvSpPr>
          <p:nvPr>
            <p:ph type="title"/>
          </p:nvPr>
        </p:nvSpPr>
        <p:spPr/>
        <p:txBody>
          <a:bodyPr>
            <a:normAutofit fontScale="90000"/>
          </a:bodyPr>
          <a:lstStyle/>
          <a:p>
            <a:pPr algn="ctr"/>
            <a:r>
              <a:rPr lang="en-IN" sz="7200" u="db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Stages of germination</a:t>
            </a:r>
          </a:p>
        </p:txBody>
      </p:sp>
      <p:sp>
        <p:nvSpPr>
          <p:cNvPr id="3" name="Content Placeholder 2">
            <a:extLst>
              <a:ext uri="{FF2B5EF4-FFF2-40B4-BE49-F238E27FC236}">
                <a16:creationId xmlns:a16="http://schemas.microsoft.com/office/drawing/2014/main" id="{598A7191-60E6-421A-B280-5DB31D78B75D}"/>
              </a:ext>
            </a:extLst>
          </p:cNvPr>
          <p:cNvSpPr>
            <a:spLocks noGrp="1"/>
          </p:cNvSpPr>
          <p:nvPr>
            <p:ph idx="1"/>
          </p:nvPr>
        </p:nvSpPr>
        <p:spPr/>
        <p:txBody>
          <a:bodyPr>
            <a:normAutofit fontScale="92500" lnSpcReduction="10000"/>
          </a:bodyPr>
          <a:lstStyle/>
          <a:p>
            <a:pPr marL="0" indent="0">
              <a:buNone/>
            </a:pPr>
            <a:r>
              <a:rPr lang="en-IN" sz="4000" dirty="0">
                <a:solidFill>
                  <a:schemeClr val="tx1"/>
                </a:solidFill>
              </a:rPr>
              <a:t>First Stage of Germination:</a:t>
            </a:r>
          </a:p>
          <a:p>
            <a:pPr marL="0" indent="0">
              <a:buNone/>
            </a:pPr>
            <a:r>
              <a:rPr lang="en-US" sz="3200" dirty="0">
                <a:solidFill>
                  <a:schemeClr val="tx1"/>
                </a:solidFill>
              </a:rPr>
              <a:t>The </a:t>
            </a:r>
            <a:r>
              <a:rPr lang="en-US" sz="3200" b="1" dirty="0">
                <a:solidFill>
                  <a:schemeClr val="tx1"/>
                </a:solidFill>
              </a:rPr>
              <a:t>first step</a:t>
            </a:r>
            <a:r>
              <a:rPr lang="en-US" sz="3200" dirty="0">
                <a:solidFill>
                  <a:schemeClr val="tx1"/>
                </a:solidFill>
              </a:rPr>
              <a:t> in the seed </a:t>
            </a:r>
            <a:r>
              <a:rPr lang="en-US" sz="3200" b="1" dirty="0">
                <a:solidFill>
                  <a:schemeClr val="tx1"/>
                </a:solidFill>
              </a:rPr>
              <a:t>germination</a:t>
            </a:r>
            <a:r>
              <a:rPr lang="en-US" sz="3200" dirty="0">
                <a:solidFill>
                  <a:schemeClr val="tx1"/>
                </a:solidFill>
              </a:rPr>
              <a:t> is imbibition i.e. absorption of water by the dry seed. Imbibition results in swelling of the seed as the cellular constituents get rehydrated. The swelling takes place with a great force. It ruptures the seed coats and enables the radicle to come out in the form of primary root.</a:t>
            </a:r>
            <a:endParaRPr lang="en-IN" sz="5400" dirty="0">
              <a:solidFill>
                <a:schemeClr val="tx1"/>
              </a:solidFill>
            </a:endParaRPr>
          </a:p>
        </p:txBody>
      </p:sp>
      <p:pic>
        <p:nvPicPr>
          <p:cNvPr id="5122" name="Picture 2" descr="Germination Stages | BioNinja">
            <a:extLst>
              <a:ext uri="{FF2B5EF4-FFF2-40B4-BE49-F238E27FC236}">
                <a16:creationId xmlns:a16="http://schemas.microsoft.com/office/drawing/2014/main" id="{B526E291-25F4-4D8F-8B81-77CAB3B62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590" y="1335777"/>
            <a:ext cx="4737631" cy="168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5071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115</TotalTime>
  <Words>312</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Impact</vt:lpstr>
      <vt:lpstr>Wingdings</vt:lpstr>
      <vt:lpstr>Badge</vt:lpstr>
      <vt:lpstr>BIOLOGY</vt:lpstr>
      <vt:lpstr>AVNIKA JAIN</vt:lpstr>
      <vt:lpstr>index</vt:lpstr>
      <vt:lpstr>GERMINATION</vt:lpstr>
      <vt:lpstr>TYPES OF GERMINATION</vt:lpstr>
      <vt:lpstr>Epigeal germination</vt:lpstr>
      <vt:lpstr>Hypogeal germination</vt:lpstr>
      <vt:lpstr>Conditions necessary for germination</vt:lpstr>
      <vt:lpstr>Stages of germination</vt:lpstr>
      <vt:lpstr>Stages of germination</vt:lpstr>
      <vt:lpstr>Stages of germination</vt:lpstr>
      <vt:lpstr>Stages of germination</vt:lpstr>
      <vt:lpstr>Stages of germination</vt:lpstr>
      <vt:lpstr>Germination in a bean seed</vt:lpstr>
      <vt:lpstr>germination in a maize seed</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dc:title>
  <dc:creator>Rahul Jain</dc:creator>
  <cp:lastModifiedBy>Rahul Jain</cp:lastModifiedBy>
  <cp:revision>16</cp:revision>
  <dcterms:created xsi:type="dcterms:W3CDTF">2020-06-24T06:59:25Z</dcterms:created>
  <dcterms:modified xsi:type="dcterms:W3CDTF">2020-06-29T04:39:43Z</dcterms:modified>
</cp:coreProperties>
</file>