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78" r:id="rId4"/>
    <p:sldId id="256" r:id="rId5"/>
    <p:sldId id="258" r:id="rId6"/>
    <p:sldId id="260" r:id="rId7"/>
    <p:sldId id="262" r:id="rId8"/>
    <p:sldId id="263" r:id="rId9"/>
    <p:sldId id="266" r:id="rId10"/>
    <p:sldId id="267"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ECAB19C-6CEB-47EC-9253-37AF546DFF9F}" type="datetimeFigureOut">
              <a:rPr lang="en-IN" smtClean="0"/>
              <a:t>24-06-2020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57AF80E-9B36-4A03-B2DA-5AF5B5C2B3D5}"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612500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AB19C-6CEB-47EC-9253-37AF546DFF9F}"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AF80E-9B36-4A03-B2DA-5AF5B5C2B3D5}" type="slidenum">
              <a:rPr lang="en-IN" smtClean="0"/>
              <a:t>‹#›</a:t>
            </a:fld>
            <a:endParaRPr lang="en-IN"/>
          </a:p>
        </p:txBody>
      </p:sp>
    </p:spTree>
    <p:extLst>
      <p:ext uri="{BB962C8B-B14F-4D97-AF65-F5344CB8AC3E}">
        <p14:creationId xmlns:p14="http://schemas.microsoft.com/office/powerpoint/2010/main" val="309551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AB19C-6CEB-47EC-9253-37AF546DFF9F}"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AF80E-9B36-4A03-B2DA-5AF5B5C2B3D5}" type="slidenum">
              <a:rPr lang="en-IN" smtClean="0"/>
              <a:t>‹#›</a:t>
            </a:fld>
            <a:endParaRPr lang="en-IN"/>
          </a:p>
        </p:txBody>
      </p:sp>
    </p:spTree>
    <p:extLst>
      <p:ext uri="{BB962C8B-B14F-4D97-AF65-F5344CB8AC3E}">
        <p14:creationId xmlns:p14="http://schemas.microsoft.com/office/powerpoint/2010/main" val="133429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AB19C-6CEB-47EC-9253-37AF546DFF9F}"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AF80E-9B36-4A03-B2DA-5AF5B5C2B3D5}" type="slidenum">
              <a:rPr lang="en-IN" smtClean="0"/>
              <a:t>‹#›</a:t>
            </a:fld>
            <a:endParaRPr lang="en-IN"/>
          </a:p>
        </p:txBody>
      </p:sp>
    </p:spTree>
    <p:extLst>
      <p:ext uri="{BB962C8B-B14F-4D97-AF65-F5344CB8AC3E}">
        <p14:creationId xmlns:p14="http://schemas.microsoft.com/office/powerpoint/2010/main" val="414694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ECAB19C-6CEB-47EC-9253-37AF546DFF9F}" type="datetimeFigureOut">
              <a:rPr lang="en-IN" smtClean="0"/>
              <a:t>24-06-2020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57AF80E-9B36-4A03-B2DA-5AF5B5C2B3D5}"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512988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AB19C-6CEB-47EC-9253-37AF546DFF9F}"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AF80E-9B36-4A03-B2DA-5AF5B5C2B3D5}" type="slidenum">
              <a:rPr lang="en-IN" smtClean="0"/>
              <a:t>‹#›</a:t>
            </a:fld>
            <a:endParaRPr lang="en-IN"/>
          </a:p>
        </p:txBody>
      </p:sp>
    </p:spTree>
    <p:extLst>
      <p:ext uri="{BB962C8B-B14F-4D97-AF65-F5344CB8AC3E}">
        <p14:creationId xmlns:p14="http://schemas.microsoft.com/office/powerpoint/2010/main" val="116610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AB19C-6CEB-47EC-9253-37AF546DFF9F}" type="datetimeFigureOut">
              <a:rPr lang="en-IN" smtClean="0"/>
              <a:t>24-06-2020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7AF80E-9B36-4A03-B2DA-5AF5B5C2B3D5}" type="slidenum">
              <a:rPr lang="en-IN" smtClean="0"/>
              <a:t>‹#›</a:t>
            </a:fld>
            <a:endParaRPr lang="en-IN"/>
          </a:p>
        </p:txBody>
      </p:sp>
    </p:spTree>
    <p:extLst>
      <p:ext uri="{BB962C8B-B14F-4D97-AF65-F5344CB8AC3E}">
        <p14:creationId xmlns:p14="http://schemas.microsoft.com/office/powerpoint/2010/main" val="179931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CAB19C-6CEB-47EC-9253-37AF546DFF9F}" type="datetimeFigureOut">
              <a:rPr lang="en-IN" smtClean="0"/>
              <a:t>24-06-2020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AF80E-9B36-4A03-B2DA-5AF5B5C2B3D5}" type="slidenum">
              <a:rPr lang="en-IN" smtClean="0"/>
              <a:t>‹#›</a:t>
            </a:fld>
            <a:endParaRPr lang="en-IN"/>
          </a:p>
        </p:txBody>
      </p:sp>
    </p:spTree>
    <p:extLst>
      <p:ext uri="{BB962C8B-B14F-4D97-AF65-F5344CB8AC3E}">
        <p14:creationId xmlns:p14="http://schemas.microsoft.com/office/powerpoint/2010/main" val="135867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AB19C-6CEB-47EC-9253-37AF546DFF9F}" type="datetimeFigureOut">
              <a:rPr lang="en-IN" smtClean="0"/>
              <a:t>24-06-2020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7AF80E-9B36-4A03-B2DA-5AF5B5C2B3D5}" type="slidenum">
              <a:rPr lang="en-IN" smtClean="0"/>
              <a:t>‹#›</a:t>
            </a:fld>
            <a:endParaRPr lang="en-IN"/>
          </a:p>
        </p:txBody>
      </p:sp>
    </p:spTree>
    <p:extLst>
      <p:ext uri="{BB962C8B-B14F-4D97-AF65-F5344CB8AC3E}">
        <p14:creationId xmlns:p14="http://schemas.microsoft.com/office/powerpoint/2010/main" val="38771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ECAB19C-6CEB-47EC-9253-37AF546DFF9F}" type="datetimeFigureOut">
              <a:rPr lang="en-IN" smtClean="0"/>
              <a:t>24-06-2020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7AF80E-9B36-4A03-B2DA-5AF5B5C2B3D5}"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642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ECAB19C-6CEB-47EC-9253-37AF546DFF9F}" type="datetimeFigureOut">
              <a:rPr lang="en-IN" smtClean="0"/>
              <a:t>24-06-2020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7AF80E-9B36-4A03-B2DA-5AF5B5C2B3D5}"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103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ECAB19C-6CEB-47EC-9253-37AF546DFF9F}" type="datetimeFigureOut">
              <a:rPr lang="en-IN" smtClean="0"/>
              <a:t>24-06-2020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57AF80E-9B36-4A03-B2DA-5AF5B5C2B3D5}"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6116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6D8F-4570-4369-A421-B00227D6CCFD}"/>
              </a:ext>
            </a:extLst>
          </p:cNvPr>
          <p:cNvSpPr>
            <a:spLocks noGrp="1"/>
          </p:cNvSpPr>
          <p:nvPr>
            <p:ph type="title"/>
          </p:nvPr>
        </p:nvSpPr>
        <p:spPr/>
        <p:txBody>
          <a:bodyPr>
            <a:normAutofit/>
          </a:bodyPr>
          <a:lstStyle/>
          <a:p>
            <a:pPr algn="ctr"/>
            <a:r>
              <a:rPr lang="en-IN" sz="9600" u="dbl" dirty="0">
                <a:effectLst>
                  <a:outerShdw blurRad="38100" dist="38100" dir="2700000" algn="tl">
                    <a:srgbClr val="000000">
                      <a:alpha val="43137"/>
                    </a:srgbClr>
                  </a:outerShdw>
                </a:effectLst>
              </a:rPr>
              <a:t>CHEMISTRY</a:t>
            </a:r>
          </a:p>
        </p:txBody>
      </p:sp>
      <p:sp>
        <p:nvSpPr>
          <p:cNvPr id="3" name="Content Placeholder 2">
            <a:extLst>
              <a:ext uri="{FF2B5EF4-FFF2-40B4-BE49-F238E27FC236}">
                <a16:creationId xmlns:a16="http://schemas.microsoft.com/office/drawing/2014/main" id="{741EA54C-6A5F-4781-A01C-9AD33D736B8D}"/>
              </a:ext>
            </a:extLst>
          </p:cNvPr>
          <p:cNvSpPr>
            <a:spLocks noGrp="1"/>
          </p:cNvSpPr>
          <p:nvPr>
            <p:ph idx="1"/>
          </p:nvPr>
        </p:nvSpPr>
        <p:spPr/>
        <p:txBody>
          <a:bodyPr>
            <a:normAutofit/>
          </a:bodyPr>
          <a:lstStyle/>
          <a:p>
            <a:pPr marL="0" indent="0">
              <a:buNone/>
            </a:pPr>
            <a:r>
              <a:rPr lang="en-IN" sz="5400" dirty="0"/>
              <a:t>A PROJECT ON </a:t>
            </a:r>
          </a:p>
          <a:p>
            <a:pPr marL="0" indent="0">
              <a:buNone/>
            </a:pPr>
            <a:r>
              <a:rPr lang="en-IN" sz="5400" dirty="0"/>
              <a:t>“ELEMENTS AND COMPOUNDS”</a:t>
            </a:r>
          </a:p>
        </p:txBody>
      </p:sp>
    </p:spTree>
    <p:extLst>
      <p:ext uri="{BB962C8B-B14F-4D97-AF65-F5344CB8AC3E}">
        <p14:creationId xmlns:p14="http://schemas.microsoft.com/office/powerpoint/2010/main" val="327288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8D7F-0E6B-486F-8A15-E8F77CC18DAF}"/>
              </a:ext>
            </a:extLst>
          </p:cNvPr>
          <p:cNvSpPr>
            <a:spLocks noGrp="1"/>
          </p:cNvSpPr>
          <p:nvPr>
            <p:ph type="title"/>
          </p:nvPr>
        </p:nvSpPr>
        <p:spPr/>
        <p:txBody>
          <a:bodyPr>
            <a:normAutofit/>
          </a:bodyPr>
          <a:lstStyle/>
          <a:p>
            <a:pPr algn="ctr"/>
            <a:r>
              <a:rPr lang="en-IN" sz="9600" u="dbl" dirty="0">
                <a:effectLst>
                  <a:outerShdw blurRad="38100" dist="38100" dir="2700000" algn="tl">
                    <a:srgbClr val="000000">
                      <a:alpha val="43137"/>
                    </a:srgbClr>
                  </a:outerShdw>
                </a:effectLst>
              </a:rPr>
              <a:t>CARBON DIOXIDE.</a:t>
            </a:r>
          </a:p>
        </p:txBody>
      </p:sp>
      <p:sp>
        <p:nvSpPr>
          <p:cNvPr id="3" name="Content Placeholder 2">
            <a:extLst>
              <a:ext uri="{FF2B5EF4-FFF2-40B4-BE49-F238E27FC236}">
                <a16:creationId xmlns:a16="http://schemas.microsoft.com/office/drawing/2014/main" id="{DE894653-78CD-4631-91E6-7908D1A07DE1}"/>
              </a:ext>
            </a:extLst>
          </p:cNvPr>
          <p:cNvSpPr>
            <a:spLocks noGrp="1"/>
          </p:cNvSpPr>
          <p:nvPr>
            <p:ph idx="1"/>
          </p:nvPr>
        </p:nvSpPr>
        <p:spPr/>
        <p:txBody>
          <a:bodyPr>
            <a:normAutofit/>
          </a:bodyPr>
          <a:lstStyle/>
          <a:p>
            <a:pPr marL="0" indent="0">
              <a:buNone/>
            </a:pPr>
            <a:r>
              <a:rPr lang="en-IN" sz="4400" dirty="0"/>
              <a:t>Carbon Dioxide is a compound as it is composed of more than one element. It has one </a:t>
            </a:r>
            <a:r>
              <a:rPr lang="en-IN" sz="4400" b="1" dirty="0"/>
              <a:t>carbon atom </a:t>
            </a:r>
            <a:r>
              <a:rPr lang="en-IN" sz="4400" dirty="0"/>
              <a:t>and two </a:t>
            </a:r>
            <a:r>
              <a:rPr lang="en-IN" sz="4400" b="1" dirty="0"/>
              <a:t>oxygen atoms.</a:t>
            </a:r>
          </a:p>
        </p:txBody>
      </p:sp>
      <p:pic>
        <p:nvPicPr>
          <p:cNvPr id="7170" name="Picture 2" descr="A Cheaper Option to Turn Carbon Dioxide Into Synthetic Fuel - IEEE ...">
            <a:extLst>
              <a:ext uri="{FF2B5EF4-FFF2-40B4-BE49-F238E27FC236}">
                <a16:creationId xmlns:a16="http://schemas.microsoft.com/office/drawing/2014/main" id="{A09BA297-0495-49C2-B8EC-56E2821E1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882" y="4287263"/>
            <a:ext cx="3370813" cy="257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0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2401-D6B8-4B83-A45B-597A343EAC75}"/>
              </a:ext>
            </a:extLst>
          </p:cNvPr>
          <p:cNvSpPr>
            <a:spLocks noGrp="1"/>
          </p:cNvSpPr>
          <p:nvPr>
            <p:ph type="title"/>
          </p:nvPr>
        </p:nvSpPr>
        <p:spPr/>
        <p:txBody>
          <a:bodyPr>
            <a:noAutofit/>
          </a:bodyPr>
          <a:lstStyle/>
          <a:p>
            <a:pPr algn="ctr"/>
            <a:r>
              <a:rPr lang="en-IN" sz="9600" u="dbl" dirty="0">
                <a:effectLst>
                  <a:outerShdw blurRad="38100" dist="38100" dir="2700000" algn="tl">
                    <a:srgbClr val="000000">
                      <a:alpha val="43137"/>
                    </a:srgbClr>
                  </a:outerShdw>
                </a:effectLst>
              </a:rPr>
              <a:t>HYDROGEN</a:t>
            </a:r>
          </a:p>
        </p:txBody>
      </p:sp>
      <p:sp>
        <p:nvSpPr>
          <p:cNvPr id="3" name="Content Placeholder 2">
            <a:extLst>
              <a:ext uri="{FF2B5EF4-FFF2-40B4-BE49-F238E27FC236}">
                <a16:creationId xmlns:a16="http://schemas.microsoft.com/office/drawing/2014/main" id="{3DC26E3F-B155-47E2-A655-8927332FFE1F}"/>
              </a:ext>
            </a:extLst>
          </p:cNvPr>
          <p:cNvSpPr>
            <a:spLocks noGrp="1"/>
          </p:cNvSpPr>
          <p:nvPr>
            <p:ph idx="1"/>
          </p:nvPr>
        </p:nvSpPr>
        <p:spPr>
          <a:xfrm>
            <a:off x="1371600" y="2384234"/>
            <a:ext cx="9601200" cy="3581400"/>
          </a:xfrm>
        </p:spPr>
        <p:txBody>
          <a:bodyPr>
            <a:normAutofit/>
          </a:bodyPr>
          <a:lstStyle/>
          <a:p>
            <a:pPr marL="0" indent="0">
              <a:buNone/>
            </a:pPr>
            <a:r>
              <a:rPr lang="en-IN" sz="6000" dirty="0"/>
              <a:t>Hydrogen gas(</a:t>
            </a:r>
            <a:r>
              <a:rPr lang="en-IN" sz="6000" b="1" dirty="0"/>
              <a:t>H2</a:t>
            </a:r>
            <a:r>
              <a:rPr lang="en-IN" sz="6000" dirty="0"/>
              <a:t>)is a molecule, but not a compound because it is made of only one element.</a:t>
            </a:r>
          </a:p>
        </p:txBody>
      </p:sp>
      <p:pic>
        <p:nvPicPr>
          <p:cNvPr id="8194" name="Picture 2" descr="Scientists find cheaper way to make hydrogen energy out of water">
            <a:extLst>
              <a:ext uri="{FF2B5EF4-FFF2-40B4-BE49-F238E27FC236}">
                <a16:creationId xmlns:a16="http://schemas.microsoft.com/office/drawing/2014/main" id="{4CE6B40C-2A15-483F-A19A-26B6E926D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2210" y="0"/>
            <a:ext cx="2839790" cy="199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0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F2A-05C7-4B39-9A62-8AE821D58805}"/>
              </a:ext>
            </a:extLst>
          </p:cNvPr>
          <p:cNvSpPr>
            <a:spLocks noGrp="1"/>
          </p:cNvSpPr>
          <p:nvPr>
            <p:ph type="title"/>
          </p:nvPr>
        </p:nvSpPr>
        <p:spPr/>
        <p:txBody>
          <a:bodyPr>
            <a:noAutofit/>
          </a:bodyPr>
          <a:lstStyle/>
          <a:p>
            <a:pPr algn="ctr"/>
            <a:r>
              <a:rPr lang="en-IN" sz="9600" u="dbl" dirty="0">
                <a:effectLst>
                  <a:outerShdw blurRad="38100" dist="38100" dir="2700000" algn="tl">
                    <a:srgbClr val="000000">
                      <a:alpha val="43137"/>
                    </a:srgbClr>
                  </a:outerShdw>
                </a:effectLst>
              </a:rPr>
              <a:t>NITROGEN</a:t>
            </a:r>
          </a:p>
        </p:txBody>
      </p:sp>
      <p:sp>
        <p:nvSpPr>
          <p:cNvPr id="3" name="Content Placeholder 2">
            <a:extLst>
              <a:ext uri="{FF2B5EF4-FFF2-40B4-BE49-F238E27FC236}">
                <a16:creationId xmlns:a16="http://schemas.microsoft.com/office/drawing/2014/main" id="{9C239196-C3D6-49EA-8565-8F31B9E8D44C}"/>
              </a:ext>
            </a:extLst>
          </p:cNvPr>
          <p:cNvSpPr>
            <a:spLocks noGrp="1"/>
          </p:cNvSpPr>
          <p:nvPr>
            <p:ph idx="1"/>
          </p:nvPr>
        </p:nvSpPr>
        <p:spPr/>
        <p:txBody>
          <a:bodyPr>
            <a:normAutofit/>
          </a:bodyPr>
          <a:lstStyle/>
          <a:p>
            <a:pPr marL="0" indent="0">
              <a:buNone/>
            </a:pPr>
            <a:r>
              <a:rPr lang="en-IN" sz="4000" dirty="0"/>
              <a:t>Nitrogen is an element. It is found in nature as</a:t>
            </a:r>
            <a:r>
              <a:rPr lang="en-IN" sz="4000" b="1" dirty="0"/>
              <a:t> nitrogen gas</a:t>
            </a:r>
            <a:r>
              <a:rPr lang="en-IN" sz="4000" dirty="0"/>
              <a:t>, also called dinitrogen with the chemical formula </a:t>
            </a:r>
            <a:r>
              <a:rPr lang="en-IN" sz="4000" b="1" dirty="0"/>
              <a:t>N2</a:t>
            </a:r>
            <a:r>
              <a:rPr lang="en-IN" sz="4000" dirty="0"/>
              <a:t> makes up </a:t>
            </a:r>
            <a:r>
              <a:rPr lang="en-IN" sz="4000" b="1" dirty="0"/>
              <a:t>78%</a:t>
            </a:r>
            <a:r>
              <a:rPr lang="en-IN" sz="4000" dirty="0"/>
              <a:t> of the atmosphere. It is a diatomic element because it is composed of two </a:t>
            </a:r>
            <a:r>
              <a:rPr lang="en-IN" sz="4000" b="1" dirty="0"/>
              <a:t>nitrogen atoms </a:t>
            </a:r>
            <a:r>
              <a:rPr lang="en-IN" sz="4000" dirty="0"/>
              <a:t>chemically bonded.</a:t>
            </a:r>
          </a:p>
        </p:txBody>
      </p:sp>
      <p:pic>
        <p:nvPicPr>
          <p:cNvPr id="9218" name="Picture 2" descr="Chemistry - Nitrogen - Tutorialspoint">
            <a:extLst>
              <a:ext uri="{FF2B5EF4-FFF2-40B4-BE49-F238E27FC236}">
                <a16:creationId xmlns:a16="http://schemas.microsoft.com/office/drawing/2014/main" id="{70F5AE38-E839-45BE-A01C-5199201C0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233" y="70816"/>
            <a:ext cx="2548545" cy="224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14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34B6-D5B3-442A-95C3-5B865CCF6401}"/>
              </a:ext>
            </a:extLst>
          </p:cNvPr>
          <p:cNvSpPr>
            <a:spLocks noGrp="1"/>
          </p:cNvSpPr>
          <p:nvPr>
            <p:ph type="title"/>
          </p:nvPr>
        </p:nvSpPr>
        <p:spPr/>
        <p:txBody>
          <a:bodyPr>
            <a:noAutofit/>
          </a:bodyPr>
          <a:lstStyle/>
          <a:p>
            <a:pPr algn="ctr"/>
            <a:r>
              <a:rPr lang="en-IN" sz="9600" u="dbl" dirty="0">
                <a:effectLst>
                  <a:outerShdw blurRad="38100" dist="38100" dir="2700000" algn="tl">
                    <a:srgbClr val="000000">
                      <a:alpha val="43137"/>
                    </a:srgbClr>
                  </a:outerShdw>
                </a:effectLst>
              </a:rPr>
              <a:t>SALT</a:t>
            </a:r>
          </a:p>
        </p:txBody>
      </p:sp>
      <p:sp>
        <p:nvSpPr>
          <p:cNvPr id="3" name="Content Placeholder 2">
            <a:extLst>
              <a:ext uri="{FF2B5EF4-FFF2-40B4-BE49-F238E27FC236}">
                <a16:creationId xmlns:a16="http://schemas.microsoft.com/office/drawing/2014/main" id="{263CE7F9-6285-4860-BE8A-37B3F5187A15}"/>
              </a:ext>
            </a:extLst>
          </p:cNvPr>
          <p:cNvSpPr>
            <a:spLocks noGrp="1"/>
          </p:cNvSpPr>
          <p:nvPr>
            <p:ph idx="1"/>
          </p:nvPr>
        </p:nvSpPr>
        <p:spPr/>
        <p:txBody>
          <a:bodyPr>
            <a:normAutofit/>
          </a:bodyPr>
          <a:lstStyle/>
          <a:p>
            <a:pPr marL="0" indent="0">
              <a:buNone/>
            </a:pPr>
            <a:r>
              <a:rPr lang="en-IN" sz="4000" dirty="0"/>
              <a:t>Salt is made up of </a:t>
            </a:r>
            <a:r>
              <a:rPr lang="en-IN" sz="4000" b="1" dirty="0"/>
              <a:t>sodium</a:t>
            </a:r>
            <a:r>
              <a:rPr lang="en-IN" sz="4000" dirty="0"/>
              <a:t> and </a:t>
            </a:r>
            <a:r>
              <a:rPr lang="en-IN" sz="4000" b="1" dirty="0"/>
              <a:t>chlorine</a:t>
            </a:r>
            <a:r>
              <a:rPr lang="en-IN" sz="4000" dirty="0"/>
              <a:t>. Its chemical name is </a:t>
            </a:r>
            <a:r>
              <a:rPr lang="en-IN" sz="4000" b="1" dirty="0"/>
              <a:t>sodium chloride </a:t>
            </a:r>
            <a:r>
              <a:rPr lang="en-IN" sz="4000" dirty="0"/>
              <a:t>and molecular formula is </a:t>
            </a:r>
            <a:r>
              <a:rPr lang="en-IN" sz="4000" b="1" dirty="0" err="1"/>
              <a:t>Nacl</a:t>
            </a:r>
            <a:r>
              <a:rPr lang="en-IN" sz="4000" dirty="0"/>
              <a:t>. Obviously salt is a compound not an element because its consist of two elements </a:t>
            </a:r>
            <a:r>
              <a:rPr lang="en-IN" sz="4000" dirty="0" err="1"/>
              <a:t>i.e</a:t>
            </a:r>
            <a:r>
              <a:rPr lang="en-IN" sz="4000" dirty="0"/>
              <a:t>; </a:t>
            </a:r>
            <a:r>
              <a:rPr lang="en-IN" sz="4000" b="1" dirty="0"/>
              <a:t>sodium</a:t>
            </a:r>
            <a:r>
              <a:rPr lang="en-IN" sz="4000" dirty="0"/>
              <a:t> and </a:t>
            </a:r>
            <a:r>
              <a:rPr lang="en-IN" sz="4000" b="1" dirty="0"/>
              <a:t>chlorine</a:t>
            </a:r>
            <a:r>
              <a:rPr lang="en-IN" sz="4000" dirty="0"/>
              <a:t> in its molecular structure. </a:t>
            </a:r>
          </a:p>
        </p:txBody>
      </p:sp>
      <p:pic>
        <p:nvPicPr>
          <p:cNvPr id="10242" name="Picture 2" descr="Mumbai News: Demand Of Salt Demand Increases Four-Fold During Lockdown">
            <a:extLst>
              <a:ext uri="{FF2B5EF4-FFF2-40B4-BE49-F238E27FC236}">
                <a16:creationId xmlns:a16="http://schemas.microsoft.com/office/drawing/2014/main" id="{BA1880E7-B850-472A-8DFE-4C8CC6F0F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368" y="11596"/>
            <a:ext cx="4061435" cy="227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13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C703-2BE6-4BD9-9CD7-67D31AD67669}"/>
              </a:ext>
            </a:extLst>
          </p:cNvPr>
          <p:cNvSpPr>
            <a:spLocks noGrp="1"/>
          </p:cNvSpPr>
          <p:nvPr>
            <p:ph type="title"/>
          </p:nvPr>
        </p:nvSpPr>
        <p:spPr/>
        <p:txBody>
          <a:bodyPr>
            <a:normAutofit/>
          </a:bodyPr>
          <a:lstStyle/>
          <a:p>
            <a:pPr algn="ctr"/>
            <a:r>
              <a:rPr lang="en-IN" sz="9600" u="dbl" dirty="0">
                <a:effectLst>
                  <a:outerShdw blurRad="38100" dist="38100" dir="2700000" algn="tl">
                    <a:srgbClr val="000000">
                      <a:alpha val="43137"/>
                    </a:srgbClr>
                  </a:outerShdw>
                </a:effectLst>
              </a:rPr>
              <a:t>CARBONIC ACID.</a:t>
            </a:r>
          </a:p>
        </p:txBody>
      </p:sp>
      <p:sp>
        <p:nvSpPr>
          <p:cNvPr id="3" name="Content Placeholder 2">
            <a:extLst>
              <a:ext uri="{FF2B5EF4-FFF2-40B4-BE49-F238E27FC236}">
                <a16:creationId xmlns:a16="http://schemas.microsoft.com/office/drawing/2014/main" id="{B3F9B388-6034-49AD-848A-C043CB90C1DF}"/>
              </a:ext>
            </a:extLst>
          </p:cNvPr>
          <p:cNvSpPr>
            <a:spLocks noGrp="1"/>
          </p:cNvSpPr>
          <p:nvPr>
            <p:ph idx="1"/>
          </p:nvPr>
        </p:nvSpPr>
        <p:spPr>
          <a:xfrm>
            <a:off x="1371600" y="2286000"/>
            <a:ext cx="9601200" cy="4128052"/>
          </a:xfrm>
        </p:spPr>
        <p:txBody>
          <a:bodyPr>
            <a:normAutofit/>
          </a:bodyPr>
          <a:lstStyle/>
          <a:p>
            <a:pPr marL="0" indent="0">
              <a:buNone/>
            </a:pPr>
            <a:r>
              <a:rPr lang="en-IN" sz="4000" dirty="0"/>
              <a:t>Carbonic acid(H</a:t>
            </a:r>
            <a:r>
              <a:rPr lang="en-IN" sz="4000" baseline="-25000" dirty="0"/>
              <a:t>2</a:t>
            </a:r>
            <a:r>
              <a:rPr lang="en-IN" sz="4000" dirty="0"/>
              <a:t>CO3), a compound of the elements hydrogen, carbon, and oxygen. It is formed in small amounts when its anhydride, carbon dioxide(CO</a:t>
            </a:r>
            <a:r>
              <a:rPr lang="en-IN" sz="4000" baseline="-25000" dirty="0"/>
              <a:t>2</a:t>
            </a:r>
            <a:r>
              <a:rPr lang="en-IN" sz="4000" dirty="0"/>
              <a:t>), dissolves in water.</a:t>
            </a:r>
          </a:p>
        </p:txBody>
      </p:sp>
      <p:pic>
        <p:nvPicPr>
          <p:cNvPr id="11266" name="Picture 2" descr="What are some of the main uses of carbonic acid? - Quora">
            <a:extLst>
              <a:ext uri="{FF2B5EF4-FFF2-40B4-BE49-F238E27FC236}">
                <a16:creationId xmlns:a16="http://schemas.microsoft.com/office/drawing/2014/main" id="{F60E1A33-FF84-453F-AB29-5D49D03F4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722" y="4686301"/>
            <a:ext cx="4280452" cy="214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245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7306-FCA8-471A-99CD-FE77A170A464}"/>
              </a:ext>
            </a:extLst>
          </p:cNvPr>
          <p:cNvSpPr>
            <a:spLocks noGrp="1"/>
          </p:cNvSpPr>
          <p:nvPr>
            <p:ph type="title"/>
          </p:nvPr>
        </p:nvSpPr>
        <p:spPr/>
        <p:txBody>
          <a:bodyPr>
            <a:normAutofit/>
          </a:bodyPr>
          <a:lstStyle/>
          <a:p>
            <a:pPr algn="ctr"/>
            <a:r>
              <a:rPr lang="en-IN" sz="8800" u="dbl" dirty="0"/>
              <a:t>AMMONIA.</a:t>
            </a:r>
          </a:p>
        </p:txBody>
      </p:sp>
      <p:sp>
        <p:nvSpPr>
          <p:cNvPr id="3" name="Content Placeholder 2">
            <a:extLst>
              <a:ext uri="{FF2B5EF4-FFF2-40B4-BE49-F238E27FC236}">
                <a16:creationId xmlns:a16="http://schemas.microsoft.com/office/drawing/2014/main" id="{93304C64-F758-40F0-A850-CFDB4DF4CF31}"/>
              </a:ext>
            </a:extLst>
          </p:cNvPr>
          <p:cNvSpPr>
            <a:spLocks noGrp="1"/>
          </p:cNvSpPr>
          <p:nvPr>
            <p:ph idx="1"/>
          </p:nvPr>
        </p:nvSpPr>
        <p:spPr/>
        <p:txBody>
          <a:bodyPr>
            <a:normAutofit/>
          </a:bodyPr>
          <a:lstStyle/>
          <a:p>
            <a:pPr marL="0" indent="0">
              <a:buNone/>
            </a:pPr>
            <a:r>
              <a:rPr lang="en-IN" sz="4000" dirty="0"/>
              <a:t>Ammonia is formed by the combination of nitrogen and three hydrogen atoms or molecules. The combination of nitrogen and hydrogen gases gives out Ammonia gas. Therefore, Ammonia is a compound which is formed using two elements.</a:t>
            </a:r>
          </a:p>
        </p:txBody>
      </p:sp>
      <p:pic>
        <p:nvPicPr>
          <p:cNvPr id="12290" name="Picture 2" descr="COVID 19 Impacted Analysis on Ammonia Market Demand &amp; SWOT ...">
            <a:extLst>
              <a:ext uri="{FF2B5EF4-FFF2-40B4-BE49-F238E27FC236}">
                <a16:creationId xmlns:a16="http://schemas.microsoft.com/office/drawing/2014/main" id="{30008F80-7392-4AE8-88AB-0027A8A7C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5121" y="0"/>
            <a:ext cx="2388704" cy="2388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6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409A-5E71-4876-B08E-79C2796CC185}"/>
              </a:ext>
            </a:extLst>
          </p:cNvPr>
          <p:cNvSpPr>
            <a:spLocks noGrp="1"/>
          </p:cNvSpPr>
          <p:nvPr>
            <p:ph type="title"/>
          </p:nvPr>
        </p:nvSpPr>
        <p:spPr/>
        <p:txBody>
          <a:bodyPr>
            <a:noAutofit/>
          </a:bodyPr>
          <a:lstStyle/>
          <a:p>
            <a:r>
              <a:rPr lang="en-IN" sz="9600" dirty="0"/>
              <a:t>BIBLIOGRAPHY.</a:t>
            </a:r>
          </a:p>
        </p:txBody>
      </p:sp>
      <p:sp>
        <p:nvSpPr>
          <p:cNvPr id="3" name="Content Placeholder 2">
            <a:extLst>
              <a:ext uri="{FF2B5EF4-FFF2-40B4-BE49-F238E27FC236}">
                <a16:creationId xmlns:a16="http://schemas.microsoft.com/office/drawing/2014/main" id="{10EDC5A0-C724-4B73-838B-3D8D05B3F131}"/>
              </a:ext>
            </a:extLst>
          </p:cNvPr>
          <p:cNvSpPr>
            <a:spLocks noGrp="1"/>
          </p:cNvSpPr>
          <p:nvPr>
            <p:ph idx="1"/>
          </p:nvPr>
        </p:nvSpPr>
        <p:spPr>
          <a:xfrm>
            <a:off x="1371600" y="2332383"/>
            <a:ext cx="9601200" cy="4028659"/>
          </a:xfrm>
        </p:spPr>
        <p:txBody>
          <a:bodyPr>
            <a:normAutofit fontScale="92500" lnSpcReduction="20000"/>
          </a:bodyPr>
          <a:lstStyle/>
          <a:p>
            <a:pPr>
              <a:buFont typeface="Wingdings" panose="05000000000000000000" pitchFamily="2" charset="2"/>
              <a:buChar char="v"/>
            </a:pPr>
            <a:r>
              <a:rPr lang="en-IN" sz="4200" dirty="0"/>
              <a:t>Google.com</a:t>
            </a:r>
          </a:p>
          <a:p>
            <a:pPr>
              <a:buFont typeface="Wingdings" panose="05000000000000000000" pitchFamily="2" charset="2"/>
              <a:buChar char="v"/>
            </a:pPr>
            <a:r>
              <a:rPr lang="en-IN" sz="4200" dirty="0"/>
              <a:t>Wikipedia.org</a:t>
            </a:r>
          </a:p>
          <a:p>
            <a:pPr>
              <a:buFont typeface="Wingdings" panose="05000000000000000000" pitchFamily="2" charset="2"/>
              <a:buChar char="v"/>
            </a:pPr>
            <a:r>
              <a:rPr lang="en-IN" sz="4200" dirty="0"/>
              <a:t>ChemistryGod.com</a:t>
            </a:r>
          </a:p>
          <a:p>
            <a:pPr>
              <a:buFont typeface="Wingdings" panose="05000000000000000000" pitchFamily="2" charset="2"/>
              <a:buChar char="v"/>
            </a:pPr>
            <a:r>
              <a:rPr lang="en-IN" sz="4200" dirty="0"/>
              <a:t>KhanAcademy.org</a:t>
            </a:r>
          </a:p>
          <a:p>
            <a:pPr>
              <a:buFont typeface="Wingdings" panose="05000000000000000000" pitchFamily="2" charset="2"/>
              <a:buChar char="v"/>
            </a:pPr>
            <a:r>
              <a:rPr lang="en-IN" sz="4200" dirty="0"/>
              <a:t>New Simplified Middle </a:t>
            </a:r>
            <a:r>
              <a:rPr lang="en-IN" sz="4200"/>
              <a:t>School Chemistry </a:t>
            </a:r>
            <a:r>
              <a:rPr lang="en-IN" sz="4200" dirty="0"/>
              <a:t>For Std. VI by Dr </a:t>
            </a:r>
            <a:r>
              <a:rPr lang="en-IN" sz="4200" dirty="0" err="1"/>
              <a:t>Viraf</a:t>
            </a:r>
            <a:r>
              <a:rPr lang="en-IN" sz="4200" dirty="0"/>
              <a:t> J </a:t>
            </a:r>
            <a:r>
              <a:rPr lang="en-IN" sz="4200" dirty="0" err="1"/>
              <a:t>Dalal</a:t>
            </a:r>
            <a:r>
              <a:rPr lang="en-IN" sz="4200" dirty="0"/>
              <a:t> published by Allied Publishers Pvt Ltd.</a:t>
            </a:r>
          </a:p>
          <a:p>
            <a:pPr>
              <a:buFont typeface="Wingdings" panose="05000000000000000000" pitchFamily="2" charset="2"/>
              <a:buChar char="v"/>
            </a:pPr>
            <a:endParaRPr lang="en-IN" sz="4200" dirty="0"/>
          </a:p>
          <a:p>
            <a:pPr marL="0" indent="0">
              <a:buNone/>
            </a:pPr>
            <a:endParaRPr lang="en-IN" dirty="0"/>
          </a:p>
        </p:txBody>
      </p:sp>
    </p:spTree>
    <p:extLst>
      <p:ext uri="{BB962C8B-B14F-4D97-AF65-F5344CB8AC3E}">
        <p14:creationId xmlns:p14="http://schemas.microsoft.com/office/powerpoint/2010/main" val="4356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6D8F-4570-4369-A421-B00227D6CCFD}"/>
              </a:ext>
            </a:extLst>
          </p:cNvPr>
          <p:cNvSpPr>
            <a:spLocks noGrp="1"/>
          </p:cNvSpPr>
          <p:nvPr>
            <p:ph type="title"/>
          </p:nvPr>
        </p:nvSpPr>
        <p:spPr/>
        <p:txBody>
          <a:bodyPr>
            <a:normAutofit/>
          </a:bodyPr>
          <a:lstStyle/>
          <a:p>
            <a:pPr algn="ctr"/>
            <a:r>
              <a:rPr lang="en-IN" sz="9600" u="dbl" dirty="0">
                <a:effectLst>
                  <a:outerShdw blurRad="38100" dist="38100" dir="2700000" algn="tl">
                    <a:srgbClr val="000000">
                      <a:alpha val="43137"/>
                    </a:srgbClr>
                  </a:outerShdw>
                </a:effectLst>
              </a:rPr>
              <a:t>AVNIKA JAIN</a:t>
            </a:r>
          </a:p>
        </p:txBody>
      </p:sp>
      <p:sp>
        <p:nvSpPr>
          <p:cNvPr id="3" name="Content Placeholder 2">
            <a:extLst>
              <a:ext uri="{FF2B5EF4-FFF2-40B4-BE49-F238E27FC236}">
                <a16:creationId xmlns:a16="http://schemas.microsoft.com/office/drawing/2014/main" id="{741EA54C-6A5F-4781-A01C-9AD33D736B8D}"/>
              </a:ext>
            </a:extLst>
          </p:cNvPr>
          <p:cNvSpPr>
            <a:spLocks noGrp="1"/>
          </p:cNvSpPr>
          <p:nvPr>
            <p:ph idx="1"/>
          </p:nvPr>
        </p:nvSpPr>
        <p:spPr>
          <a:xfrm>
            <a:off x="1371600" y="2286000"/>
            <a:ext cx="9601200" cy="4419600"/>
          </a:xfrm>
        </p:spPr>
        <p:txBody>
          <a:bodyPr>
            <a:normAutofit fontScale="92500"/>
          </a:bodyPr>
          <a:lstStyle/>
          <a:p>
            <a:pPr marL="0" indent="0">
              <a:buNone/>
            </a:pPr>
            <a:r>
              <a:rPr lang="en-IN" sz="4800" dirty="0"/>
              <a:t>CLASS: 6-B.</a:t>
            </a:r>
          </a:p>
          <a:p>
            <a:pPr marL="0" indent="0">
              <a:buNone/>
            </a:pPr>
            <a:r>
              <a:rPr lang="en-IN" sz="4800" dirty="0"/>
              <a:t>SUBJECT: CHEMISTRY.</a:t>
            </a:r>
          </a:p>
          <a:p>
            <a:pPr marL="0" indent="0">
              <a:buNone/>
            </a:pPr>
            <a:r>
              <a:rPr lang="en-IN" sz="4800" dirty="0"/>
              <a:t>TOPIC: ELEMENTS AND COMPOUNDS.</a:t>
            </a:r>
          </a:p>
          <a:p>
            <a:pPr marL="0" indent="0">
              <a:buNone/>
            </a:pPr>
            <a:r>
              <a:rPr lang="en-IN" sz="4800" dirty="0"/>
              <a:t>SCHOOL: CITY MONTESSORI SCHOOL.</a:t>
            </a:r>
          </a:p>
          <a:p>
            <a:pPr marL="0" indent="0">
              <a:buNone/>
            </a:pPr>
            <a:r>
              <a:rPr lang="en-IN" sz="4800" dirty="0"/>
              <a:t>BRANCH: ALIGANJ-CAMPUS 2.</a:t>
            </a:r>
          </a:p>
          <a:p>
            <a:pPr marL="0" indent="0">
              <a:buNone/>
            </a:pPr>
            <a:endParaRPr lang="en-IN" sz="4800" dirty="0"/>
          </a:p>
        </p:txBody>
      </p:sp>
    </p:spTree>
    <p:extLst>
      <p:ext uri="{BB962C8B-B14F-4D97-AF65-F5344CB8AC3E}">
        <p14:creationId xmlns:p14="http://schemas.microsoft.com/office/powerpoint/2010/main" val="384931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549E-A1E5-4C35-83CF-FF60024D4412}"/>
              </a:ext>
            </a:extLst>
          </p:cNvPr>
          <p:cNvSpPr>
            <a:spLocks noGrp="1"/>
          </p:cNvSpPr>
          <p:nvPr>
            <p:ph type="title"/>
          </p:nvPr>
        </p:nvSpPr>
        <p:spPr>
          <a:xfrm>
            <a:off x="1371600" y="0"/>
            <a:ext cx="9601200" cy="1485900"/>
          </a:xfrm>
        </p:spPr>
        <p:txBody>
          <a:bodyPr>
            <a:normAutofit/>
          </a:bodyPr>
          <a:lstStyle/>
          <a:p>
            <a:pPr algn="ctr"/>
            <a:r>
              <a:rPr lang="en-IN" sz="9600" u="dbl" dirty="0">
                <a:effectLst>
                  <a:outerShdw blurRad="38100" dist="38100" dir="2700000" algn="tl">
                    <a:srgbClr val="000000">
                      <a:alpha val="43137"/>
                    </a:srgbClr>
                  </a:outerShdw>
                </a:effectLst>
              </a:rPr>
              <a:t>INDEX</a:t>
            </a:r>
          </a:p>
        </p:txBody>
      </p:sp>
      <p:graphicFrame>
        <p:nvGraphicFramePr>
          <p:cNvPr id="3" name="Table 2">
            <a:extLst>
              <a:ext uri="{FF2B5EF4-FFF2-40B4-BE49-F238E27FC236}">
                <a16:creationId xmlns:a16="http://schemas.microsoft.com/office/drawing/2014/main" id="{1C8F4CAF-D343-4164-9A71-94EA1B15DD8E}"/>
              </a:ext>
            </a:extLst>
          </p:cNvPr>
          <p:cNvGraphicFramePr>
            <a:graphicFrameLocks noGrp="1"/>
          </p:cNvGraphicFramePr>
          <p:nvPr>
            <p:extLst>
              <p:ext uri="{D42A27DB-BD31-4B8C-83A1-F6EECF244321}">
                <p14:modId xmlns:p14="http://schemas.microsoft.com/office/powerpoint/2010/main" val="1720058115"/>
              </p:ext>
            </p:extLst>
          </p:nvPr>
        </p:nvGraphicFramePr>
        <p:xfrm>
          <a:off x="2199584" y="1463040"/>
          <a:ext cx="7945231" cy="5394960"/>
        </p:xfrm>
        <a:graphic>
          <a:graphicData uri="http://schemas.openxmlformats.org/drawingml/2006/table">
            <a:tbl>
              <a:tblPr firstRow="1" bandRow="1">
                <a:tableStyleId>{5C22544A-7EE6-4342-B048-85BDC9FD1C3A}</a:tableStyleId>
              </a:tblPr>
              <a:tblGrid>
                <a:gridCol w="1039743">
                  <a:extLst>
                    <a:ext uri="{9D8B030D-6E8A-4147-A177-3AD203B41FA5}">
                      <a16:colId xmlns:a16="http://schemas.microsoft.com/office/drawing/2014/main" val="1075199101"/>
                    </a:ext>
                  </a:extLst>
                </a:gridCol>
                <a:gridCol w="3710609">
                  <a:extLst>
                    <a:ext uri="{9D8B030D-6E8A-4147-A177-3AD203B41FA5}">
                      <a16:colId xmlns:a16="http://schemas.microsoft.com/office/drawing/2014/main" val="1284539474"/>
                    </a:ext>
                  </a:extLst>
                </a:gridCol>
                <a:gridCol w="1603513">
                  <a:extLst>
                    <a:ext uri="{9D8B030D-6E8A-4147-A177-3AD203B41FA5}">
                      <a16:colId xmlns:a16="http://schemas.microsoft.com/office/drawing/2014/main" val="4071837170"/>
                    </a:ext>
                  </a:extLst>
                </a:gridCol>
                <a:gridCol w="1591366">
                  <a:extLst>
                    <a:ext uri="{9D8B030D-6E8A-4147-A177-3AD203B41FA5}">
                      <a16:colId xmlns:a16="http://schemas.microsoft.com/office/drawing/2014/main" val="645296852"/>
                    </a:ext>
                  </a:extLst>
                </a:gridCol>
              </a:tblGrid>
              <a:tr h="235838">
                <a:tc>
                  <a:txBody>
                    <a:bodyPr/>
                    <a:lstStyle/>
                    <a:p>
                      <a:pPr algn="ctr"/>
                      <a:r>
                        <a:rPr lang="en-IN" dirty="0"/>
                        <a:t>S.NO</a:t>
                      </a:r>
                    </a:p>
                  </a:txBody>
                  <a:tcPr/>
                </a:tc>
                <a:tc>
                  <a:txBody>
                    <a:bodyPr/>
                    <a:lstStyle/>
                    <a:p>
                      <a:pPr algn="ctr"/>
                      <a:r>
                        <a:rPr lang="en-IN" dirty="0"/>
                        <a:t>TOPIC</a:t>
                      </a:r>
                    </a:p>
                  </a:txBody>
                  <a:tcPr/>
                </a:tc>
                <a:tc>
                  <a:txBody>
                    <a:bodyPr/>
                    <a:lstStyle/>
                    <a:p>
                      <a:pPr algn="ctr"/>
                      <a:r>
                        <a:rPr lang="en-IN" dirty="0"/>
                        <a:t>PAGE NO.</a:t>
                      </a:r>
                    </a:p>
                  </a:txBody>
                  <a:tcPr/>
                </a:tc>
                <a:tc>
                  <a:txBody>
                    <a:bodyPr/>
                    <a:lstStyle/>
                    <a:p>
                      <a:pPr algn="ctr"/>
                      <a:r>
                        <a:rPr lang="en-IN" dirty="0"/>
                        <a:t>TEACHER’S SIGN.</a:t>
                      </a:r>
                    </a:p>
                  </a:txBody>
                  <a:tcPr/>
                </a:tc>
                <a:extLst>
                  <a:ext uri="{0D108BD9-81ED-4DB2-BD59-A6C34878D82A}">
                    <a16:rowId xmlns:a16="http://schemas.microsoft.com/office/drawing/2014/main" val="1902427322"/>
                  </a:ext>
                </a:extLst>
              </a:tr>
              <a:tr h="311044">
                <a:tc>
                  <a:txBody>
                    <a:bodyPr/>
                    <a:lstStyle/>
                    <a:p>
                      <a:pPr algn="ctr"/>
                      <a:r>
                        <a:rPr lang="en-IN" dirty="0"/>
                        <a:t>1</a:t>
                      </a:r>
                    </a:p>
                  </a:txBody>
                  <a:tcPr/>
                </a:tc>
                <a:tc>
                  <a:txBody>
                    <a:bodyPr/>
                    <a:lstStyle/>
                    <a:p>
                      <a:pPr algn="ctr"/>
                      <a:r>
                        <a:rPr lang="en-IN" dirty="0"/>
                        <a:t>ELEMENTS</a:t>
                      </a:r>
                    </a:p>
                  </a:txBody>
                  <a:tcPr/>
                </a:tc>
                <a:tc>
                  <a:txBody>
                    <a:bodyPr/>
                    <a:lstStyle/>
                    <a:p>
                      <a:pPr algn="ctr"/>
                      <a:r>
                        <a:rPr lang="en-IN" dirty="0"/>
                        <a:t>1</a:t>
                      </a:r>
                    </a:p>
                  </a:txBody>
                  <a:tcPr/>
                </a:tc>
                <a:tc>
                  <a:txBody>
                    <a:bodyPr/>
                    <a:lstStyle/>
                    <a:p>
                      <a:pPr algn="ctr"/>
                      <a:endParaRPr lang="en-IN"/>
                    </a:p>
                  </a:txBody>
                  <a:tcPr/>
                </a:tc>
                <a:extLst>
                  <a:ext uri="{0D108BD9-81ED-4DB2-BD59-A6C34878D82A}">
                    <a16:rowId xmlns:a16="http://schemas.microsoft.com/office/drawing/2014/main" val="905641964"/>
                  </a:ext>
                </a:extLst>
              </a:tr>
              <a:tr h="311044">
                <a:tc>
                  <a:txBody>
                    <a:bodyPr/>
                    <a:lstStyle/>
                    <a:p>
                      <a:pPr algn="ctr"/>
                      <a:r>
                        <a:rPr lang="en-IN" dirty="0"/>
                        <a:t>2</a:t>
                      </a:r>
                    </a:p>
                  </a:txBody>
                  <a:tcPr/>
                </a:tc>
                <a:tc>
                  <a:txBody>
                    <a:bodyPr/>
                    <a:lstStyle/>
                    <a:p>
                      <a:pPr algn="ctr"/>
                      <a:r>
                        <a:rPr lang="en-IN" dirty="0"/>
                        <a:t>COMPOUNDS</a:t>
                      </a:r>
                    </a:p>
                  </a:txBody>
                  <a:tcPr/>
                </a:tc>
                <a:tc>
                  <a:txBody>
                    <a:bodyPr/>
                    <a:lstStyle/>
                    <a:p>
                      <a:pPr algn="ctr"/>
                      <a:r>
                        <a:rPr lang="en-IN" dirty="0"/>
                        <a:t>2</a:t>
                      </a:r>
                    </a:p>
                  </a:txBody>
                  <a:tcPr/>
                </a:tc>
                <a:tc>
                  <a:txBody>
                    <a:bodyPr/>
                    <a:lstStyle/>
                    <a:p>
                      <a:pPr algn="ctr"/>
                      <a:endParaRPr lang="en-IN"/>
                    </a:p>
                  </a:txBody>
                  <a:tcPr/>
                </a:tc>
                <a:extLst>
                  <a:ext uri="{0D108BD9-81ED-4DB2-BD59-A6C34878D82A}">
                    <a16:rowId xmlns:a16="http://schemas.microsoft.com/office/drawing/2014/main" val="3651517711"/>
                  </a:ext>
                </a:extLst>
              </a:tr>
              <a:tr h="311044">
                <a:tc>
                  <a:txBody>
                    <a:bodyPr/>
                    <a:lstStyle/>
                    <a:p>
                      <a:pPr algn="ctr"/>
                      <a:r>
                        <a:rPr lang="en-IN" dirty="0"/>
                        <a:t>3</a:t>
                      </a:r>
                    </a:p>
                  </a:txBody>
                  <a:tcPr/>
                </a:tc>
                <a:tc>
                  <a:txBody>
                    <a:bodyPr/>
                    <a:lstStyle/>
                    <a:p>
                      <a:pPr marL="0" indent="0">
                        <a:buFont typeface="Arial" panose="020B0604020202020204" pitchFamily="34" charset="0"/>
                        <a:buNone/>
                      </a:pPr>
                      <a:r>
                        <a:rPr lang="en-IN" sz="1800" dirty="0"/>
                        <a:t>                        </a:t>
                      </a:r>
                      <a:r>
                        <a:rPr lang="en-IN" dirty="0"/>
                        <a:t>WATER </a:t>
                      </a:r>
                    </a:p>
                  </a:txBody>
                  <a:tcPr/>
                </a:tc>
                <a:tc>
                  <a:txBody>
                    <a:bodyPr/>
                    <a:lstStyle/>
                    <a:p>
                      <a:pPr algn="ctr"/>
                      <a:r>
                        <a:rPr lang="en-IN" dirty="0"/>
                        <a:t>3</a:t>
                      </a:r>
                    </a:p>
                  </a:txBody>
                  <a:tcPr/>
                </a:tc>
                <a:tc>
                  <a:txBody>
                    <a:bodyPr/>
                    <a:lstStyle/>
                    <a:p>
                      <a:pPr algn="ctr"/>
                      <a:endParaRPr lang="en-IN"/>
                    </a:p>
                  </a:txBody>
                  <a:tcPr/>
                </a:tc>
                <a:extLst>
                  <a:ext uri="{0D108BD9-81ED-4DB2-BD59-A6C34878D82A}">
                    <a16:rowId xmlns:a16="http://schemas.microsoft.com/office/drawing/2014/main" val="2976591787"/>
                  </a:ext>
                </a:extLst>
              </a:tr>
              <a:tr h="311044">
                <a:tc>
                  <a:txBody>
                    <a:bodyPr/>
                    <a:lstStyle/>
                    <a:p>
                      <a:pPr algn="ctr"/>
                      <a:r>
                        <a:rPr lang="en-IN" dirty="0"/>
                        <a:t>4</a:t>
                      </a:r>
                    </a:p>
                  </a:txBody>
                  <a:tcPr/>
                </a:tc>
                <a:tc>
                  <a:txBody>
                    <a:bodyPr/>
                    <a:lstStyle/>
                    <a:p>
                      <a:pPr algn="ctr"/>
                      <a:r>
                        <a:rPr lang="en-IN" dirty="0"/>
                        <a:t>CARBON</a:t>
                      </a:r>
                    </a:p>
                  </a:txBody>
                  <a:tcPr/>
                </a:tc>
                <a:tc>
                  <a:txBody>
                    <a:bodyPr/>
                    <a:lstStyle/>
                    <a:p>
                      <a:pPr algn="ctr"/>
                      <a:r>
                        <a:rPr lang="en-IN" dirty="0"/>
                        <a:t>4</a:t>
                      </a:r>
                    </a:p>
                  </a:txBody>
                  <a:tcPr/>
                </a:tc>
                <a:tc>
                  <a:txBody>
                    <a:bodyPr/>
                    <a:lstStyle/>
                    <a:p>
                      <a:pPr algn="ctr"/>
                      <a:endParaRPr lang="en-IN"/>
                    </a:p>
                  </a:txBody>
                  <a:tcPr/>
                </a:tc>
                <a:extLst>
                  <a:ext uri="{0D108BD9-81ED-4DB2-BD59-A6C34878D82A}">
                    <a16:rowId xmlns:a16="http://schemas.microsoft.com/office/drawing/2014/main" val="1200703627"/>
                  </a:ext>
                </a:extLst>
              </a:tr>
              <a:tr h="311044">
                <a:tc>
                  <a:txBody>
                    <a:bodyPr/>
                    <a:lstStyle/>
                    <a:p>
                      <a:pPr algn="ctr"/>
                      <a:r>
                        <a:rPr lang="en-IN" dirty="0"/>
                        <a:t>5</a:t>
                      </a:r>
                    </a:p>
                  </a:txBody>
                  <a:tcPr/>
                </a:tc>
                <a:tc>
                  <a:txBody>
                    <a:bodyPr/>
                    <a:lstStyle/>
                    <a:p>
                      <a:pPr algn="ctr"/>
                      <a:r>
                        <a:rPr lang="en-IN" dirty="0"/>
                        <a:t>SULPHUR</a:t>
                      </a:r>
                    </a:p>
                  </a:txBody>
                  <a:tcPr/>
                </a:tc>
                <a:tc>
                  <a:txBody>
                    <a:bodyPr/>
                    <a:lstStyle/>
                    <a:p>
                      <a:pPr algn="ctr"/>
                      <a:r>
                        <a:rPr lang="en-IN" dirty="0"/>
                        <a:t>5</a:t>
                      </a:r>
                    </a:p>
                  </a:txBody>
                  <a:tcPr/>
                </a:tc>
                <a:tc>
                  <a:txBody>
                    <a:bodyPr/>
                    <a:lstStyle/>
                    <a:p>
                      <a:pPr algn="ctr"/>
                      <a:endParaRPr lang="en-IN"/>
                    </a:p>
                  </a:txBody>
                  <a:tcPr/>
                </a:tc>
                <a:extLst>
                  <a:ext uri="{0D108BD9-81ED-4DB2-BD59-A6C34878D82A}">
                    <a16:rowId xmlns:a16="http://schemas.microsoft.com/office/drawing/2014/main" val="2987100590"/>
                  </a:ext>
                </a:extLst>
              </a:tr>
              <a:tr h="311044">
                <a:tc>
                  <a:txBody>
                    <a:bodyPr/>
                    <a:lstStyle/>
                    <a:p>
                      <a:pPr algn="ctr"/>
                      <a:r>
                        <a:rPr lang="en-IN" dirty="0"/>
                        <a:t>6</a:t>
                      </a:r>
                    </a:p>
                  </a:txBody>
                  <a:tcPr/>
                </a:tc>
                <a:tc>
                  <a:txBody>
                    <a:bodyPr/>
                    <a:lstStyle/>
                    <a:p>
                      <a:pPr algn="ctr"/>
                      <a:r>
                        <a:rPr lang="en-IN" dirty="0"/>
                        <a:t>SULPHURIC ACID</a:t>
                      </a:r>
                    </a:p>
                  </a:txBody>
                  <a:tcPr/>
                </a:tc>
                <a:tc>
                  <a:txBody>
                    <a:bodyPr/>
                    <a:lstStyle/>
                    <a:p>
                      <a:pPr algn="ctr"/>
                      <a:r>
                        <a:rPr lang="en-IN" dirty="0"/>
                        <a:t>6</a:t>
                      </a:r>
                    </a:p>
                  </a:txBody>
                  <a:tcPr/>
                </a:tc>
                <a:tc>
                  <a:txBody>
                    <a:bodyPr/>
                    <a:lstStyle/>
                    <a:p>
                      <a:pPr algn="ctr"/>
                      <a:endParaRPr lang="en-IN"/>
                    </a:p>
                  </a:txBody>
                  <a:tcPr/>
                </a:tc>
                <a:extLst>
                  <a:ext uri="{0D108BD9-81ED-4DB2-BD59-A6C34878D82A}">
                    <a16:rowId xmlns:a16="http://schemas.microsoft.com/office/drawing/2014/main" val="28351576"/>
                  </a:ext>
                </a:extLst>
              </a:tr>
              <a:tr h="311044">
                <a:tc>
                  <a:txBody>
                    <a:bodyPr/>
                    <a:lstStyle/>
                    <a:p>
                      <a:pPr algn="ctr"/>
                      <a:r>
                        <a:rPr lang="en-IN" dirty="0"/>
                        <a:t>7</a:t>
                      </a:r>
                    </a:p>
                  </a:txBody>
                  <a:tcPr/>
                </a:tc>
                <a:tc>
                  <a:txBody>
                    <a:bodyPr/>
                    <a:lstStyle/>
                    <a:p>
                      <a:pPr algn="ctr"/>
                      <a:r>
                        <a:rPr lang="en-IN" dirty="0"/>
                        <a:t>CARBON DIOXIDE</a:t>
                      </a:r>
                    </a:p>
                  </a:txBody>
                  <a:tcPr/>
                </a:tc>
                <a:tc>
                  <a:txBody>
                    <a:bodyPr/>
                    <a:lstStyle/>
                    <a:p>
                      <a:pPr algn="ctr"/>
                      <a:r>
                        <a:rPr lang="en-IN" dirty="0"/>
                        <a:t>7</a:t>
                      </a:r>
                    </a:p>
                  </a:txBody>
                  <a:tcPr/>
                </a:tc>
                <a:tc>
                  <a:txBody>
                    <a:bodyPr/>
                    <a:lstStyle/>
                    <a:p>
                      <a:pPr algn="ctr"/>
                      <a:endParaRPr lang="en-IN"/>
                    </a:p>
                  </a:txBody>
                  <a:tcPr/>
                </a:tc>
                <a:extLst>
                  <a:ext uri="{0D108BD9-81ED-4DB2-BD59-A6C34878D82A}">
                    <a16:rowId xmlns:a16="http://schemas.microsoft.com/office/drawing/2014/main" val="860702625"/>
                  </a:ext>
                </a:extLst>
              </a:tr>
              <a:tr h="311044">
                <a:tc>
                  <a:txBody>
                    <a:bodyPr/>
                    <a:lstStyle/>
                    <a:p>
                      <a:pPr algn="ctr"/>
                      <a:r>
                        <a:rPr lang="en-IN" dirty="0"/>
                        <a:t>8</a:t>
                      </a:r>
                    </a:p>
                  </a:txBody>
                  <a:tcPr/>
                </a:tc>
                <a:tc>
                  <a:txBody>
                    <a:bodyPr/>
                    <a:lstStyle/>
                    <a:p>
                      <a:pPr algn="ctr"/>
                      <a:r>
                        <a:rPr lang="en-IN" dirty="0"/>
                        <a:t>HYDROGEN</a:t>
                      </a:r>
                    </a:p>
                  </a:txBody>
                  <a:tcPr/>
                </a:tc>
                <a:tc>
                  <a:txBody>
                    <a:bodyPr/>
                    <a:lstStyle/>
                    <a:p>
                      <a:pPr algn="ctr"/>
                      <a:r>
                        <a:rPr lang="en-IN" dirty="0"/>
                        <a:t>8</a:t>
                      </a:r>
                    </a:p>
                  </a:txBody>
                  <a:tcPr/>
                </a:tc>
                <a:tc>
                  <a:txBody>
                    <a:bodyPr/>
                    <a:lstStyle/>
                    <a:p>
                      <a:pPr algn="ctr"/>
                      <a:endParaRPr lang="en-IN"/>
                    </a:p>
                  </a:txBody>
                  <a:tcPr/>
                </a:tc>
                <a:extLst>
                  <a:ext uri="{0D108BD9-81ED-4DB2-BD59-A6C34878D82A}">
                    <a16:rowId xmlns:a16="http://schemas.microsoft.com/office/drawing/2014/main" val="3485424260"/>
                  </a:ext>
                </a:extLst>
              </a:tr>
              <a:tr h="311044">
                <a:tc>
                  <a:txBody>
                    <a:bodyPr/>
                    <a:lstStyle/>
                    <a:p>
                      <a:pPr algn="ctr"/>
                      <a:r>
                        <a:rPr lang="en-IN" dirty="0"/>
                        <a:t>9</a:t>
                      </a:r>
                    </a:p>
                  </a:txBody>
                  <a:tcPr/>
                </a:tc>
                <a:tc>
                  <a:txBody>
                    <a:bodyPr/>
                    <a:lstStyle/>
                    <a:p>
                      <a:pPr algn="ctr"/>
                      <a:r>
                        <a:rPr lang="en-IN" dirty="0"/>
                        <a:t>NITROGEN</a:t>
                      </a:r>
                    </a:p>
                  </a:txBody>
                  <a:tcPr/>
                </a:tc>
                <a:tc>
                  <a:txBody>
                    <a:bodyPr/>
                    <a:lstStyle/>
                    <a:p>
                      <a:pPr algn="ctr"/>
                      <a:r>
                        <a:rPr lang="en-IN" dirty="0"/>
                        <a:t>9</a:t>
                      </a:r>
                    </a:p>
                  </a:txBody>
                  <a:tcPr/>
                </a:tc>
                <a:tc>
                  <a:txBody>
                    <a:bodyPr/>
                    <a:lstStyle/>
                    <a:p>
                      <a:pPr algn="ctr"/>
                      <a:endParaRPr lang="en-IN"/>
                    </a:p>
                  </a:txBody>
                  <a:tcPr/>
                </a:tc>
                <a:extLst>
                  <a:ext uri="{0D108BD9-81ED-4DB2-BD59-A6C34878D82A}">
                    <a16:rowId xmlns:a16="http://schemas.microsoft.com/office/drawing/2014/main" val="3748084715"/>
                  </a:ext>
                </a:extLst>
              </a:tr>
              <a:tr h="311044">
                <a:tc>
                  <a:txBody>
                    <a:bodyPr/>
                    <a:lstStyle/>
                    <a:p>
                      <a:pPr algn="ctr"/>
                      <a:r>
                        <a:rPr lang="en-IN" dirty="0"/>
                        <a:t>10</a:t>
                      </a:r>
                    </a:p>
                  </a:txBody>
                  <a:tcPr/>
                </a:tc>
                <a:tc>
                  <a:txBody>
                    <a:bodyPr/>
                    <a:lstStyle/>
                    <a:p>
                      <a:pPr algn="ctr"/>
                      <a:r>
                        <a:rPr lang="en-IN" dirty="0"/>
                        <a:t>SALT</a:t>
                      </a:r>
                    </a:p>
                  </a:txBody>
                  <a:tcPr/>
                </a:tc>
                <a:tc>
                  <a:txBody>
                    <a:bodyPr/>
                    <a:lstStyle/>
                    <a:p>
                      <a:pPr algn="ctr"/>
                      <a:r>
                        <a:rPr lang="en-IN" dirty="0"/>
                        <a:t>10</a:t>
                      </a:r>
                    </a:p>
                  </a:txBody>
                  <a:tcPr/>
                </a:tc>
                <a:tc>
                  <a:txBody>
                    <a:bodyPr/>
                    <a:lstStyle/>
                    <a:p>
                      <a:pPr algn="ctr"/>
                      <a:endParaRPr lang="en-IN" dirty="0"/>
                    </a:p>
                  </a:txBody>
                  <a:tcPr/>
                </a:tc>
                <a:extLst>
                  <a:ext uri="{0D108BD9-81ED-4DB2-BD59-A6C34878D82A}">
                    <a16:rowId xmlns:a16="http://schemas.microsoft.com/office/drawing/2014/main" val="3991234568"/>
                  </a:ext>
                </a:extLst>
              </a:tr>
              <a:tr h="311044">
                <a:tc>
                  <a:txBody>
                    <a:bodyPr/>
                    <a:lstStyle/>
                    <a:p>
                      <a:pPr algn="ctr"/>
                      <a:r>
                        <a:rPr lang="en-IN" dirty="0"/>
                        <a:t>12</a:t>
                      </a:r>
                    </a:p>
                  </a:txBody>
                  <a:tcPr/>
                </a:tc>
                <a:tc>
                  <a:txBody>
                    <a:bodyPr/>
                    <a:lstStyle/>
                    <a:p>
                      <a:pPr algn="ctr"/>
                      <a:r>
                        <a:rPr lang="en-IN" dirty="0"/>
                        <a:t>CARBONIC ACID</a:t>
                      </a:r>
                    </a:p>
                  </a:txBody>
                  <a:tcPr/>
                </a:tc>
                <a:tc>
                  <a:txBody>
                    <a:bodyPr/>
                    <a:lstStyle/>
                    <a:p>
                      <a:pPr algn="ctr"/>
                      <a:r>
                        <a:rPr lang="en-IN" dirty="0"/>
                        <a:t>12</a:t>
                      </a:r>
                    </a:p>
                  </a:txBody>
                  <a:tcPr/>
                </a:tc>
                <a:tc>
                  <a:txBody>
                    <a:bodyPr/>
                    <a:lstStyle/>
                    <a:p>
                      <a:pPr algn="ctr"/>
                      <a:endParaRPr lang="en-IN" dirty="0"/>
                    </a:p>
                  </a:txBody>
                  <a:tcPr/>
                </a:tc>
                <a:extLst>
                  <a:ext uri="{0D108BD9-81ED-4DB2-BD59-A6C34878D82A}">
                    <a16:rowId xmlns:a16="http://schemas.microsoft.com/office/drawing/2014/main" val="4052971581"/>
                  </a:ext>
                </a:extLst>
              </a:tr>
              <a:tr h="311044">
                <a:tc>
                  <a:txBody>
                    <a:bodyPr/>
                    <a:lstStyle/>
                    <a:p>
                      <a:pPr algn="ctr"/>
                      <a:r>
                        <a:rPr lang="en-IN" dirty="0"/>
                        <a:t>13</a:t>
                      </a:r>
                    </a:p>
                  </a:txBody>
                  <a:tcPr/>
                </a:tc>
                <a:tc>
                  <a:txBody>
                    <a:bodyPr/>
                    <a:lstStyle/>
                    <a:p>
                      <a:pPr algn="ctr"/>
                      <a:r>
                        <a:rPr lang="en-IN" dirty="0"/>
                        <a:t>AMMONIA</a:t>
                      </a:r>
                    </a:p>
                  </a:txBody>
                  <a:tcPr/>
                </a:tc>
                <a:tc>
                  <a:txBody>
                    <a:bodyPr/>
                    <a:lstStyle/>
                    <a:p>
                      <a:pPr algn="ctr"/>
                      <a:r>
                        <a:rPr lang="en-IN" dirty="0"/>
                        <a:t>13</a:t>
                      </a:r>
                    </a:p>
                  </a:txBody>
                  <a:tcPr/>
                </a:tc>
                <a:tc>
                  <a:txBody>
                    <a:bodyPr/>
                    <a:lstStyle/>
                    <a:p>
                      <a:pPr algn="ctr"/>
                      <a:endParaRPr lang="en-IN" dirty="0"/>
                    </a:p>
                  </a:txBody>
                  <a:tcPr/>
                </a:tc>
                <a:extLst>
                  <a:ext uri="{0D108BD9-81ED-4DB2-BD59-A6C34878D82A}">
                    <a16:rowId xmlns:a16="http://schemas.microsoft.com/office/drawing/2014/main" val="4103153188"/>
                  </a:ext>
                </a:extLst>
              </a:tr>
              <a:tr h="311044">
                <a:tc>
                  <a:txBody>
                    <a:bodyPr/>
                    <a:lstStyle/>
                    <a:p>
                      <a:pPr algn="ctr"/>
                      <a:r>
                        <a:rPr lang="en-IN" dirty="0"/>
                        <a:t>14</a:t>
                      </a:r>
                    </a:p>
                  </a:txBody>
                  <a:tcPr/>
                </a:tc>
                <a:tc>
                  <a:txBody>
                    <a:bodyPr/>
                    <a:lstStyle/>
                    <a:p>
                      <a:pPr algn="ctr"/>
                      <a:r>
                        <a:rPr lang="en-IN" dirty="0"/>
                        <a:t>BIBLIOGRAPHY</a:t>
                      </a:r>
                    </a:p>
                  </a:txBody>
                  <a:tcPr/>
                </a:tc>
                <a:tc>
                  <a:txBody>
                    <a:bodyPr/>
                    <a:lstStyle/>
                    <a:p>
                      <a:pPr algn="ctr"/>
                      <a:r>
                        <a:rPr lang="en-IN" dirty="0"/>
                        <a:t>14</a:t>
                      </a:r>
                    </a:p>
                  </a:txBody>
                  <a:tcPr/>
                </a:tc>
                <a:tc>
                  <a:txBody>
                    <a:bodyPr/>
                    <a:lstStyle/>
                    <a:p>
                      <a:pPr algn="ctr"/>
                      <a:endParaRPr lang="en-IN" dirty="0"/>
                    </a:p>
                  </a:txBody>
                  <a:tcPr/>
                </a:tc>
                <a:extLst>
                  <a:ext uri="{0D108BD9-81ED-4DB2-BD59-A6C34878D82A}">
                    <a16:rowId xmlns:a16="http://schemas.microsoft.com/office/drawing/2014/main" val="309726512"/>
                  </a:ext>
                </a:extLst>
              </a:tr>
            </a:tbl>
          </a:graphicData>
        </a:graphic>
      </p:graphicFrame>
    </p:spTree>
    <p:extLst>
      <p:ext uri="{BB962C8B-B14F-4D97-AF65-F5344CB8AC3E}">
        <p14:creationId xmlns:p14="http://schemas.microsoft.com/office/powerpoint/2010/main" val="56635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6D8F-4570-4369-A421-B00227D6CCFD}"/>
              </a:ext>
            </a:extLst>
          </p:cNvPr>
          <p:cNvSpPr>
            <a:spLocks noGrp="1"/>
          </p:cNvSpPr>
          <p:nvPr>
            <p:ph type="title"/>
          </p:nvPr>
        </p:nvSpPr>
        <p:spPr/>
        <p:txBody>
          <a:bodyPr>
            <a:noAutofit/>
          </a:bodyPr>
          <a:lstStyle/>
          <a:p>
            <a:r>
              <a:rPr lang="en-IN" sz="5600" u="dbl" dirty="0">
                <a:effectLst>
                  <a:outerShdw blurRad="38100" dist="38100" dir="2700000" algn="tl">
                    <a:srgbClr val="000000">
                      <a:alpha val="43137"/>
                    </a:srgbClr>
                  </a:outerShdw>
                </a:effectLst>
              </a:rPr>
              <a:t>ELEMENTS AND COMPOUNDS.</a:t>
            </a:r>
          </a:p>
        </p:txBody>
      </p:sp>
      <p:sp>
        <p:nvSpPr>
          <p:cNvPr id="3" name="Content Placeholder 2">
            <a:extLst>
              <a:ext uri="{FF2B5EF4-FFF2-40B4-BE49-F238E27FC236}">
                <a16:creationId xmlns:a16="http://schemas.microsoft.com/office/drawing/2014/main" id="{741EA54C-6A5F-4781-A01C-9AD33D736B8D}"/>
              </a:ext>
            </a:extLst>
          </p:cNvPr>
          <p:cNvSpPr>
            <a:spLocks noGrp="1"/>
          </p:cNvSpPr>
          <p:nvPr>
            <p:ph idx="1"/>
          </p:nvPr>
        </p:nvSpPr>
        <p:spPr/>
        <p:txBody>
          <a:bodyPr>
            <a:normAutofit/>
          </a:bodyPr>
          <a:lstStyle/>
          <a:p>
            <a:pPr marL="0" indent="0">
              <a:buNone/>
            </a:pPr>
            <a:r>
              <a:rPr lang="en-IN" sz="3200" u="sng" dirty="0">
                <a:effectLst>
                  <a:outerShdw blurRad="38100" dist="38100" dir="2700000" algn="tl">
                    <a:srgbClr val="000000">
                      <a:alpha val="43137"/>
                    </a:srgbClr>
                  </a:outerShdw>
                </a:effectLst>
              </a:rPr>
              <a:t>ELEMENTS</a:t>
            </a:r>
            <a:r>
              <a:rPr lang="en-IN" sz="3200" dirty="0"/>
              <a:t>:</a:t>
            </a:r>
          </a:p>
          <a:p>
            <a:pPr marL="0" indent="0">
              <a:buNone/>
            </a:pPr>
            <a:r>
              <a:rPr lang="en-IN" sz="2800" dirty="0"/>
              <a:t>An element is a pure substance that is made from a single type of atom. Elements are the building blocks for all the rest of the matter in the world. Examples of elements include iron, oxygen, hydrogen, gold and helium. An important number in an element is the atomic number.</a:t>
            </a:r>
          </a:p>
        </p:txBody>
      </p:sp>
      <p:pic>
        <p:nvPicPr>
          <p:cNvPr id="1026" name="Picture 2" descr="Chemical Elements: Fact or Fiction Quiz | Britannica">
            <a:extLst>
              <a:ext uri="{FF2B5EF4-FFF2-40B4-BE49-F238E27FC236}">
                <a16:creationId xmlns:a16="http://schemas.microsoft.com/office/drawing/2014/main" id="{A93B1F72-0F69-49CE-8CB8-0658DB694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384" y="4540032"/>
            <a:ext cx="4068416" cy="215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99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6D8F-4570-4369-A421-B00227D6CCFD}"/>
              </a:ext>
            </a:extLst>
          </p:cNvPr>
          <p:cNvSpPr>
            <a:spLocks noGrp="1"/>
          </p:cNvSpPr>
          <p:nvPr>
            <p:ph type="title"/>
          </p:nvPr>
        </p:nvSpPr>
        <p:spPr/>
        <p:txBody>
          <a:bodyPr>
            <a:normAutofit/>
          </a:bodyPr>
          <a:lstStyle/>
          <a:p>
            <a:r>
              <a:rPr lang="en-IN" sz="5600" u="dbl" dirty="0">
                <a:effectLst>
                  <a:outerShdw blurRad="38100" dist="38100" dir="2700000" algn="tl">
                    <a:srgbClr val="000000">
                      <a:alpha val="43137"/>
                    </a:srgbClr>
                  </a:outerShdw>
                </a:effectLst>
              </a:rPr>
              <a:t>ELEMENTS AND COMPOUNDS.</a:t>
            </a:r>
          </a:p>
        </p:txBody>
      </p:sp>
      <p:sp>
        <p:nvSpPr>
          <p:cNvPr id="3" name="Content Placeholder 2">
            <a:extLst>
              <a:ext uri="{FF2B5EF4-FFF2-40B4-BE49-F238E27FC236}">
                <a16:creationId xmlns:a16="http://schemas.microsoft.com/office/drawing/2014/main" id="{741EA54C-6A5F-4781-A01C-9AD33D736B8D}"/>
              </a:ext>
            </a:extLst>
          </p:cNvPr>
          <p:cNvSpPr>
            <a:spLocks noGrp="1"/>
          </p:cNvSpPr>
          <p:nvPr>
            <p:ph idx="1"/>
          </p:nvPr>
        </p:nvSpPr>
        <p:spPr/>
        <p:txBody>
          <a:bodyPr>
            <a:normAutofit/>
          </a:bodyPr>
          <a:lstStyle/>
          <a:p>
            <a:pPr marL="0" indent="0">
              <a:buNone/>
            </a:pPr>
            <a:r>
              <a:rPr lang="en-IN" sz="3200" u="sng" dirty="0">
                <a:effectLst>
                  <a:outerShdw blurRad="38100" dist="38100" dir="2700000" algn="tl">
                    <a:srgbClr val="000000">
                      <a:alpha val="43137"/>
                    </a:srgbClr>
                  </a:outerShdw>
                </a:effectLst>
              </a:rPr>
              <a:t>COMPOUNDS:</a:t>
            </a:r>
          </a:p>
          <a:p>
            <a:pPr marL="0" indent="0">
              <a:buNone/>
            </a:pPr>
            <a:r>
              <a:rPr lang="en-IN" sz="2800" dirty="0">
                <a:effectLst>
                  <a:outerShdw blurRad="38100" dist="38100" dir="2700000" algn="tl">
                    <a:srgbClr val="000000">
                      <a:alpha val="43137"/>
                    </a:srgbClr>
                  </a:outerShdw>
                </a:effectLst>
              </a:rPr>
              <a:t>A compound is a substance formed when two or more chemical elements are chemically bonded together…………Water: Two hydrogen atoms bonded to an oxygen atom. The type of bonds holding elements together in a compound can vary: Two common types are covalent bonds and ionic bonds.</a:t>
            </a:r>
          </a:p>
        </p:txBody>
      </p:sp>
      <p:pic>
        <p:nvPicPr>
          <p:cNvPr id="2050" name="Picture 2" descr="What are the Characteristics of Compound - A Plus Topper">
            <a:extLst>
              <a:ext uri="{FF2B5EF4-FFF2-40B4-BE49-F238E27FC236}">
                <a16:creationId xmlns:a16="http://schemas.microsoft.com/office/drawing/2014/main" id="{97BCF448-520B-44C6-9448-1629E2E8D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735" y="4885290"/>
            <a:ext cx="2089330" cy="1964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174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6D8F-4570-4369-A421-B00227D6CCFD}"/>
              </a:ext>
            </a:extLst>
          </p:cNvPr>
          <p:cNvSpPr>
            <a:spLocks noGrp="1"/>
          </p:cNvSpPr>
          <p:nvPr>
            <p:ph type="title"/>
          </p:nvPr>
        </p:nvSpPr>
        <p:spPr/>
        <p:txBody>
          <a:bodyPr>
            <a:noAutofit/>
          </a:bodyPr>
          <a:lstStyle/>
          <a:p>
            <a:pPr algn="ctr"/>
            <a:r>
              <a:rPr lang="en-IN" sz="9600" u="dbl" dirty="0">
                <a:effectLst>
                  <a:outerShdw blurRad="38100" dist="38100" dir="2700000" algn="tl">
                    <a:srgbClr val="000000">
                      <a:alpha val="43137"/>
                    </a:srgbClr>
                  </a:outerShdw>
                </a:effectLst>
              </a:rPr>
              <a:t>WATER</a:t>
            </a:r>
          </a:p>
        </p:txBody>
      </p:sp>
      <p:sp>
        <p:nvSpPr>
          <p:cNvPr id="3" name="Content Placeholder 2">
            <a:extLst>
              <a:ext uri="{FF2B5EF4-FFF2-40B4-BE49-F238E27FC236}">
                <a16:creationId xmlns:a16="http://schemas.microsoft.com/office/drawing/2014/main" id="{741EA54C-6A5F-4781-A01C-9AD33D736B8D}"/>
              </a:ext>
            </a:extLst>
          </p:cNvPr>
          <p:cNvSpPr>
            <a:spLocks noGrp="1"/>
          </p:cNvSpPr>
          <p:nvPr>
            <p:ph idx="1"/>
          </p:nvPr>
        </p:nvSpPr>
        <p:spPr/>
        <p:txBody>
          <a:bodyPr>
            <a:normAutofit/>
          </a:bodyPr>
          <a:lstStyle/>
          <a:p>
            <a:pPr marL="0" indent="0">
              <a:buNone/>
            </a:pPr>
            <a:r>
              <a:rPr lang="en-IN" sz="3200" dirty="0"/>
              <a:t>Water is a compound because it is composed of two different elements, </a:t>
            </a:r>
            <a:r>
              <a:rPr lang="en-IN" sz="3200" b="1" dirty="0"/>
              <a:t>hydrogen </a:t>
            </a:r>
            <a:r>
              <a:rPr lang="en-IN" sz="3200" dirty="0"/>
              <a:t>and </a:t>
            </a:r>
            <a:r>
              <a:rPr lang="en-IN" sz="3200" b="1" dirty="0"/>
              <a:t>oxygen</a:t>
            </a:r>
            <a:r>
              <a:rPr lang="en-IN" sz="3200" dirty="0"/>
              <a:t> which cannot be separated by physical methods….The physical and chemical properties of hydrogen and oxygen are different from the properties of water.</a:t>
            </a:r>
          </a:p>
        </p:txBody>
      </p:sp>
      <p:pic>
        <p:nvPicPr>
          <p:cNvPr id="3074" name="Picture 2" descr="water | Definition, Chemical Formula, Structure, &amp; Facts | Britannica">
            <a:extLst>
              <a:ext uri="{FF2B5EF4-FFF2-40B4-BE49-F238E27FC236}">
                <a16:creationId xmlns:a16="http://schemas.microsoft.com/office/drawing/2014/main" id="{EEE534F7-218D-415A-BEC8-7261FF785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13" y="0"/>
            <a:ext cx="3790122" cy="234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4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530D-0AFD-4AF5-8AD7-123211D3C04C}"/>
              </a:ext>
            </a:extLst>
          </p:cNvPr>
          <p:cNvSpPr>
            <a:spLocks noGrp="1"/>
          </p:cNvSpPr>
          <p:nvPr>
            <p:ph type="title"/>
          </p:nvPr>
        </p:nvSpPr>
        <p:spPr/>
        <p:txBody>
          <a:bodyPr>
            <a:normAutofit/>
          </a:bodyPr>
          <a:lstStyle/>
          <a:p>
            <a:pPr algn="ctr"/>
            <a:r>
              <a:rPr lang="en-IN" sz="9600" u="dbl" dirty="0">
                <a:effectLst>
                  <a:outerShdw blurRad="38100" dist="38100" dir="2700000" algn="tl">
                    <a:srgbClr val="000000">
                      <a:alpha val="43137"/>
                    </a:srgbClr>
                  </a:outerShdw>
                </a:effectLst>
              </a:rPr>
              <a:t>CARBON</a:t>
            </a:r>
          </a:p>
        </p:txBody>
      </p:sp>
      <p:sp>
        <p:nvSpPr>
          <p:cNvPr id="3" name="Content Placeholder 2">
            <a:extLst>
              <a:ext uri="{FF2B5EF4-FFF2-40B4-BE49-F238E27FC236}">
                <a16:creationId xmlns:a16="http://schemas.microsoft.com/office/drawing/2014/main" id="{9B666A6C-775F-4249-B4C4-F9E6A554A6D2}"/>
              </a:ext>
            </a:extLst>
          </p:cNvPr>
          <p:cNvSpPr>
            <a:spLocks noGrp="1"/>
          </p:cNvSpPr>
          <p:nvPr>
            <p:ph idx="1"/>
          </p:nvPr>
        </p:nvSpPr>
        <p:spPr/>
        <p:txBody>
          <a:bodyPr>
            <a:normAutofit/>
          </a:bodyPr>
          <a:lstStyle/>
          <a:p>
            <a:pPr marL="0" indent="0">
              <a:buNone/>
            </a:pPr>
            <a:r>
              <a:rPr lang="en-IN" sz="3200" dirty="0"/>
              <a:t>Carbon is an extraordinary element. It occurs in more different forms than any other element in the periodic table….Coal, soot and diamonds are all nearly pure forms of carbon. Carbon also occurs in a form, discovered only recently, known as fullerenes or </a:t>
            </a:r>
            <a:r>
              <a:rPr lang="en-IN" sz="3200" dirty="0" err="1"/>
              <a:t>buckyballs</a:t>
            </a:r>
            <a:r>
              <a:rPr lang="en-IN" sz="3200" dirty="0"/>
              <a:t>.</a:t>
            </a:r>
          </a:p>
        </p:txBody>
      </p:sp>
      <p:pic>
        <p:nvPicPr>
          <p:cNvPr id="4098" name="Picture 2" descr="Carbon, Chemical Element - structure, reaction, water, uses ...">
            <a:extLst>
              <a:ext uri="{FF2B5EF4-FFF2-40B4-BE49-F238E27FC236}">
                <a16:creationId xmlns:a16="http://schemas.microsoft.com/office/drawing/2014/main" id="{AF044E7C-FE59-49B5-BE50-CF704BD6D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3975" y="51248"/>
            <a:ext cx="3498025" cy="201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31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9717-9DCE-4C02-A03C-CDD37949DEC6}"/>
              </a:ext>
            </a:extLst>
          </p:cNvPr>
          <p:cNvSpPr>
            <a:spLocks noGrp="1"/>
          </p:cNvSpPr>
          <p:nvPr>
            <p:ph type="title"/>
          </p:nvPr>
        </p:nvSpPr>
        <p:spPr/>
        <p:txBody>
          <a:bodyPr>
            <a:normAutofit/>
          </a:bodyPr>
          <a:lstStyle/>
          <a:p>
            <a:pPr algn="ctr"/>
            <a:r>
              <a:rPr lang="en-IN" sz="9600" u="dbl" dirty="0">
                <a:effectLst>
                  <a:outerShdw blurRad="38100" dist="38100" dir="2700000" algn="tl">
                    <a:srgbClr val="000000">
                      <a:alpha val="43137"/>
                    </a:srgbClr>
                  </a:outerShdw>
                </a:effectLst>
              </a:rPr>
              <a:t>SULPHUR</a:t>
            </a:r>
          </a:p>
        </p:txBody>
      </p:sp>
      <p:sp>
        <p:nvSpPr>
          <p:cNvPr id="3" name="Content Placeholder 2">
            <a:extLst>
              <a:ext uri="{FF2B5EF4-FFF2-40B4-BE49-F238E27FC236}">
                <a16:creationId xmlns:a16="http://schemas.microsoft.com/office/drawing/2014/main" id="{C761F0F8-77A8-4E6B-B091-148DB5A2B0F1}"/>
              </a:ext>
            </a:extLst>
          </p:cNvPr>
          <p:cNvSpPr>
            <a:spLocks noGrp="1"/>
          </p:cNvSpPr>
          <p:nvPr>
            <p:ph idx="1"/>
          </p:nvPr>
        </p:nvSpPr>
        <p:spPr/>
        <p:txBody>
          <a:bodyPr>
            <a:normAutofit/>
          </a:bodyPr>
          <a:lstStyle/>
          <a:p>
            <a:pPr marL="0" indent="0">
              <a:buNone/>
            </a:pPr>
            <a:r>
              <a:rPr lang="en-IN" sz="3200" dirty="0"/>
              <a:t>Sulphur is a chemical element with the symbol ‘S’ and atomic number </a:t>
            </a:r>
            <a:r>
              <a:rPr lang="en-IN" sz="3200" b="1" dirty="0"/>
              <a:t>16. </a:t>
            </a:r>
            <a:r>
              <a:rPr lang="en-IN" sz="3200" dirty="0"/>
              <a:t>It is abundant, multivalent, and non-metallic. Under normal conditions, sulphur atoms form cyclic </a:t>
            </a:r>
            <a:r>
              <a:rPr lang="en-IN" sz="3200" dirty="0" err="1"/>
              <a:t>octatomic</a:t>
            </a:r>
            <a:r>
              <a:rPr lang="en-IN" sz="3200" dirty="0"/>
              <a:t> molecules with a chemical formula </a:t>
            </a:r>
            <a:r>
              <a:rPr lang="en-IN" sz="3200" b="1" dirty="0"/>
              <a:t>S8</a:t>
            </a:r>
            <a:r>
              <a:rPr lang="en-IN" sz="3200" dirty="0"/>
              <a:t>. Elemental sulphur is a bright yellow, crystalline solid at room temperature.</a:t>
            </a:r>
            <a:endParaRPr lang="en-IN" sz="3200" baseline="-25000" dirty="0"/>
          </a:p>
        </p:txBody>
      </p:sp>
      <p:pic>
        <p:nvPicPr>
          <p:cNvPr id="5122" name="Picture 2" descr="SULPHUR">
            <a:extLst>
              <a:ext uri="{FF2B5EF4-FFF2-40B4-BE49-F238E27FC236}">
                <a16:creationId xmlns:a16="http://schemas.microsoft.com/office/drawing/2014/main" id="{6C50EF17-A308-457C-9ECA-B7321A42D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613" y="174736"/>
            <a:ext cx="3059596" cy="192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48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5AA6-9A95-4186-B93A-2191C54715B8}"/>
              </a:ext>
            </a:extLst>
          </p:cNvPr>
          <p:cNvSpPr>
            <a:spLocks noGrp="1"/>
          </p:cNvSpPr>
          <p:nvPr>
            <p:ph type="title"/>
          </p:nvPr>
        </p:nvSpPr>
        <p:spPr/>
        <p:txBody>
          <a:bodyPr>
            <a:normAutofit/>
          </a:bodyPr>
          <a:lstStyle/>
          <a:p>
            <a:pPr algn="ctr"/>
            <a:r>
              <a:rPr lang="en-IN" sz="9600" u="dbl" dirty="0">
                <a:effectLst>
                  <a:outerShdw blurRad="38100" dist="38100" dir="2700000" algn="tl">
                    <a:srgbClr val="000000">
                      <a:alpha val="43137"/>
                    </a:srgbClr>
                  </a:outerShdw>
                </a:effectLst>
              </a:rPr>
              <a:t>SULPHURIC ACID.  </a:t>
            </a:r>
          </a:p>
        </p:txBody>
      </p:sp>
      <p:sp>
        <p:nvSpPr>
          <p:cNvPr id="3" name="Content Placeholder 2">
            <a:extLst>
              <a:ext uri="{FF2B5EF4-FFF2-40B4-BE49-F238E27FC236}">
                <a16:creationId xmlns:a16="http://schemas.microsoft.com/office/drawing/2014/main" id="{6AEBDC53-EA1B-45C9-A62C-0723E6614019}"/>
              </a:ext>
            </a:extLst>
          </p:cNvPr>
          <p:cNvSpPr>
            <a:spLocks noGrp="1"/>
          </p:cNvSpPr>
          <p:nvPr>
            <p:ph idx="1"/>
          </p:nvPr>
        </p:nvSpPr>
        <p:spPr/>
        <p:txBody>
          <a:bodyPr>
            <a:noAutofit/>
          </a:bodyPr>
          <a:lstStyle/>
          <a:p>
            <a:pPr marL="0" indent="0">
              <a:buNone/>
            </a:pPr>
            <a:r>
              <a:rPr lang="en-IN" sz="3700" dirty="0"/>
              <a:t>Sulphuric acid, </a:t>
            </a:r>
            <a:r>
              <a:rPr lang="en-IN" sz="3700" b="1" dirty="0"/>
              <a:t>H2SO4</a:t>
            </a:r>
            <a:r>
              <a:rPr lang="en-IN" sz="3700" dirty="0"/>
              <a:t> is a chemical compound made up of two hydrogen atom, on sulphur atom and ‘four oxygen atoms. Sulphuric acid is a strong acid, soluble in water, very polar and is an excellent solvent. Its application include the production of fertilizers and detergent. </a:t>
            </a:r>
          </a:p>
        </p:txBody>
      </p:sp>
      <p:pic>
        <p:nvPicPr>
          <p:cNvPr id="6146" name="Picture 2" descr="Sulphuric Acid at Price Range 18.00 - 21.00 INR/Kilograms in ...">
            <a:extLst>
              <a:ext uri="{FF2B5EF4-FFF2-40B4-BE49-F238E27FC236}">
                <a16:creationId xmlns:a16="http://schemas.microsoft.com/office/drawing/2014/main" id="{E62F296C-6EF6-4F13-B788-0D32F418D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1165" y="49530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06368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128</TotalTime>
  <Words>677</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Franklin Gothic Book</vt:lpstr>
      <vt:lpstr>Wingdings</vt:lpstr>
      <vt:lpstr>Crop</vt:lpstr>
      <vt:lpstr>CHEMISTRY</vt:lpstr>
      <vt:lpstr>AVNIKA JAIN</vt:lpstr>
      <vt:lpstr>INDEX</vt:lpstr>
      <vt:lpstr>ELEMENTS AND COMPOUNDS.</vt:lpstr>
      <vt:lpstr>ELEMENTS AND COMPOUNDS.</vt:lpstr>
      <vt:lpstr>WATER</vt:lpstr>
      <vt:lpstr>CARBON</vt:lpstr>
      <vt:lpstr>SULPHUR</vt:lpstr>
      <vt:lpstr>SULPHURIC ACID.  </vt:lpstr>
      <vt:lpstr>CARBON DIOXIDE.</vt:lpstr>
      <vt:lpstr>HYDROGEN</vt:lpstr>
      <vt:lpstr>NITROGEN</vt:lpstr>
      <vt:lpstr>SALT</vt:lpstr>
      <vt:lpstr>CARBONIC ACID.</vt:lpstr>
      <vt:lpstr>AMMONIA.</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AND COMPOUNDS.</dc:title>
  <dc:creator>Rahul Jain</dc:creator>
  <cp:lastModifiedBy>Rahul Jain</cp:lastModifiedBy>
  <cp:revision>17</cp:revision>
  <dcterms:created xsi:type="dcterms:W3CDTF">2020-06-21T17:02:48Z</dcterms:created>
  <dcterms:modified xsi:type="dcterms:W3CDTF">2020-06-24T10:09:10Z</dcterms:modified>
</cp:coreProperties>
</file>