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7" r:id="rId1"/>
  </p:sldMasterIdLst>
  <p:sldIdLst>
    <p:sldId id="256" r:id="rId2"/>
    <p:sldId id="257" r:id="rId3"/>
    <p:sldId id="273" r:id="rId4"/>
    <p:sldId id="258" r:id="rId5"/>
    <p:sldId id="259" r:id="rId6"/>
    <p:sldId id="272" r:id="rId7"/>
    <p:sldId id="260"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64810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2837112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013021-9A08-451A-ABE8-A23D4F78DBF3}"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13252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1526517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013021-9A08-451A-ABE8-A23D4F78DBF3}"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0260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1210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801125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340278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51844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648694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23191128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178955112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28259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332395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24800024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73C61-A1C9-4A96-A70D-510818B6791E}" type="datetimeFigureOut">
              <a:rPr lang="en-IN" smtClean="0"/>
              <a:t>30-06-2020</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013021-9A08-451A-ABE8-A23D4F78DBF3}" type="slidenum">
              <a:rPr lang="en-IN" smtClean="0"/>
              <a:t>‹#›</a:t>
            </a:fld>
            <a:endParaRPr lang="en-IN" dirty="0"/>
          </a:p>
        </p:txBody>
      </p:sp>
    </p:spTree>
    <p:extLst>
      <p:ext uri="{BB962C8B-B14F-4D97-AF65-F5344CB8AC3E}">
        <p14:creationId xmlns:p14="http://schemas.microsoft.com/office/powerpoint/2010/main" val="290291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073C61-A1C9-4A96-A70D-510818B6791E}" type="datetimeFigureOut">
              <a:rPr lang="en-IN" smtClean="0"/>
              <a:t>30-06-2020</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01013021-9A08-451A-ABE8-A23D4F78DBF3}" type="slidenum">
              <a:rPr lang="en-IN" smtClean="0"/>
              <a:t>‹#›</a:t>
            </a:fld>
            <a:endParaRPr lang="en-IN" dirty="0"/>
          </a:p>
        </p:txBody>
      </p:sp>
    </p:spTree>
    <p:extLst>
      <p:ext uri="{BB962C8B-B14F-4D97-AF65-F5344CB8AC3E}">
        <p14:creationId xmlns:p14="http://schemas.microsoft.com/office/powerpoint/2010/main" val="3914635791"/>
      </p:ext>
    </p:extLst>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40F6-36B7-4A45-AB07-FA9D5164D745}"/>
              </a:ext>
            </a:extLst>
          </p:cNvPr>
          <p:cNvSpPr>
            <a:spLocks noGrp="1"/>
          </p:cNvSpPr>
          <p:nvPr>
            <p:ph type="title"/>
          </p:nvPr>
        </p:nvSpPr>
        <p:spPr>
          <a:xfrm>
            <a:off x="616228" y="685800"/>
            <a:ext cx="10131425" cy="1456267"/>
          </a:xfrm>
        </p:spPr>
        <p:txBody>
          <a:bodyPr>
            <a:normAutofit/>
          </a:bodyPr>
          <a:lstStyle/>
          <a:p>
            <a:r>
              <a:rPr lang="en-IN" sz="8000" u="dbl" dirty="0">
                <a:effectLst>
                  <a:outerShdw blurRad="38100" dist="38100" dir="2700000" algn="tl">
                    <a:srgbClr val="000000">
                      <a:alpha val="43137"/>
                    </a:srgbClr>
                  </a:outerShdw>
                </a:effectLst>
              </a:rPr>
              <a:t>ENGLISH LANGUAGE.</a:t>
            </a:r>
          </a:p>
        </p:txBody>
      </p:sp>
      <p:sp>
        <p:nvSpPr>
          <p:cNvPr id="3" name="Content Placeholder 2">
            <a:extLst>
              <a:ext uri="{FF2B5EF4-FFF2-40B4-BE49-F238E27FC236}">
                <a16:creationId xmlns:a16="http://schemas.microsoft.com/office/drawing/2014/main" id="{3BF8465A-B9A2-4BA5-97EE-772724A57C7C}"/>
              </a:ext>
            </a:extLst>
          </p:cNvPr>
          <p:cNvSpPr>
            <a:spLocks noGrp="1"/>
          </p:cNvSpPr>
          <p:nvPr>
            <p:ph idx="1"/>
          </p:nvPr>
        </p:nvSpPr>
        <p:spPr>
          <a:xfrm>
            <a:off x="677334" y="2160589"/>
            <a:ext cx="8596668" cy="5022089"/>
          </a:xfrm>
        </p:spPr>
        <p:txBody>
          <a:bodyPr>
            <a:normAutofit/>
          </a:bodyPr>
          <a:lstStyle/>
          <a:p>
            <a:pPr marL="0" indent="0" algn="ctr">
              <a:buNone/>
            </a:pPr>
            <a:r>
              <a:rPr lang="en-IN" sz="6600" dirty="0"/>
              <a:t>ENGLISH LANGUAGE </a:t>
            </a:r>
            <a:r>
              <a:rPr lang="en-IN" sz="7200" dirty="0"/>
              <a:t>PROJECT</a:t>
            </a:r>
            <a:r>
              <a:rPr lang="en-IN" sz="6600" dirty="0"/>
              <a:t>.</a:t>
            </a:r>
          </a:p>
        </p:txBody>
      </p:sp>
    </p:spTree>
    <p:extLst>
      <p:ext uri="{BB962C8B-B14F-4D97-AF65-F5344CB8AC3E}">
        <p14:creationId xmlns:p14="http://schemas.microsoft.com/office/powerpoint/2010/main" val="4224534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000">
        <p15:prstTrans prst="drape"/>
      </p:transition>
    </mc:Choice>
    <mc:Fallback xmlns="">
      <p:transition spd="slow" advTm="2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76C2-11EE-419A-8999-B050D2CEF142}"/>
              </a:ext>
            </a:extLst>
          </p:cNvPr>
          <p:cNvSpPr>
            <a:spLocks noGrp="1"/>
          </p:cNvSpPr>
          <p:nvPr>
            <p:ph type="title"/>
          </p:nvPr>
        </p:nvSpPr>
        <p:spPr>
          <a:xfrm>
            <a:off x="677334" y="424071"/>
            <a:ext cx="8596668" cy="1630016"/>
          </a:xfrm>
        </p:spPr>
        <p:txBody>
          <a:bodyPr>
            <a:normAutofit fontScale="90000"/>
          </a:bodyPr>
          <a:lstStyle/>
          <a:p>
            <a:pPr algn="ctr"/>
            <a:r>
              <a:rPr lang="en-US" u="dbl" dirty="0">
                <a:effectLst>
                  <a:outerShdw blurRad="38100" dist="38100" dir="2700000" algn="tl">
                    <a:srgbClr val="000000">
                      <a:alpha val="43137"/>
                    </a:srgbClr>
                  </a:outerShdw>
                </a:effectLst>
              </a:rPr>
              <a:t>ILLUSTRATE TWO SENTENCES ALONG WITH MENTIONING THE PREPOSITIONS USED IN THE PC.</a:t>
            </a:r>
            <a:endParaRPr lang="en-IN" u="dbl"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D3FDA36-9CFE-4265-B684-5F06D167AD9E}"/>
              </a:ext>
            </a:extLst>
          </p:cNvPr>
          <p:cNvSpPr>
            <a:spLocks noGrp="1"/>
          </p:cNvSpPr>
          <p:nvPr>
            <p:ph idx="1"/>
          </p:nvPr>
        </p:nvSpPr>
        <p:spPr>
          <a:xfrm>
            <a:off x="677334" y="2160589"/>
            <a:ext cx="8596668" cy="3880773"/>
          </a:xfrm>
        </p:spPr>
        <p:txBody>
          <a:bodyPr>
            <a:normAutofit fontScale="92500" lnSpcReduction="10000"/>
          </a:bodyPr>
          <a:lstStyle/>
          <a:p>
            <a:pPr marL="0" indent="0">
              <a:buNone/>
            </a:pPr>
            <a:r>
              <a:rPr lang="en-US" sz="4400" u="sng" dirty="0">
                <a:effectLst>
                  <a:outerShdw blurRad="38100" dist="38100" dir="2700000" algn="tl">
                    <a:srgbClr val="000000">
                      <a:alpha val="43137"/>
                    </a:srgbClr>
                  </a:outerShdw>
                </a:effectLst>
              </a:rPr>
              <a:t>IST</a:t>
            </a:r>
            <a:r>
              <a:rPr lang="en-US" sz="4400" u="sng" dirty="0"/>
              <a:t> </a:t>
            </a:r>
            <a:r>
              <a:rPr lang="en-US" sz="4400" u="sng" dirty="0">
                <a:effectLst>
                  <a:outerShdw blurRad="38100" dist="38100" dir="2700000" algn="tl">
                    <a:srgbClr val="000000">
                      <a:alpha val="43137"/>
                    </a:srgbClr>
                  </a:outerShdw>
                </a:effectLst>
              </a:rPr>
              <a:t>SENTENCE</a:t>
            </a:r>
            <a:r>
              <a:rPr lang="en-US" sz="3600" dirty="0"/>
              <a:t>: ONLNE CLASSES GOING IN THIS CORONA VIRUS PANDEMIC ARE VERY BENEFICIAL FOR THE STUDENTS.</a:t>
            </a:r>
          </a:p>
          <a:p>
            <a:pPr marL="0" indent="0">
              <a:buNone/>
            </a:pPr>
            <a:r>
              <a:rPr lang="en-US" sz="3600" dirty="0"/>
              <a:t>PREPOSITION: IN</a:t>
            </a:r>
          </a:p>
          <a:p>
            <a:pPr marL="0" indent="0">
              <a:buNone/>
            </a:pPr>
            <a:r>
              <a:rPr lang="en-US" sz="4400" u="sng" dirty="0">
                <a:effectLst>
                  <a:outerShdw blurRad="38100" dist="38100" dir="2700000" algn="tl">
                    <a:srgbClr val="000000">
                      <a:alpha val="43137"/>
                    </a:srgbClr>
                  </a:outerShdw>
                </a:effectLst>
              </a:rPr>
              <a:t>2ND</a:t>
            </a:r>
            <a:r>
              <a:rPr lang="en-US" sz="4400" u="sng" dirty="0"/>
              <a:t> </a:t>
            </a:r>
            <a:r>
              <a:rPr lang="en-US" sz="4400" u="sng" dirty="0">
                <a:effectLst>
                  <a:outerShdw blurRad="38100" dist="38100" dir="2700000" algn="tl">
                    <a:srgbClr val="000000">
                      <a:alpha val="43137"/>
                    </a:srgbClr>
                  </a:outerShdw>
                </a:effectLst>
              </a:rPr>
              <a:t>SENTENCE</a:t>
            </a:r>
            <a:r>
              <a:rPr lang="en-US" sz="3600" dirty="0"/>
              <a:t>: </a:t>
            </a:r>
            <a:r>
              <a:rPr lang="en-IN" sz="3600" dirty="0"/>
              <a:t>THE SYLLABUS IS GETTING COMPLETED ON TIME.</a:t>
            </a:r>
          </a:p>
          <a:p>
            <a:pPr marL="0" indent="0">
              <a:buNone/>
            </a:pPr>
            <a:r>
              <a:rPr lang="en-IN" sz="3600" dirty="0"/>
              <a:t>PREPOSITIONS: ON TIME.</a:t>
            </a:r>
            <a:endParaRPr lang="en-US" sz="3600" dirty="0"/>
          </a:p>
        </p:txBody>
      </p:sp>
    </p:spTree>
    <p:extLst>
      <p:ext uri="{BB962C8B-B14F-4D97-AF65-F5344CB8AC3E}">
        <p14:creationId xmlns:p14="http://schemas.microsoft.com/office/powerpoint/2010/main" val="289546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87B9-EBC2-4AFC-9319-EB600C412AA9}"/>
              </a:ext>
            </a:extLst>
          </p:cNvPr>
          <p:cNvSpPr>
            <a:spLocks noGrp="1"/>
          </p:cNvSpPr>
          <p:nvPr>
            <p:ph type="title"/>
          </p:nvPr>
        </p:nvSpPr>
        <p:spPr>
          <a:xfrm>
            <a:off x="677334" y="609600"/>
            <a:ext cx="8596668" cy="1320800"/>
          </a:xfrm>
        </p:spPr>
        <p:txBody>
          <a:bodyPr>
            <a:normAutofit/>
          </a:bodyPr>
          <a:lstStyle/>
          <a:p>
            <a:pPr algn="ctr"/>
            <a:r>
              <a:rPr lang="en-US" sz="4000" u="dbl" dirty="0">
                <a:effectLst>
                  <a:outerShdw blurRad="38100" dist="38100" dir="2700000" algn="tl">
                    <a:srgbClr val="000000">
                      <a:alpha val="43137"/>
                    </a:srgbClr>
                  </a:outerShdw>
                </a:effectLst>
              </a:rPr>
              <a:t>CONSTRUCT SENTENCES FROM ANY THREE ADJECTIVES USED IN THE PC.</a:t>
            </a:r>
            <a:endParaRPr lang="en-IN" sz="4000" u="dbl"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E3B9134-26AC-4480-9849-CFFF4A0673D0}"/>
              </a:ext>
            </a:extLst>
          </p:cNvPr>
          <p:cNvSpPr>
            <a:spLocks noGrp="1"/>
          </p:cNvSpPr>
          <p:nvPr>
            <p:ph idx="1"/>
          </p:nvPr>
        </p:nvSpPr>
        <p:spPr/>
        <p:txBody>
          <a:bodyPr>
            <a:normAutofit fontScale="77500" lnSpcReduction="20000"/>
          </a:bodyPr>
          <a:lstStyle/>
          <a:p>
            <a:pPr marL="0" indent="0">
              <a:buNone/>
            </a:pPr>
            <a:r>
              <a:rPr lang="en-US" sz="3000" dirty="0"/>
              <a:t>3 ADJECTIVES USED IN THE PICTURE COMPOSITION: </a:t>
            </a:r>
          </a:p>
          <a:p>
            <a:pPr>
              <a:buFont typeface="+mj-lt"/>
              <a:buAutoNum type="arabicPeriod"/>
            </a:pPr>
            <a:r>
              <a:rPr lang="en-US" sz="3000" dirty="0"/>
              <a:t>HARD.</a:t>
            </a:r>
          </a:p>
          <a:p>
            <a:pPr>
              <a:buFont typeface="+mj-lt"/>
              <a:buAutoNum type="arabicPeriod"/>
            </a:pPr>
            <a:r>
              <a:rPr lang="en-US" sz="3000" dirty="0"/>
              <a:t>PRETTY</a:t>
            </a:r>
          </a:p>
          <a:p>
            <a:pPr>
              <a:buFont typeface="+mj-lt"/>
              <a:buAutoNum type="arabicPeriod"/>
            </a:pPr>
            <a:r>
              <a:rPr lang="en-US" sz="3000" dirty="0"/>
              <a:t>HELPFUL</a:t>
            </a:r>
          </a:p>
          <a:p>
            <a:pPr marL="0" indent="0">
              <a:buNone/>
            </a:pPr>
            <a:r>
              <a:rPr lang="en-US" sz="3000" dirty="0"/>
              <a:t>SENTENCE 1(HARD):</a:t>
            </a:r>
            <a:r>
              <a:rPr lang="en-IN" sz="3000" dirty="0">
                <a:effectLst>
                  <a:outerShdw blurRad="38100" dist="38100" dir="2700000" algn="tl">
                    <a:srgbClr val="000000">
                      <a:alpha val="43137"/>
                    </a:srgbClr>
                  </a:outerShdw>
                </a:effectLst>
              </a:rPr>
              <a:t> </a:t>
            </a:r>
            <a:r>
              <a:rPr lang="en-IN" sz="3000" dirty="0"/>
              <a:t>OUR TEACHER’S ARE WORKING VERY </a:t>
            </a:r>
            <a:r>
              <a:rPr lang="en-IN" sz="3000" u="sng" dirty="0"/>
              <a:t>HARD</a:t>
            </a:r>
            <a:r>
              <a:rPr lang="en-IN" sz="3000" dirty="0"/>
              <a:t>.</a:t>
            </a:r>
            <a:endParaRPr lang="en-US" sz="3000" dirty="0"/>
          </a:p>
          <a:p>
            <a:pPr marL="0" indent="0">
              <a:lnSpc>
                <a:spcPct val="120000"/>
              </a:lnSpc>
              <a:buNone/>
            </a:pPr>
            <a:r>
              <a:rPr lang="en-US" sz="3000" dirty="0"/>
              <a:t>SENTENCE 2(PRETTY): </a:t>
            </a:r>
            <a:r>
              <a:rPr lang="en-IN" sz="3000" dirty="0"/>
              <a:t>IN THE PICTURE SHOWN IN THE PREVIOUS SLIDE, THE </a:t>
            </a:r>
            <a:r>
              <a:rPr lang="en-IN" sz="3000" u="sng" dirty="0"/>
              <a:t>PRETTY</a:t>
            </a:r>
            <a:r>
              <a:rPr lang="en-IN" sz="3000" dirty="0"/>
              <a:t> GIRL IS ALSO STUDYING ONLINE, HOLDING A BOOK IN HER ANOTHER HAND. </a:t>
            </a:r>
          </a:p>
          <a:p>
            <a:pPr marL="0" indent="0">
              <a:buNone/>
            </a:pPr>
            <a:r>
              <a:rPr lang="en-IN" sz="3000" dirty="0"/>
              <a:t>SENTENCE 3(HELPFUL): ONLINE CLASSES ARE REALLY VERY </a:t>
            </a:r>
            <a:r>
              <a:rPr lang="en-IN" sz="3000" u="sng" dirty="0"/>
              <a:t>HELPFUL</a:t>
            </a:r>
            <a:r>
              <a:rPr lang="en-IN" sz="3000" dirty="0"/>
              <a:t> FOR CHILDREN. </a:t>
            </a:r>
            <a:endParaRPr lang="en-US" sz="3000" dirty="0"/>
          </a:p>
          <a:p>
            <a:pPr marL="0" indent="0">
              <a:buNone/>
            </a:pPr>
            <a:endParaRPr lang="en-US" dirty="0"/>
          </a:p>
        </p:txBody>
      </p:sp>
    </p:spTree>
    <p:extLst>
      <p:ext uri="{BB962C8B-B14F-4D97-AF65-F5344CB8AC3E}">
        <p14:creationId xmlns:p14="http://schemas.microsoft.com/office/powerpoint/2010/main" val="1430641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369E-C8F8-48EB-A3E8-276F4DE0AB49}"/>
              </a:ext>
            </a:extLst>
          </p:cNvPr>
          <p:cNvSpPr>
            <a:spLocks noGrp="1"/>
          </p:cNvSpPr>
          <p:nvPr>
            <p:ph type="title"/>
          </p:nvPr>
        </p:nvSpPr>
        <p:spPr/>
        <p:txBody>
          <a:bodyPr>
            <a:normAutofit/>
          </a:bodyPr>
          <a:lstStyle/>
          <a:p>
            <a:pPr algn="ctr"/>
            <a:r>
              <a:rPr lang="en-US" sz="4000" u="dbl" dirty="0">
                <a:effectLst>
                  <a:outerShdw blurRad="38100" dist="38100" dir="2700000" algn="tl">
                    <a:srgbClr val="000000">
                      <a:alpha val="43137"/>
                    </a:srgbClr>
                  </a:outerShdw>
                </a:effectLst>
              </a:rPr>
              <a:t>GIVE EXAMPLES OF THE KINDS OF SENENCES USED IN THE PC.</a:t>
            </a:r>
            <a:endParaRPr lang="en-IN" sz="4000" u="dbl"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67CCAC8-C830-473A-B233-CE3DBF1B4267}"/>
              </a:ext>
            </a:extLst>
          </p:cNvPr>
          <p:cNvSpPr>
            <a:spLocks noGrp="1"/>
          </p:cNvSpPr>
          <p:nvPr>
            <p:ph idx="1"/>
          </p:nvPr>
        </p:nvSpPr>
        <p:spPr/>
        <p:txBody>
          <a:bodyPr>
            <a:normAutofit fontScale="92500" lnSpcReduction="10000"/>
          </a:bodyPr>
          <a:lstStyle/>
          <a:p>
            <a:pPr marL="0" indent="0">
              <a:buNone/>
            </a:pPr>
            <a:r>
              <a:rPr lang="en-US" sz="3200" dirty="0"/>
              <a:t>AN ASSERTIVE SENTENCE: Online classes are really helpful for children.</a:t>
            </a:r>
          </a:p>
          <a:p>
            <a:pPr marL="0" indent="0">
              <a:buNone/>
            </a:pPr>
            <a:r>
              <a:rPr lang="en-US" sz="3200" dirty="0"/>
              <a:t>AN INTERROGATIVE SENTENCE: No such interrogative sentence.</a:t>
            </a:r>
          </a:p>
          <a:p>
            <a:pPr marL="0" indent="0">
              <a:buNone/>
            </a:pPr>
            <a:r>
              <a:rPr lang="en-US" sz="3200" dirty="0"/>
              <a:t>AN IMPERATIVE SENTENCE: No such imperative sentence.</a:t>
            </a:r>
          </a:p>
          <a:p>
            <a:pPr marL="0" indent="0">
              <a:buNone/>
            </a:pPr>
            <a:r>
              <a:rPr lang="en-US" sz="3200" dirty="0"/>
              <a:t>EXCLAMATORY SENTENCE: Wow! Online classes are effecting the children very much</a:t>
            </a:r>
            <a:endParaRPr lang="en-IN" sz="3200" dirty="0"/>
          </a:p>
        </p:txBody>
      </p:sp>
    </p:spTree>
    <p:extLst>
      <p:ext uri="{BB962C8B-B14F-4D97-AF65-F5344CB8AC3E}">
        <p14:creationId xmlns:p14="http://schemas.microsoft.com/office/powerpoint/2010/main" val="1430316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0D84-9F4C-4CD1-8AD0-45146A545BD5}"/>
              </a:ext>
            </a:extLst>
          </p:cNvPr>
          <p:cNvSpPr>
            <a:spLocks noGrp="1"/>
          </p:cNvSpPr>
          <p:nvPr>
            <p:ph type="title"/>
          </p:nvPr>
        </p:nvSpPr>
        <p:spPr/>
        <p:txBody>
          <a:bodyPr>
            <a:normAutofit fontScale="90000"/>
          </a:bodyPr>
          <a:lstStyle/>
          <a:p>
            <a:pPr algn="ctr"/>
            <a:r>
              <a:rPr lang="en-US" sz="4000" u="dbl" dirty="0">
                <a:effectLst>
                  <a:outerShdw blurRad="38100" dist="38100" dir="2700000" algn="tl">
                    <a:srgbClr val="000000">
                      <a:alpha val="43137"/>
                    </a:srgbClr>
                  </a:outerShdw>
                </a:effectLst>
              </a:rPr>
              <a:t>MAKE A TABLE ON THE DIFFERENT NOUNS AND PRONOUNS USED IN THE PC.</a:t>
            </a:r>
            <a:endParaRPr lang="en-IN" sz="4000" u="dbl" dirty="0">
              <a:effectLst>
                <a:outerShdw blurRad="38100" dist="38100" dir="2700000" algn="tl">
                  <a:srgbClr val="000000">
                    <a:alpha val="43137"/>
                  </a:srgbClr>
                </a:outerShdw>
              </a:effectLst>
            </a:endParaRPr>
          </a:p>
        </p:txBody>
      </p:sp>
      <p:graphicFrame>
        <p:nvGraphicFramePr>
          <p:cNvPr id="6" name="Table 6">
            <a:extLst>
              <a:ext uri="{FF2B5EF4-FFF2-40B4-BE49-F238E27FC236}">
                <a16:creationId xmlns:a16="http://schemas.microsoft.com/office/drawing/2014/main" id="{3C7E025F-EA18-4574-AD6B-B9250579D1CC}"/>
              </a:ext>
            </a:extLst>
          </p:cNvPr>
          <p:cNvGraphicFramePr>
            <a:graphicFrameLocks noGrp="1"/>
          </p:cNvGraphicFramePr>
          <p:nvPr>
            <p:ph idx="1"/>
            <p:extLst>
              <p:ext uri="{D42A27DB-BD31-4B8C-83A1-F6EECF244321}">
                <p14:modId xmlns:p14="http://schemas.microsoft.com/office/powerpoint/2010/main" val="1012492204"/>
              </p:ext>
            </p:extLst>
          </p:nvPr>
        </p:nvGraphicFramePr>
        <p:xfrm>
          <a:off x="1019900" y="2448486"/>
          <a:ext cx="8254102" cy="2694095"/>
        </p:xfrm>
        <a:graphic>
          <a:graphicData uri="http://schemas.openxmlformats.org/drawingml/2006/table">
            <a:tbl>
              <a:tblPr firstRow="1" bandRow="1">
                <a:tableStyleId>{5C22544A-7EE6-4342-B048-85BDC9FD1C3A}</a:tableStyleId>
              </a:tblPr>
              <a:tblGrid>
                <a:gridCol w="4127051">
                  <a:extLst>
                    <a:ext uri="{9D8B030D-6E8A-4147-A177-3AD203B41FA5}">
                      <a16:colId xmlns:a16="http://schemas.microsoft.com/office/drawing/2014/main" val="2748014414"/>
                    </a:ext>
                  </a:extLst>
                </a:gridCol>
                <a:gridCol w="4127051">
                  <a:extLst>
                    <a:ext uri="{9D8B030D-6E8A-4147-A177-3AD203B41FA5}">
                      <a16:colId xmlns:a16="http://schemas.microsoft.com/office/drawing/2014/main" val="844527461"/>
                    </a:ext>
                  </a:extLst>
                </a:gridCol>
              </a:tblGrid>
              <a:tr h="435187">
                <a:tc>
                  <a:txBody>
                    <a:bodyPr/>
                    <a:lstStyle/>
                    <a:p>
                      <a:pPr algn="ctr"/>
                      <a:r>
                        <a:rPr lang="en-US" sz="2800" dirty="0"/>
                        <a:t>NOUNS</a:t>
                      </a:r>
                      <a:endParaRPr lang="en-IN" sz="2800" dirty="0"/>
                    </a:p>
                  </a:txBody>
                  <a:tcPr/>
                </a:tc>
                <a:tc>
                  <a:txBody>
                    <a:bodyPr/>
                    <a:lstStyle/>
                    <a:p>
                      <a:pPr algn="ctr"/>
                      <a:r>
                        <a:rPr lang="en-US" sz="2400" dirty="0"/>
                        <a:t>PRONOUNS</a:t>
                      </a:r>
                      <a:endParaRPr lang="en-IN" sz="2400" dirty="0"/>
                    </a:p>
                  </a:txBody>
                  <a:tcPr/>
                </a:tc>
                <a:extLst>
                  <a:ext uri="{0D108BD9-81ED-4DB2-BD59-A6C34878D82A}">
                    <a16:rowId xmlns:a16="http://schemas.microsoft.com/office/drawing/2014/main" val="2414944277"/>
                  </a:ext>
                </a:extLst>
              </a:tr>
              <a:tr h="435187">
                <a:tc>
                  <a:txBody>
                    <a:bodyPr/>
                    <a:lstStyle/>
                    <a:p>
                      <a:pPr algn="ctr"/>
                      <a:r>
                        <a:rPr lang="en-US" dirty="0"/>
                        <a:t>STUDENTS</a:t>
                      </a:r>
                      <a:endParaRPr lang="en-IN" dirty="0"/>
                    </a:p>
                  </a:txBody>
                  <a:tcPr/>
                </a:tc>
                <a:tc>
                  <a:txBody>
                    <a:bodyPr/>
                    <a:lstStyle/>
                    <a:p>
                      <a:pPr algn="ctr"/>
                      <a:r>
                        <a:rPr lang="en-US" dirty="0"/>
                        <a:t>WE</a:t>
                      </a:r>
                      <a:endParaRPr lang="en-IN" dirty="0"/>
                    </a:p>
                  </a:txBody>
                  <a:tcPr/>
                </a:tc>
                <a:extLst>
                  <a:ext uri="{0D108BD9-81ED-4DB2-BD59-A6C34878D82A}">
                    <a16:rowId xmlns:a16="http://schemas.microsoft.com/office/drawing/2014/main" val="2858232797"/>
                  </a:ext>
                </a:extLst>
              </a:tr>
              <a:tr h="435187">
                <a:tc>
                  <a:txBody>
                    <a:bodyPr/>
                    <a:lstStyle/>
                    <a:p>
                      <a:pPr algn="ctr"/>
                      <a:r>
                        <a:rPr lang="en-US" dirty="0"/>
                        <a:t>CHILDREN</a:t>
                      </a:r>
                      <a:endParaRPr lang="en-IN" dirty="0"/>
                    </a:p>
                  </a:txBody>
                  <a:tcPr/>
                </a:tc>
                <a:tc>
                  <a:txBody>
                    <a:bodyPr/>
                    <a:lstStyle/>
                    <a:p>
                      <a:pPr algn="ctr"/>
                      <a:r>
                        <a:rPr lang="en-US" dirty="0"/>
                        <a:t>I</a:t>
                      </a:r>
                      <a:endParaRPr lang="en-IN" dirty="0"/>
                    </a:p>
                  </a:txBody>
                  <a:tcPr/>
                </a:tc>
                <a:extLst>
                  <a:ext uri="{0D108BD9-81ED-4DB2-BD59-A6C34878D82A}">
                    <a16:rowId xmlns:a16="http://schemas.microsoft.com/office/drawing/2014/main" val="781114981"/>
                  </a:ext>
                </a:extLst>
              </a:tr>
              <a:tr h="435187">
                <a:tc>
                  <a:txBody>
                    <a:bodyPr/>
                    <a:lstStyle/>
                    <a:p>
                      <a:pPr algn="ctr"/>
                      <a:r>
                        <a:rPr lang="en-US" dirty="0"/>
                        <a:t>GIRL</a:t>
                      </a:r>
                      <a:endParaRPr lang="en-IN" dirty="0"/>
                    </a:p>
                  </a:txBody>
                  <a:tcPr/>
                </a:tc>
                <a:tc>
                  <a:txBody>
                    <a:bodyPr/>
                    <a:lstStyle/>
                    <a:p>
                      <a:pPr algn="ctr"/>
                      <a:r>
                        <a:rPr lang="en-US" dirty="0"/>
                        <a:t>US</a:t>
                      </a:r>
                      <a:endParaRPr lang="en-IN" dirty="0"/>
                    </a:p>
                  </a:txBody>
                  <a:tcPr/>
                </a:tc>
                <a:extLst>
                  <a:ext uri="{0D108BD9-81ED-4DB2-BD59-A6C34878D82A}">
                    <a16:rowId xmlns:a16="http://schemas.microsoft.com/office/drawing/2014/main" val="1473808358"/>
                  </a:ext>
                </a:extLst>
              </a:tr>
              <a:tr h="435187">
                <a:tc>
                  <a:txBody>
                    <a:bodyPr/>
                    <a:lstStyle/>
                    <a:p>
                      <a:pPr algn="ctr"/>
                      <a:r>
                        <a:rPr lang="en-US" dirty="0"/>
                        <a:t>BOOK</a:t>
                      </a:r>
                      <a:endParaRPr lang="en-IN" dirty="0"/>
                    </a:p>
                  </a:txBody>
                  <a:tcPr/>
                </a:tc>
                <a:tc>
                  <a:txBody>
                    <a:bodyPr/>
                    <a:lstStyle/>
                    <a:p>
                      <a:pPr algn="ctr"/>
                      <a:r>
                        <a:rPr lang="en-US" dirty="0"/>
                        <a:t>OUR</a:t>
                      </a:r>
                      <a:endParaRPr lang="en-IN" dirty="0"/>
                    </a:p>
                  </a:txBody>
                  <a:tcPr/>
                </a:tc>
                <a:extLst>
                  <a:ext uri="{0D108BD9-81ED-4DB2-BD59-A6C34878D82A}">
                    <a16:rowId xmlns:a16="http://schemas.microsoft.com/office/drawing/2014/main" val="4023948119"/>
                  </a:ext>
                </a:extLst>
              </a:tr>
              <a:tr h="435187">
                <a:tc>
                  <a:txBody>
                    <a:bodyPr/>
                    <a:lstStyle/>
                    <a:p>
                      <a:pPr algn="ctr"/>
                      <a:r>
                        <a:rPr lang="en-US" dirty="0"/>
                        <a:t>MASK</a:t>
                      </a:r>
                      <a:endParaRPr lang="en-IN" dirty="0"/>
                    </a:p>
                  </a:txBody>
                  <a:tcPr/>
                </a:tc>
                <a:tc>
                  <a:txBody>
                    <a:bodyPr/>
                    <a:lstStyle/>
                    <a:p>
                      <a:pPr algn="ctr"/>
                      <a:r>
                        <a:rPr lang="en-US" dirty="0"/>
                        <a:t>THEY</a:t>
                      </a:r>
                      <a:endParaRPr lang="en-IN" dirty="0"/>
                    </a:p>
                  </a:txBody>
                  <a:tcPr/>
                </a:tc>
                <a:extLst>
                  <a:ext uri="{0D108BD9-81ED-4DB2-BD59-A6C34878D82A}">
                    <a16:rowId xmlns:a16="http://schemas.microsoft.com/office/drawing/2014/main" val="1515635915"/>
                  </a:ext>
                </a:extLst>
              </a:tr>
            </a:tbl>
          </a:graphicData>
        </a:graphic>
      </p:graphicFrame>
    </p:spTree>
    <p:extLst>
      <p:ext uri="{BB962C8B-B14F-4D97-AF65-F5344CB8AC3E}">
        <p14:creationId xmlns:p14="http://schemas.microsoft.com/office/powerpoint/2010/main" val="2612864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E00D-30A9-4BBB-8DF2-15A1DC07EC60}"/>
              </a:ext>
            </a:extLst>
          </p:cNvPr>
          <p:cNvSpPr>
            <a:spLocks noGrp="1"/>
          </p:cNvSpPr>
          <p:nvPr>
            <p:ph type="title"/>
          </p:nvPr>
        </p:nvSpPr>
        <p:spPr/>
        <p:txBody>
          <a:bodyPr>
            <a:normAutofit/>
          </a:bodyPr>
          <a:lstStyle/>
          <a:p>
            <a:pPr algn="ctr"/>
            <a:r>
              <a:rPr lang="en-US" sz="6600" u="dbl" dirty="0">
                <a:effectLst>
                  <a:outerShdw blurRad="38100" dist="38100" dir="2700000" algn="tl">
                    <a:srgbClr val="000000">
                      <a:alpha val="43137"/>
                    </a:srgbClr>
                  </a:outerShdw>
                </a:effectLst>
              </a:rPr>
              <a:t>CONCLUSION</a:t>
            </a:r>
            <a:endParaRPr lang="en-IN" sz="6600" u="dbl"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3E7F946-5573-4012-BB5F-4E8B3B00B006}"/>
              </a:ext>
            </a:extLst>
          </p:cNvPr>
          <p:cNvSpPr>
            <a:spLocks noGrp="1"/>
          </p:cNvSpPr>
          <p:nvPr>
            <p:ph idx="1"/>
          </p:nvPr>
        </p:nvSpPr>
        <p:spPr>
          <a:xfrm>
            <a:off x="677334" y="1616765"/>
            <a:ext cx="8596668" cy="4424597"/>
          </a:xfrm>
        </p:spPr>
        <p:txBody>
          <a:bodyPr>
            <a:noAutofit/>
          </a:bodyPr>
          <a:lstStyle/>
          <a:p>
            <a:pPr marL="0" indent="0">
              <a:buNone/>
            </a:pPr>
            <a:r>
              <a:rPr lang="en-US" sz="2800" dirty="0"/>
              <a:t>WHILE DOING THIS PROJECT, I LEARNT THAT WE SHOULD WEAR MASKS AND GLOVES DURING THIS GLOBAL PANDEMIC. WE SHOULD ALWAYS PAY ATTENTION DURING OUR ONLINE CLASSES SO AS TO ENSURE OUR PROPER LEARNING AND EFFECTIVENESS OF ONLINE CLASSES. THE TEACHERS ARE DOING VERY HARD WORK SO THAT OUR EDUCATION IS NOT AFFECTED AND WE MUST NOT WASTE THEIR EFFORTS. I LEARNT HOW TO WRITE PICTURE COMPOSITION. THIS IMPROVED MY ENGLISH LANGUAGE SKILLS.</a:t>
            </a:r>
            <a:endParaRPr lang="en-IN" sz="2800" dirty="0"/>
          </a:p>
        </p:txBody>
      </p:sp>
    </p:spTree>
    <p:extLst>
      <p:ext uri="{BB962C8B-B14F-4D97-AF65-F5344CB8AC3E}">
        <p14:creationId xmlns:p14="http://schemas.microsoft.com/office/powerpoint/2010/main" val="2533041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A1ED-C0DE-481A-8AC4-1A7E329026A7}"/>
              </a:ext>
            </a:extLst>
          </p:cNvPr>
          <p:cNvSpPr>
            <a:spLocks noGrp="1"/>
          </p:cNvSpPr>
          <p:nvPr>
            <p:ph type="title"/>
          </p:nvPr>
        </p:nvSpPr>
        <p:spPr/>
        <p:txBody>
          <a:bodyPr>
            <a:normAutofit/>
          </a:bodyPr>
          <a:lstStyle/>
          <a:p>
            <a:pPr algn="ctr"/>
            <a:r>
              <a:rPr lang="en-US" sz="8000" u="dbl" dirty="0">
                <a:effectLst>
                  <a:outerShdw blurRad="38100" dist="38100" dir="2700000" algn="tl">
                    <a:srgbClr val="000000">
                      <a:alpha val="43137"/>
                    </a:srgbClr>
                  </a:outerShdw>
                </a:effectLst>
              </a:rPr>
              <a:t>BIBLIOGRAPHY</a:t>
            </a:r>
            <a:endParaRPr lang="en-IN" sz="8000" u="dbl"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4853911-2F17-4405-99E7-CB0F7407DB00}"/>
              </a:ext>
            </a:extLst>
          </p:cNvPr>
          <p:cNvSpPr>
            <a:spLocks noGrp="1"/>
          </p:cNvSpPr>
          <p:nvPr>
            <p:ph idx="1"/>
          </p:nvPr>
        </p:nvSpPr>
        <p:spPr/>
        <p:txBody>
          <a:bodyPr>
            <a:normAutofit/>
          </a:bodyPr>
          <a:lstStyle/>
          <a:p>
            <a:r>
              <a:rPr lang="en-US" sz="6600" dirty="0"/>
              <a:t>GOOGLE.COM</a:t>
            </a:r>
          </a:p>
          <a:p>
            <a:r>
              <a:rPr lang="en-US" sz="6600" dirty="0"/>
              <a:t>WIKIPEDIA.COM</a:t>
            </a:r>
          </a:p>
          <a:p>
            <a:r>
              <a:rPr lang="en-US" sz="6600" dirty="0"/>
              <a:t>KHANACADEMY.ORG</a:t>
            </a:r>
          </a:p>
        </p:txBody>
      </p:sp>
    </p:spTree>
    <p:extLst>
      <p:ext uri="{BB962C8B-B14F-4D97-AF65-F5344CB8AC3E}">
        <p14:creationId xmlns:p14="http://schemas.microsoft.com/office/powerpoint/2010/main" val="256671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DD48-DA3C-4329-A7E8-BFC9A1CDB573}"/>
              </a:ext>
            </a:extLst>
          </p:cNvPr>
          <p:cNvSpPr>
            <a:spLocks noGrp="1"/>
          </p:cNvSpPr>
          <p:nvPr>
            <p:ph type="title"/>
          </p:nvPr>
        </p:nvSpPr>
        <p:spPr>
          <a:xfrm>
            <a:off x="593035" y="543339"/>
            <a:ext cx="10131425" cy="1456267"/>
          </a:xfrm>
        </p:spPr>
        <p:txBody>
          <a:bodyPr>
            <a:noAutofit/>
          </a:bodyPr>
          <a:lstStyle/>
          <a:p>
            <a:pPr algn="ctr"/>
            <a:r>
              <a:rPr lang="en-IN" sz="8800" u="dbl" dirty="0">
                <a:effectLst>
                  <a:outerShdw blurRad="38100" dist="38100" dir="2700000" algn="tl">
                    <a:srgbClr val="000000">
                      <a:alpha val="43137"/>
                    </a:srgbClr>
                  </a:outerShdw>
                </a:effectLst>
              </a:rPr>
              <a:t>AVNIKA JAIN.</a:t>
            </a:r>
          </a:p>
        </p:txBody>
      </p:sp>
      <p:sp>
        <p:nvSpPr>
          <p:cNvPr id="3" name="Content Placeholder 2">
            <a:extLst>
              <a:ext uri="{FF2B5EF4-FFF2-40B4-BE49-F238E27FC236}">
                <a16:creationId xmlns:a16="http://schemas.microsoft.com/office/drawing/2014/main" id="{1AFF156C-564A-4199-A98E-4AA23FDBEBF1}"/>
              </a:ext>
            </a:extLst>
          </p:cNvPr>
          <p:cNvSpPr>
            <a:spLocks noGrp="1"/>
          </p:cNvSpPr>
          <p:nvPr>
            <p:ph idx="1"/>
          </p:nvPr>
        </p:nvSpPr>
        <p:spPr/>
        <p:txBody>
          <a:bodyPr>
            <a:normAutofit/>
          </a:bodyPr>
          <a:lstStyle/>
          <a:p>
            <a:pPr marL="0" indent="0">
              <a:buNone/>
            </a:pPr>
            <a:r>
              <a:rPr lang="en-IN" sz="4400" dirty="0"/>
              <a:t>CLASS: 6-B.</a:t>
            </a:r>
          </a:p>
          <a:p>
            <a:pPr marL="0" indent="0">
              <a:buNone/>
            </a:pPr>
            <a:r>
              <a:rPr lang="en-IN" sz="4400" dirty="0"/>
              <a:t>SUBJECT: ENGLISH LANGUAGE.</a:t>
            </a:r>
          </a:p>
          <a:p>
            <a:pPr marL="0" indent="0">
              <a:buNone/>
            </a:pPr>
            <a:r>
              <a:rPr lang="en-IN" sz="4400" dirty="0"/>
              <a:t>SCHOOL: CITY MONTESSORI SCHOOL.</a:t>
            </a:r>
          </a:p>
          <a:p>
            <a:pPr marL="0" indent="0">
              <a:buNone/>
            </a:pPr>
            <a:r>
              <a:rPr lang="en-IN" sz="4400" dirty="0"/>
              <a:t>BRANCH: ALIGANJ-CAMPUS 2.</a:t>
            </a:r>
          </a:p>
        </p:txBody>
      </p:sp>
    </p:spTree>
    <p:extLst>
      <p:ext uri="{BB962C8B-B14F-4D97-AF65-F5344CB8AC3E}">
        <p14:creationId xmlns:p14="http://schemas.microsoft.com/office/powerpoint/2010/main" val="4244596775"/>
      </p:ext>
    </p:extLst>
  </p:cSld>
  <p:clrMapOvr>
    <a:masterClrMapping/>
  </p:clrMapOvr>
  <mc:AlternateContent xmlns:mc="http://schemas.openxmlformats.org/markup-compatibility/2006" xmlns:p14="http://schemas.microsoft.com/office/powerpoint/2010/main">
    <mc:Choice Requires="p14">
      <p:transition spd="slow" p14:dur="1400" advTm="5000">
        <p14:ripple/>
      </p:transition>
    </mc:Choice>
    <mc:Fallback xmlns="">
      <p:transition spd="slow"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ADFB12A-63EF-4D5E-8D1C-217E55520760}"/>
              </a:ext>
            </a:extLst>
          </p:cNvPr>
          <p:cNvGraphicFramePr>
            <a:graphicFrameLocks noGrp="1"/>
          </p:cNvGraphicFramePr>
          <p:nvPr>
            <p:extLst>
              <p:ext uri="{D42A27DB-BD31-4B8C-83A1-F6EECF244321}">
                <p14:modId xmlns:p14="http://schemas.microsoft.com/office/powerpoint/2010/main" val="4098738883"/>
              </p:ext>
            </p:extLst>
          </p:nvPr>
        </p:nvGraphicFramePr>
        <p:xfrm>
          <a:off x="1049295" y="0"/>
          <a:ext cx="8370957" cy="7010400"/>
        </p:xfrm>
        <a:graphic>
          <a:graphicData uri="http://schemas.openxmlformats.org/drawingml/2006/table">
            <a:tbl>
              <a:tblPr firstRow="1" bandRow="1">
                <a:tableStyleId>{5C22544A-7EE6-4342-B048-85BDC9FD1C3A}</a:tableStyleId>
              </a:tblPr>
              <a:tblGrid>
                <a:gridCol w="795131">
                  <a:extLst>
                    <a:ext uri="{9D8B030D-6E8A-4147-A177-3AD203B41FA5}">
                      <a16:colId xmlns:a16="http://schemas.microsoft.com/office/drawing/2014/main" val="1730670816"/>
                    </a:ext>
                  </a:extLst>
                </a:gridCol>
                <a:gridCol w="4625009">
                  <a:extLst>
                    <a:ext uri="{9D8B030D-6E8A-4147-A177-3AD203B41FA5}">
                      <a16:colId xmlns:a16="http://schemas.microsoft.com/office/drawing/2014/main" val="3752440288"/>
                    </a:ext>
                  </a:extLst>
                </a:gridCol>
                <a:gridCol w="1285461">
                  <a:extLst>
                    <a:ext uri="{9D8B030D-6E8A-4147-A177-3AD203B41FA5}">
                      <a16:colId xmlns:a16="http://schemas.microsoft.com/office/drawing/2014/main" val="88783257"/>
                    </a:ext>
                  </a:extLst>
                </a:gridCol>
                <a:gridCol w="1665356">
                  <a:extLst>
                    <a:ext uri="{9D8B030D-6E8A-4147-A177-3AD203B41FA5}">
                      <a16:colId xmlns:a16="http://schemas.microsoft.com/office/drawing/2014/main" val="3593479027"/>
                    </a:ext>
                  </a:extLst>
                </a:gridCol>
              </a:tblGrid>
              <a:tr h="616819">
                <a:tc gridSpan="4">
                  <a:txBody>
                    <a:bodyPr/>
                    <a:lstStyle/>
                    <a:p>
                      <a:pPr algn="ctr"/>
                      <a:r>
                        <a:rPr lang="en-US" sz="3600" dirty="0"/>
                        <a:t>INDEX</a:t>
                      </a:r>
                      <a:endParaRPr lang="en-IN" sz="3600" dirty="0"/>
                    </a:p>
                  </a:txBody>
                  <a:tcPr/>
                </a:tc>
                <a:tc hMerge="1">
                  <a:txBody>
                    <a:bodyPr/>
                    <a:lstStyle/>
                    <a:p>
                      <a:pPr algn="ctr"/>
                      <a:endParaRPr lang="en-IN" sz="2400" dirty="0"/>
                    </a:p>
                  </a:txBody>
                  <a:tcPr/>
                </a:tc>
                <a:tc hMerge="1">
                  <a:txBody>
                    <a:bodyPr/>
                    <a:lstStyle/>
                    <a:p>
                      <a:pPr algn="ctr"/>
                      <a:endParaRPr lang="en-IN" sz="1800" dirty="0"/>
                    </a:p>
                  </a:txBody>
                  <a:tcPr/>
                </a:tc>
                <a:tc hMerge="1">
                  <a:txBody>
                    <a:bodyPr/>
                    <a:lstStyle/>
                    <a:p>
                      <a:pPr algn="ctr"/>
                      <a:endParaRPr lang="en-IN" sz="2000" dirty="0"/>
                    </a:p>
                  </a:txBody>
                  <a:tcPr/>
                </a:tc>
                <a:extLst>
                  <a:ext uri="{0D108BD9-81ED-4DB2-BD59-A6C34878D82A}">
                    <a16:rowId xmlns:a16="http://schemas.microsoft.com/office/drawing/2014/main" val="555217181"/>
                  </a:ext>
                </a:extLst>
              </a:tr>
              <a:tr h="675564">
                <a:tc>
                  <a:txBody>
                    <a:bodyPr/>
                    <a:lstStyle/>
                    <a:p>
                      <a:pPr algn="ctr"/>
                      <a:r>
                        <a:rPr lang="en-US" sz="2000" dirty="0"/>
                        <a:t>S.NO</a:t>
                      </a:r>
                      <a:endParaRPr lang="en-IN" sz="2000" dirty="0"/>
                    </a:p>
                  </a:txBody>
                  <a:tcPr/>
                </a:tc>
                <a:tc>
                  <a:txBody>
                    <a:bodyPr/>
                    <a:lstStyle/>
                    <a:p>
                      <a:pPr algn="ctr"/>
                      <a:r>
                        <a:rPr lang="en-US" sz="2400" dirty="0"/>
                        <a:t>TOPIC</a:t>
                      </a:r>
                      <a:endParaRPr lang="en-IN" sz="2400" dirty="0"/>
                    </a:p>
                  </a:txBody>
                  <a:tcPr/>
                </a:tc>
                <a:tc>
                  <a:txBody>
                    <a:bodyPr/>
                    <a:lstStyle/>
                    <a:p>
                      <a:pPr algn="ctr"/>
                      <a:r>
                        <a:rPr lang="en-US" sz="1800" dirty="0"/>
                        <a:t>PAGE NO.</a:t>
                      </a:r>
                      <a:endParaRPr lang="en-IN" sz="1800" dirty="0"/>
                    </a:p>
                  </a:txBody>
                  <a:tcPr/>
                </a:tc>
                <a:tc>
                  <a:txBody>
                    <a:bodyPr/>
                    <a:lstStyle/>
                    <a:p>
                      <a:pPr algn="ctr"/>
                      <a:r>
                        <a:rPr lang="en-US" sz="2000" dirty="0"/>
                        <a:t>TEACHER’S SIGN.</a:t>
                      </a:r>
                      <a:endParaRPr lang="en-IN" sz="2000" dirty="0"/>
                    </a:p>
                  </a:txBody>
                  <a:tcPr/>
                </a:tc>
                <a:extLst>
                  <a:ext uri="{0D108BD9-81ED-4DB2-BD59-A6C34878D82A}">
                    <a16:rowId xmlns:a16="http://schemas.microsoft.com/office/drawing/2014/main" val="597906391"/>
                  </a:ext>
                </a:extLst>
              </a:tr>
              <a:tr h="352468">
                <a:tc>
                  <a:txBody>
                    <a:bodyPr/>
                    <a:lstStyle/>
                    <a:p>
                      <a:pPr algn="ctr"/>
                      <a:r>
                        <a:rPr lang="en-US" dirty="0"/>
                        <a:t>1</a:t>
                      </a:r>
                      <a:endParaRPr lang="en-IN" dirty="0"/>
                    </a:p>
                  </a:txBody>
                  <a:tcPr/>
                </a:tc>
                <a:tc>
                  <a:txBody>
                    <a:bodyPr/>
                    <a:lstStyle/>
                    <a:p>
                      <a:pPr algn="ctr"/>
                      <a:r>
                        <a:rPr lang="en-US" dirty="0"/>
                        <a:t>WHAT IS PICTURE COMPOSITION</a:t>
                      </a:r>
                      <a:endParaRPr lang="en-IN" dirty="0"/>
                    </a:p>
                  </a:txBody>
                  <a:tcPr/>
                </a:tc>
                <a:tc>
                  <a:txBody>
                    <a:bodyPr/>
                    <a:lstStyle/>
                    <a:p>
                      <a:pPr algn="ctr"/>
                      <a:r>
                        <a:rPr lang="en-US" dirty="0"/>
                        <a:t>1</a:t>
                      </a:r>
                      <a:endParaRPr lang="en-IN" dirty="0"/>
                    </a:p>
                  </a:txBody>
                  <a:tcPr/>
                </a:tc>
                <a:tc>
                  <a:txBody>
                    <a:bodyPr/>
                    <a:lstStyle/>
                    <a:p>
                      <a:pPr algn="ctr"/>
                      <a:endParaRPr lang="en-IN"/>
                    </a:p>
                  </a:txBody>
                  <a:tcPr/>
                </a:tc>
                <a:extLst>
                  <a:ext uri="{0D108BD9-81ED-4DB2-BD59-A6C34878D82A}">
                    <a16:rowId xmlns:a16="http://schemas.microsoft.com/office/drawing/2014/main" val="2242672372"/>
                  </a:ext>
                </a:extLst>
              </a:tr>
              <a:tr h="352468">
                <a:tc>
                  <a:txBody>
                    <a:bodyPr/>
                    <a:lstStyle/>
                    <a:p>
                      <a:pPr algn="ctr"/>
                      <a:r>
                        <a:rPr lang="en-US" dirty="0"/>
                        <a:t>2</a:t>
                      </a:r>
                      <a:endParaRPr lang="en-IN" dirty="0"/>
                    </a:p>
                  </a:txBody>
                  <a:tcPr/>
                </a:tc>
                <a:tc>
                  <a:txBody>
                    <a:bodyPr/>
                    <a:lstStyle/>
                    <a:p>
                      <a:pPr algn="ctr"/>
                      <a:r>
                        <a:rPr lang="en-US" dirty="0"/>
                        <a:t>FEATURES OF PICTURE COMPOSITION.</a:t>
                      </a:r>
                      <a:endParaRPr lang="en-IN" dirty="0"/>
                    </a:p>
                  </a:txBody>
                  <a:tcPr/>
                </a:tc>
                <a:tc>
                  <a:txBody>
                    <a:bodyPr/>
                    <a:lstStyle/>
                    <a:p>
                      <a:pPr algn="ctr"/>
                      <a:r>
                        <a:rPr lang="en-US" dirty="0"/>
                        <a:t>2</a:t>
                      </a:r>
                      <a:endParaRPr lang="en-IN" dirty="0"/>
                    </a:p>
                  </a:txBody>
                  <a:tcPr/>
                </a:tc>
                <a:tc>
                  <a:txBody>
                    <a:bodyPr/>
                    <a:lstStyle/>
                    <a:p>
                      <a:pPr algn="ctr"/>
                      <a:endParaRPr lang="en-IN"/>
                    </a:p>
                  </a:txBody>
                  <a:tcPr/>
                </a:tc>
                <a:extLst>
                  <a:ext uri="{0D108BD9-81ED-4DB2-BD59-A6C34878D82A}">
                    <a16:rowId xmlns:a16="http://schemas.microsoft.com/office/drawing/2014/main" val="1241488499"/>
                  </a:ext>
                </a:extLst>
              </a:tr>
              <a:tr h="352468">
                <a:tc>
                  <a:txBody>
                    <a:bodyPr/>
                    <a:lstStyle/>
                    <a:p>
                      <a:pPr algn="ctr"/>
                      <a:r>
                        <a:rPr lang="en-US" dirty="0"/>
                        <a:t>3</a:t>
                      </a:r>
                      <a:endParaRPr lang="en-IN" dirty="0"/>
                    </a:p>
                  </a:txBody>
                  <a:tcPr/>
                </a:tc>
                <a:tc>
                  <a:txBody>
                    <a:bodyPr/>
                    <a:lstStyle/>
                    <a:p>
                      <a:pPr algn="ctr"/>
                      <a:r>
                        <a:rPr lang="en-US" dirty="0"/>
                        <a:t>PICTURE </a:t>
                      </a:r>
                      <a:endParaRPr lang="en-IN" dirty="0"/>
                    </a:p>
                  </a:txBody>
                  <a:tcPr/>
                </a:tc>
                <a:tc>
                  <a:txBody>
                    <a:bodyPr/>
                    <a:lstStyle/>
                    <a:p>
                      <a:pPr algn="ctr"/>
                      <a:r>
                        <a:rPr lang="en-US" dirty="0"/>
                        <a:t>3</a:t>
                      </a:r>
                      <a:endParaRPr lang="en-IN" dirty="0"/>
                    </a:p>
                  </a:txBody>
                  <a:tcPr/>
                </a:tc>
                <a:tc>
                  <a:txBody>
                    <a:bodyPr/>
                    <a:lstStyle/>
                    <a:p>
                      <a:pPr algn="ctr"/>
                      <a:endParaRPr lang="en-IN"/>
                    </a:p>
                  </a:txBody>
                  <a:tcPr/>
                </a:tc>
                <a:extLst>
                  <a:ext uri="{0D108BD9-81ED-4DB2-BD59-A6C34878D82A}">
                    <a16:rowId xmlns:a16="http://schemas.microsoft.com/office/drawing/2014/main" val="3569180475"/>
                  </a:ext>
                </a:extLst>
              </a:tr>
              <a:tr h="352468">
                <a:tc>
                  <a:txBody>
                    <a:bodyPr/>
                    <a:lstStyle/>
                    <a:p>
                      <a:pPr algn="ctr"/>
                      <a:r>
                        <a:rPr lang="en-US" dirty="0"/>
                        <a:t>4</a:t>
                      </a:r>
                      <a:endParaRPr lang="en-IN" dirty="0"/>
                    </a:p>
                  </a:txBody>
                  <a:tcPr/>
                </a:tc>
                <a:tc>
                  <a:txBody>
                    <a:bodyPr/>
                    <a:lstStyle/>
                    <a:p>
                      <a:pPr algn="ctr"/>
                      <a:r>
                        <a:rPr lang="en-US" dirty="0"/>
                        <a:t>PICTURE COMPOSITION</a:t>
                      </a:r>
                      <a:endParaRPr lang="en-IN" dirty="0"/>
                    </a:p>
                  </a:txBody>
                  <a:tcPr/>
                </a:tc>
                <a:tc>
                  <a:txBody>
                    <a:bodyPr/>
                    <a:lstStyle/>
                    <a:p>
                      <a:pPr algn="ctr"/>
                      <a:r>
                        <a:rPr lang="en-US" dirty="0"/>
                        <a:t>4</a:t>
                      </a:r>
                      <a:endParaRPr lang="en-IN" dirty="0"/>
                    </a:p>
                  </a:txBody>
                  <a:tcPr/>
                </a:tc>
                <a:tc>
                  <a:txBody>
                    <a:bodyPr/>
                    <a:lstStyle/>
                    <a:p>
                      <a:pPr algn="ctr"/>
                      <a:endParaRPr lang="en-IN"/>
                    </a:p>
                  </a:txBody>
                  <a:tcPr/>
                </a:tc>
                <a:extLst>
                  <a:ext uri="{0D108BD9-81ED-4DB2-BD59-A6C34878D82A}">
                    <a16:rowId xmlns:a16="http://schemas.microsoft.com/office/drawing/2014/main" val="2380188358"/>
                  </a:ext>
                </a:extLst>
              </a:tr>
              <a:tr h="616819">
                <a:tc>
                  <a:txBody>
                    <a:bodyPr/>
                    <a:lstStyle/>
                    <a:p>
                      <a:pPr algn="ctr"/>
                      <a:r>
                        <a:rPr lang="en-US" dirty="0"/>
                        <a:t>5</a:t>
                      </a:r>
                      <a:endParaRPr lang="en-IN" dirty="0"/>
                    </a:p>
                  </a:txBody>
                  <a:tcPr/>
                </a:tc>
                <a:tc>
                  <a:txBody>
                    <a:bodyPr/>
                    <a:lstStyle/>
                    <a:p>
                      <a:pPr algn="ctr"/>
                      <a:r>
                        <a:rPr lang="en-US" sz="1800" u="none" dirty="0">
                          <a:effectLst/>
                        </a:rPr>
                        <a:t>PICK ANY THREE TO FOUR SYNONYMS AND ANTONYMS FROM THE PC.</a:t>
                      </a:r>
                      <a:endParaRPr lang="en-IN" u="none" dirty="0">
                        <a:effectLst/>
                      </a:endParaRPr>
                    </a:p>
                  </a:txBody>
                  <a:tcPr/>
                </a:tc>
                <a:tc>
                  <a:txBody>
                    <a:bodyPr/>
                    <a:lstStyle/>
                    <a:p>
                      <a:pPr algn="ctr"/>
                      <a:r>
                        <a:rPr lang="en-US" dirty="0"/>
                        <a:t>5</a:t>
                      </a:r>
                      <a:endParaRPr lang="en-IN" dirty="0"/>
                    </a:p>
                  </a:txBody>
                  <a:tcPr/>
                </a:tc>
                <a:tc>
                  <a:txBody>
                    <a:bodyPr/>
                    <a:lstStyle/>
                    <a:p>
                      <a:pPr algn="ctr"/>
                      <a:endParaRPr lang="en-IN"/>
                    </a:p>
                  </a:txBody>
                  <a:tcPr/>
                </a:tc>
                <a:extLst>
                  <a:ext uri="{0D108BD9-81ED-4DB2-BD59-A6C34878D82A}">
                    <a16:rowId xmlns:a16="http://schemas.microsoft.com/office/drawing/2014/main" val="4096398653"/>
                  </a:ext>
                </a:extLst>
              </a:tr>
              <a:tr h="881171">
                <a:tc>
                  <a:txBody>
                    <a:bodyPr/>
                    <a:lstStyle/>
                    <a:p>
                      <a:pPr algn="ctr"/>
                      <a:r>
                        <a:rPr lang="en-US" dirty="0"/>
                        <a:t>6</a:t>
                      </a:r>
                      <a:endParaRPr lang="en-IN" dirty="0"/>
                    </a:p>
                  </a:txBody>
                  <a:tcPr/>
                </a:tc>
                <a:tc>
                  <a:txBody>
                    <a:bodyPr/>
                    <a:lstStyle/>
                    <a:p>
                      <a:pPr algn="ctr"/>
                      <a:r>
                        <a:rPr lang="en-US" u="none" dirty="0">
                          <a:effectLst/>
                        </a:rPr>
                        <a:t>ILLUSTRATE TWO SENTENCES ALONG WITH MENTIONING THE PREPOSITIONS USED IN THE PC.</a:t>
                      </a:r>
                      <a:endParaRPr lang="en-IN" u="none" dirty="0">
                        <a:effectLst/>
                      </a:endParaRPr>
                    </a:p>
                  </a:txBody>
                  <a:tcPr/>
                </a:tc>
                <a:tc>
                  <a:txBody>
                    <a:bodyPr/>
                    <a:lstStyle/>
                    <a:p>
                      <a:pPr algn="ctr"/>
                      <a:r>
                        <a:rPr lang="en-US" dirty="0"/>
                        <a:t>6</a:t>
                      </a:r>
                      <a:endParaRPr lang="en-IN" dirty="0"/>
                    </a:p>
                  </a:txBody>
                  <a:tcPr/>
                </a:tc>
                <a:tc>
                  <a:txBody>
                    <a:bodyPr/>
                    <a:lstStyle/>
                    <a:p>
                      <a:pPr algn="ctr"/>
                      <a:endParaRPr lang="en-IN"/>
                    </a:p>
                  </a:txBody>
                  <a:tcPr/>
                </a:tc>
                <a:extLst>
                  <a:ext uri="{0D108BD9-81ED-4DB2-BD59-A6C34878D82A}">
                    <a16:rowId xmlns:a16="http://schemas.microsoft.com/office/drawing/2014/main" val="231794920"/>
                  </a:ext>
                </a:extLst>
              </a:tr>
              <a:tr h="616819">
                <a:tc>
                  <a:txBody>
                    <a:bodyPr/>
                    <a:lstStyle/>
                    <a:p>
                      <a:pPr algn="ctr"/>
                      <a:r>
                        <a:rPr lang="en-US" dirty="0"/>
                        <a:t>7</a:t>
                      </a:r>
                      <a:endParaRPr lang="en-IN" dirty="0"/>
                    </a:p>
                  </a:txBody>
                  <a:tcPr/>
                </a:tc>
                <a:tc>
                  <a:txBody>
                    <a:bodyPr/>
                    <a:lstStyle/>
                    <a:p>
                      <a:pPr algn="ctr"/>
                      <a:r>
                        <a:rPr lang="en-US" sz="1800" u="none" dirty="0">
                          <a:effectLst/>
                        </a:rPr>
                        <a:t>CONSTRUCT SENTENCES FROM ANY THREE ADJECTIVES USED IN THE PC.</a:t>
                      </a:r>
                      <a:endParaRPr lang="en-IN" u="none" dirty="0">
                        <a:effectLst/>
                      </a:endParaRPr>
                    </a:p>
                  </a:txBody>
                  <a:tcPr/>
                </a:tc>
                <a:tc>
                  <a:txBody>
                    <a:bodyPr/>
                    <a:lstStyle/>
                    <a:p>
                      <a:pPr algn="ctr"/>
                      <a:r>
                        <a:rPr lang="en-US" dirty="0"/>
                        <a:t>7</a:t>
                      </a:r>
                      <a:endParaRPr lang="en-IN" dirty="0"/>
                    </a:p>
                  </a:txBody>
                  <a:tcPr/>
                </a:tc>
                <a:tc>
                  <a:txBody>
                    <a:bodyPr/>
                    <a:lstStyle/>
                    <a:p>
                      <a:pPr algn="ctr"/>
                      <a:endParaRPr lang="en-IN" dirty="0"/>
                    </a:p>
                  </a:txBody>
                  <a:tcPr/>
                </a:tc>
                <a:extLst>
                  <a:ext uri="{0D108BD9-81ED-4DB2-BD59-A6C34878D82A}">
                    <a16:rowId xmlns:a16="http://schemas.microsoft.com/office/drawing/2014/main" val="2646165131"/>
                  </a:ext>
                </a:extLst>
              </a:tr>
              <a:tr h="616819">
                <a:tc>
                  <a:txBody>
                    <a:bodyPr/>
                    <a:lstStyle/>
                    <a:p>
                      <a:pPr algn="ctr"/>
                      <a:r>
                        <a:rPr lang="en-US" dirty="0"/>
                        <a:t>8</a:t>
                      </a:r>
                      <a:endParaRPr lang="en-IN" dirty="0"/>
                    </a:p>
                  </a:txBody>
                  <a:tcPr/>
                </a:tc>
                <a:tc>
                  <a:txBody>
                    <a:bodyPr/>
                    <a:lstStyle/>
                    <a:p>
                      <a:pPr algn="ctr"/>
                      <a:r>
                        <a:rPr lang="en-US" sz="1800" u="none" dirty="0">
                          <a:effectLst/>
                        </a:rPr>
                        <a:t>GIVE EXAMPLES OF THE KINDS OF SENENCES USED IN THE PC.</a:t>
                      </a:r>
                      <a:endParaRPr lang="en-IN" u="none" dirty="0">
                        <a:effectLst/>
                      </a:endParaRPr>
                    </a:p>
                  </a:txBody>
                  <a:tcPr/>
                </a:tc>
                <a:tc>
                  <a:txBody>
                    <a:bodyPr/>
                    <a:lstStyle/>
                    <a:p>
                      <a:pPr algn="ctr"/>
                      <a:r>
                        <a:rPr lang="en-US" dirty="0"/>
                        <a:t>8</a:t>
                      </a:r>
                      <a:endParaRPr lang="en-IN" dirty="0"/>
                    </a:p>
                  </a:txBody>
                  <a:tcPr/>
                </a:tc>
                <a:tc>
                  <a:txBody>
                    <a:bodyPr/>
                    <a:lstStyle/>
                    <a:p>
                      <a:pPr algn="ctr"/>
                      <a:endParaRPr lang="en-IN" dirty="0"/>
                    </a:p>
                  </a:txBody>
                  <a:tcPr/>
                </a:tc>
                <a:extLst>
                  <a:ext uri="{0D108BD9-81ED-4DB2-BD59-A6C34878D82A}">
                    <a16:rowId xmlns:a16="http://schemas.microsoft.com/office/drawing/2014/main" val="4118518102"/>
                  </a:ext>
                </a:extLst>
              </a:tr>
              <a:tr h="616819">
                <a:tc>
                  <a:txBody>
                    <a:bodyPr/>
                    <a:lstStyle/>
                    <a:p>
                      <a:pPr algn="ctr"/>
                      <a:r>
                        <a:rPr lang="en-US" dirty="0"/>
                        <a:t>9</a:t>
                      </a:r>
                      <a:endParaRPr lang="en-IN" dirty="0"/>
                    </a:p>
                  </a:txBody>
                  <a:tcPr/>
                </a:tc>
                <a:tc>
                  <a:txBody>
                    <a:bodyPr/>
                    <a:lstStyle/>
                    <a:p>
                      <a:pPr algn="ctr"/>
                      <a:r>
                        <a:rPr lang="en-US" sz="1800" u="none" dirty="0">
                          <a:effectLst/>
                        </a:rPr>
                        <a:t>MAKE A TABLE ON THE DIFFERENT NOUNS AND PRONOUNS USED IN THE PC.</a:t>
                      </a:r>
                      <a:endParaRPr lang="en-IN" u="none" dirty="0">
                        <a:effectLst/>
                      </a:endParaRPr>
                    </a:p>
                  </a:txBody>
                  <a:tcPr/>
                </a:tc>
                <a:tc>
                  <a:txBody>
                    <a:bodyPr/>
                    <a:lstStyle/>
                    <a:p>
                      <a:pPr algn="ctr"/>
                      <a:r>
                        <a:rPr lang="en-US" dirty="0"/>
                        <a:t>9</a:t>
                      </a:r>
                      <a:endParaRPr lang="en-IN" dirty="0"/>
                    </a:p>
                  </a:txBody>
                  <a:tcPr/>
                </a:tc>
                <a:tc>
                  <a:txBody>
                    <a:bodyPr/>
                    <a:lstStyle/>
                    <a:p>
                      <a:pPr algn="ctr"/>
                      <a:endParaRPr lang="en-IN" dirty="0"/>
                    </a:p>
                  </a:txBody>
                  <a:tcPr/>
                </a:tc>
                <a:extLst>
                  <a:ext uri="{0D108BD9-81ED-4DB2-BD59-A6C34878D82A}">
                    <a16:rowId xmlns:a16="http://schemas.microsoft.com/office/drawing/2014/main" val="77669147"/>
                  </a:ext>
                </a:extLst>
              </a:tr>
              <a:tr h="352468">
                <a:tc>
                  <a:txBody>
                    <a:bodyPr/>
                    <a:lstStyle/>
                    <a:p>
                      <a:pPr algn="ctr"/>
                      <a:r>
                        <a:rPr lang="en-US" dirty="0"/>
                        <a:t>10</a:t>
                      </a:r>
                      <a:endParaRPr lang="en-IN" dirty="0"/>
                    </a:p>
                  </a:txBody>
                  <a:tcPr/>
                </a:tc>
                <a:tc>
                  <a:txBody>
                    <a:bodyPr/>
                    <a:lstStyle/>
                    <a:p>
                      <a:pPr algn="ctr"/>
                      <a:r>
                        <a:rPr lang="en-US" dirty="0"/>
                        <a:t>CONCLUSION</a:t>
                      </a:r>
                      <a:endParaRPr lang="en-IN" dirty="0"/>
                    </a:p>
                  </a:txBody>
                  <a:tcPr/>
                </a:tc>
                <a:tc>
                  <a:txBody>
                    <a:bodyPr/>
                    <a:lstStyle/>
                    <a:p>
                      <a:pPr algn="ctr"/>
                      <a:r>
                        <a:rPr lang="en-US" dirty="0"/>
                        <a:t>10</a:t>
                      </a:r>
                      <a:endParaRPr lang="en-IN" dirty="0"/>
                    </a:p>
                  </a:txBody>
                  <a:tcPr/>
                </a:tc>
                <a:tc>
                  <a:txBody>
                    <a:bodyPr/>
                    <a:lstStyle/>
                    <a:p>
                      <a:pPr algn="ctr"/>
                      <a:endParaRPr lang="en-IN" dirty="0"/>
                    </a:p>
                  </a:txBody>
                  <a:tcPr/>
                </a:tc>
                <a:extLst>
                  <a:ext uri="{0D108BD9-81ED-4DB2-BD59-A6C34878D82A}">
                    <a16:rowId xmlns:a16="http://schemas.microsoft.com/office/drawing/2014/main" val="302587112"/>
                  </a:ext>
                </a:extLst>
              </a:tr>
              <a:tr h="352468">
                <a:tc>
                  <a:txBody>
                    <a:bodyPr/>
                    <a:lstStyle/>
                    <a:p>
                      <a:pPr algn="ctr"/>
                      <a:r>
                        <a:rPr lang="en-US" dirty="0"/>
                        <a:t>11</a:t>
                      </a:r>
                      <a:endParaRPr lang="en-IN" dirty="0"/>
                    </a:p>
                  </a:txBody>
                  <a:tcPr/>
                </a:tc>
                <a:tc>
                  <a:txBody>
                    <a:bodyPr/>
                    <a:lstStyle/>
                    <a:p>
                      <a:pPr algn="ctr"/>
                      <a:r>
                        <a:rPr lang="en-US" dirty="0"/>
                        <a:t>BIBLIOGRAPHY</a:t>
                      </a:r>
                      <a:endParaRPr lang="en-IN" dirty="0"/>
                    </a:p>
                  </a:txBody>
                  <a:tcPr/>
                </a:tc>
                <a:tc>
                  <a:txBody>
                    <a:bodyPr/>
                    <a:lstStyle/>
                    <a:p>
                      <a:pPr algn="ctr"/>
                      <a:r>
                        <a:rPr lang="en-US" dirty="0"/>
                        <a:t>11</a:t>
                      </a:r>
                      <a:endParaRPr lang="en-IN" dirty="0"/>
                    </a:p>
                  </a:txBody>
                  <a:tcPr/>
                </a:tc>
                <a:tc>
                  <a:txBody>
                    <a:bodyPr/>
                    <a:lstStyle/>
                    <a:p>
                      <a:pPr algn="ctr"/>
                      <a:endParaRPr lang="en-IN" dirty="0"/>
                    </a:p>
                  </a:txBody>
                  <a:tcPr/>
                </a:tc>
                <a:extLst>
                  <a:ext uri="{0D108BD9-81ED-4DB2-BD59-A6C34878D82A}">
                    <a16:rowId xmlns:a16="http://schemas.microsoft.com/office/drawing/2014/main" val="3123348644"/>
                  </a:ext>
                </a:extLst>
              </a:tr>
            </a:tbl>
          </a:graphicData>
        </a:graphic>
      </p:graphicFrame>
    </p:spTree>
    <p:extLst>
      <p:ext uri="{BB962C8B-B14F-4D97-AF65-F5344CB8AC3E}">
        <p14:creationId xmlns:p14="http://schemas.microsoft.com/office/powerpoint/2010/main" val="253451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796C-E9EB-421A-93BF-69BBFB557167}"/>
              </a:ext>
            </a:extLst>
          </p:cNvPr>
          <p:cNvSpPr>
            <a:spLocks noGrp="1"/>
          </p:cNvSpPr>
          <p:nvPr>
            <p:ph type="title"/>
          </p:nvPr>
        </p:nvSpPr>
        <p:spPr>
          <a:xfrm>
            <a:off x="608750" y="592391"/>
            <a:ext cx="8596668" cy="1568197"/>
          </a:xfrm>
        </p:spPr>
        <p:txBody>
          <a:bodyPr>
            <a:noAutofit/>
          </a:bodyPr>
          <a:lstStyle/>
          <a:p>
            <a:pPr algn="ctr"/>
            <a:r>
              <a:rPr lang="en-IN" sz="4800" u="dbl" dirty="0">
                <a:effectLst>
                  <a:outerShdw blurRad="38100" dist="38100" dir="2700000" algn="tl">
                    <a:srgbClr val="000000">
                      <a:alpha val="43137"/>
                    </a:srgbClr>
                  </a:outerShdw>
                </a:effectLst>
              </a:rPr>
              <a:t>WHAT IS A PICTURE COMPOSITION</a:t>
            </a:r>
          </a:p>
        </p:txBody>
      </p:sp>
      <p:sp>
        <p:nvSpPr>
          <p:cNvPr id="3" name="Content Placeholder 2">
            <a:extLst>
              <a:ext uri="{FF2B5EF4-FFF2-40B4-BE49-F238E27FC236}">
                <a16:creationId xmlns:a16="http://schemas.microsoft.com/office/drawing/2014/main" id="{F8AABECE-FEC8-4750-AA31-FE2AB791AEF9}"/>
              </a:ext>
            </a:extLst>
          </p:cNvPr>
          <p:cNvSpPr>
            <a:spLocks noGrp="1"/>
          </p:cNvSpPr>
          <p:nvPr>
            <p:ph idx="1"/>
          </p:nvPr>
        </p:nvSpPr>
        <p:spPr/>
        <p:txBody>
          <a:bodyPr>
            <a:normAutofit/>
          </a:bodyPr>
          <a:lstStyle/>
          <a:p>
            <a:pPr marL="0" indent="0">
              <a:buNone/>
            </a:pPr>
            <a:r>
              <a:rPr lang="en-US" sz="3600" b="1" dirty="0"/>
              <a:t>Picture composition</a:t>
            </a:r>
            <a:r>
              <a:rPr lang="en-US" sz="3600" dirty="0"/>
              <a:t> is the starting point for creating visually compelling images. Aim to arrange different subjects and visual elements into a well balanced and attractive form within the </a:t>
            </a:r>
            <a:r>
              <a:rPr lang="en-US" sz="3600" b="1" dirty="0"/>
              <a:t>picture</a:t>
            </a:r>
            <a:r>
              <a:rPr lang="en-US" sz="3600" dirty="0"/>
              <a:t> frame.</a:t>
            </a:r>
          </a:p>
          <a:p>
            <a:pPr marL="0" indent="0">
              <a:buNone/>
            </a:pPr>
            <a:endParaRPr lang="en-IN" sz="4400" dirty="0"/>
          </a:p>
        </p:txBody>
      </p:sp>
    </p:spTree>
    <p:extLst>
      <p:ext uri="{BB962C8B-B14F-4D97-AF65-F5344CB8AC3E}">
        <p14:creationId xmlns:p14="http://schemas.microsoft.com/office/powerpoint/2010/main" val="1147809941"/>
      </p:ext>
    </p:extLst>
  </p:cSld>
  <p:clrMapOvr>
    <a:masterClrMapping/>
  </p:clrMapOvr>
  <mc:AlternateContent xmlns:mc="http://schemas.openxmlformats.org/markup-compatibility/2006" xmlns:p14="http://schemas.microsoft.com/office/powerpoint/2010/main">
    <mc:Choice Requires="p14">
      <p:transition spd="slow" p14:dur="2000" advTm="10000">
        <p14:prism isContent="1"/>
      </p:transition>
    </mc:Choice>
    <mc:Fallback xmlns="">
      <p:transition spd="slow" advTm="1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9A65-6959-495D-BCA9-A31409ADDCBD}"/>
              </a:ext>
            </a:extLst>
          </p:cNvPr>
          <p:cNvSpPr>
            <a:spLocks noGrp="1"/>
          </p:cNvSpPr>
          <p:nvPr>
            <p:ph type="title"/>
          </p:nvPr>
        </p:nvSpPr>
        <p:spPr>
          <a:xfrm>
            <a:off x="677334" y="609600"/>
            <a:ext cx="8784718" cy="1320800"/>
          </a:xfrm>
        </p:spPr>
        <p:txBody>
          <a:bodyPr>
            <a:normAutofit fontScale="90000"/>
          </a:bodyPr>
          <a:lstStyle/>
          <a:p>
            <a:pPr algn="ctr"/>
            <a:r>
              <a:rPr lang="en-IN" sz="4400" u="dbl" dirty="0">
                <a:effectLst>
                  <a:outerShdw blurRad="38100" dist="38100" dir="2700000" algn="tl">
                    <a:srgbClr val="000000">
                      <a:alpha val="43137"/>
                    </a:srgbClr>
                  </a:outerShdw>
                </a:effectLst>
              </a:rPr>
              <a:t>FEATURES OF PICTURE COMPOSITION</a:t>
            </a:r>
          </a:p>
        </p:txBody>
      </p:sp>
      <p:sp>
        <p:nvSpPr>
          <p:cNvPr id="3" name="Content Placeholder 2">
            <a:extLst>
              <a:ext uri="{FF2B5EF4-FFF2-40B4-BE49-F238E27FC236}">
                <a16:creationId xmlns:a16="http://schemas.microsoft.com/office/drawing/2014/main" id="{B8F137F4-0401-4AB5-8378-A050AFE4EB89}"/>
              </a:ext>
            </a:extLst>
          </p:cNvPr>
          <p:cNvSpPr>
            <a:spLocks noGrp="1"/>
          </p:cNvSpPr>
          <p:nvPr>
            <p:ph idx="1"/>
          </p:nvPr>
        </p:nvSpPr>
        <p:spPr/>
        <p:txBody>
          <a:bodyPr>
            <a:normAutofit/>
          </a:bodyPr>
          <a:lstStyle/>
          <a:p>
            <a:pPr marL="0" indent="0">
              <a:buNone/>
            </a:pPr>
            <a:r>
              <a:rPr lang="en-US" sz="3600" dirty="0"/>
              <a:t>Features of picture composition are-</a:t>
            </a:r>
          </a:p>
          <a:p>
            <a:pPr>
              <a:buFont typeface="Wingdings" panose="05000000000000000000" pitchFamily="2" charset="2"/>
              <a:buChar char="v"/>
            </a:pPr>
            <a:r>
              <a:rPr lang="en-US" sz="3600" dirty="0"/>
              <a:t> Opening sentence = topic + approach.</a:t>
            </a:r>
          </a:p>
          <a:p>
            <a:pPr>
              <a:buFont typeface="Wingdings" panose="05000000000000000000" pitchFamily="2" charset="2"/>
              <a:buChar char="v"/>
            </a:pPr>
            <a:r>
              <a:rPr lang="en-US" sz="3600" dirty="0"/>
              <a:t>Ideas connected to the opening sentence.</a:t>
            </a:r>
          </a:p>
          <a:p>
            <a:pPr>
              <a:buFont typeface="Wingdings" panose="05000000000000000000" pitchFamily="2" charset="2"/>
              <a:buChar char="v"/>
            </a:pPr>
            <a:r>
              <a:rPr lang="en-US" sz="3600" dirty="0"/>
              <a:t>Details about those ideas.</a:t>
            </a:r>
          </a:p>
          <a:p>
            <a:pPr marL="0" indent="0">
              <a:buNone/>
            </a:pPr>
            <a:endParaRPr lang="en-US" sz="3600" dirty="0"/>
          </a:p>
          <a:p>
            <a:endParaRPr lang="en-IN" dirty="0"/>
          </a:p>
        </p:txBody>
      </p:sp>
    </p:spTree>
    <p:extLst>
      <p:ext uri="{BB962C8B-B14F-4D97-AF65-F5344CB8AC3E}">
        <p14:creationId xmlns:p14="http://schemas.microsoft.com/office/powerpoint/2010/main" val="3298137002"/>
      </p:ext>
    </p:extLst>
  </p:cSld>
  <p:clrMapOvr>
    <a:masterClrMapping/>
  </p:clrMapOvr>
  <p:transition spd="slow" advTm="7000">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90E9C-C9C2-4124-8BD8-7088C2F97B56}"/>
              </a:ext>
            </a:extLst>
          </p:cNvPr>
          <p:cNvSpPr>
            <a:spLocks noGrp="1"/>
          </p:cNvSpPr>
          <p:nvPr>
            <p:ph type="ctrTitle"/>
          </p:nvPr>
        </p:nvSpPr>
        <p:spPr/>
        <p:txBody>
          <a:bodyPr/>
          <a:lstStyle/>
          <a:p>
            <a:r>
              <a:rPr lang="en-US" dirty="0"/>
              <a:t>COMPOSITION AND GRAMMER SECTION</a:t>
            </a:r>
            <a:endParaRPr lang="en-IN" dirty="0"/>
          </a:p>
        </p:txBody>
      </p:sp>
      <p:sp>
        <p:nvSpPr>
          <p:cNvPr id="3" name="Subtitle 2">
            <a:extLst>
              <a:ext uri="{FF2B5EF4-FFF2-40B4-BE49-F238E27FC236}">
                <a16:creationId xmlns:a16="http://schemas.microsoft.com/office/drawing/2014/main" id="{F60AA629-89BC-41C4-B940-4510743A4227}"/>
              </a:ext>
            </a:extLst>
          </p:cNvPr>
          <p:cNvSpPr>
            <a:spLocks noGrp="1"/>
          </p:cNvSpPr>
          <p:nvPr>
            <p:ph type="subTitle" idx="1"/>
          </p:nvPr>
        </p:nvSpPr>
        <p:spPr/>
        <p:txBody>
          <a:bodyPr/>
          <a:lstStyle/>
          <a:p>
            <a:r>
              <a:rPr lang="en-US" dirty="0"/>
              <a:t>   </a:t>
            </a:r>
          </a:p>
          <a:p>
            <a:endParaRPr lang="en-IN" dirty="0"/>
          </a:p>
        </p:txBody>
      </p:sp>
    </p:spTree>
    <p:extLst>
      <p:ext uri="{BB962C8B-B14F-4D97-AF65-F5344CB8AC3E}">
        <p14:creationId xmlns:p14="http://schemas.microsoft.com/office/powerpoint/2010/main" val="4065668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B2FE-B1A5-4764-B175-AD874A2A669C}"/>
              </a:ext>
            </a:extLst>
          </p:cNvPr>
          <p:cNvSpPr>
            <a:spLocks noGrp="1"/>
          </p:cNvSpPr>
          <p:nvPr>
            <p:ph type="title"/>
          </p:nvPr>
        </p:nvSpPr>
        <p:spPr/>
        <p:txBody>
          <a:bodyPr>
            <a:normAutofit/>
          </a:bodyPr>
          <a:lstStyle/>
          <a:p>
            <a:pPr algn="ctr"/>
            <a:r>
              <a:rPr lang="en-IN" sz="4800" u="dbl" dirty="0">
                <a:effectLst>
                  <a:outerShdw blurRad="38100" dist="38100" dir="2700000" algn="tl">
                    <a:srgbClr val="000000">
                      <a:alpha val="43137"/>
                    </a:srgbClr>
                  </a:outerShdw>
                </a:effectLst>
              </a:rPr>
              <a:t>Picture of Picture Composition</a:t>
            </a:r>
          </a:p>
        </p:txBody>
      </p:sp>
      <p:pic>
        <p:nvPicPr>
          <p:cNvPr id="6" name="Content Placeholder 5">
            <a:extLst>
              <a:ext uri="{FF2B5EF4-FFF2-40B4-BE49-F238E27FC236}">
                <a16:creationId xmlns:a16="http://schemas.microsoft.com/office/drawing/2014/main" id="{7515F297-C00D-462E-BD64-1700451806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558" y="1784187"/>
            <a:ext cx="6400800" cy="4338317"/>
          </a:xfrm>
        </p:spPr>
      </p:pic>
    </p:spTree>
    <p:extLst>
      <p:ext uri="{BB962C8B-B14F-4D97-AF65-F5344CB8AC3E}">
        <p14:creationId xmlns:p14="http://schemas.microsoft.com/office/powerpoint/2010/main" val="2389808336"/>
      </p:ext>
    </p:extLst>
  </p:cSld>
  <p:clrMapOvr>
    <a:masterClrMapping/>
  </p:clrMapOvr>
  <mc:AlternateContent xmlns:mc="http://schemas.openxmlformats.org/markup-compatibility/2006" xmlns:p14="http://schemas.microsoft.com/office/powerpoint/2010/main">
    <mc:Choice Requires="p14">
      <p:transition spd="slow" p14:dur="1500" advClick="0" advTm="3000">
        <p:split orient="vert"/>
      </p:transition>
    </mc:Choice>
    <mc:Fallback xmlns="">
      <p:transition spd="slow" advClick="0" advTm="3000">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6C43-00C3-4F8E-BB4C-9E6F580E75BC}"/>
              </a:ext>
            </a:extLst>
          </p:cNvPr>
          <p:cNvSpPr>
            <a:spLocks noGrp="1"/>
          </p:cNvSpPr>
          <p:nvPr>
            <p:ph type="title"/>
          </p:nvPr>
        </p:nvSpPr>
        <p:spPr>
          <a:xfrm>
            <a:off x="677334" y="609600"/>
            <a:ext cx="8596668" cy="1320800"/>
          </a:xfrm>
        </p:spPr>
        <p:txBody>
          <a:bodyPr>
            <a:normAutofit/>
          </a:bodyPr>
          <a:lstStyle/>
          <a:p>
            <a:pPr algn="ctr"/>
            <a:r>
              <a:rPr lang="en-IN" sz="6000" u="dbl" dirty="0">
                <a:effectLst>
                  <a:outerShdw blurRad="38100" dist="38100" dir="2700000" algn="tl">
                    <a:srgbClr val="000000">
                      <a:alpha val="43137"/>
                    </a:srgbClr>
                  </a:outerShdw>
                </a:effectLst>
              </a:rPr>
              <a:t>PICTURE COMPOSITION.</a:t>
            </a:r>
            <a:r>
              <a:rPr lang="en-IN" sz="6000" dirty="0"/>
              <a:t> </a:t>
            </a:r>
          </a:p>
        </p:txBody>
      </p:sp>
      <p:sp>
        <p:nvSpPr>
          <p:cNvPr id="3" name="Content Placeholder 2">
            <a:extLst>
              <a:ext uri="{FF2B5EF4-FFF2-40B4-BE49-F238E27FC236}">
                <a16:creationId xmlns:a16="http://schemas.microsoft.com/office/drawing/2014/main" id="{727E0132-18C5-4856-95AF-9008FE848011}"/>
              </a:ext>
            </a:extLst>
          </p:cNvPr>
          <p:cNvSpPr>
            <a:spLocks noGrp="1"/>
          </p:cNvSpPr>
          <p:nvPr>
            <p:ph idx="1"/>
          </p:nvPr>
        </p:nvSpPr>
        <p:spPr>
          <a:xfrm>
            <a:off x="677334" y="1696278"/>
            <a:ext cx="8596668" cy="4810539"/>
          </a:xfrm>
        </p:spPr>
        <p:txBody>
          <a:bodyPr>
            <a:noAutofit/>
          </a:bodyPr>
          <a:lstStyle/>
          <a:p>
            <a:pPr marL="0" indent="0">
              <a:buNone/>
            </a:pPr>
            <a:r>
              <a:rPr lang="en-IN" dirty="0">
                <a:effectLst>
                  <a:outerShdw blurRad="38100" dist="38100" dir="2700000" algn="tl">
                    <a:srgbClr val="000000">
                      <a:alpha val="43137"/>
                    </a:srgbClr>
                  </a:outerShdw>
                </a:effectLst>
              </a:rPr>
              <a:t>Online classes going in this corona virus pandemic are very beneficial for the students. They are studying well and their studies are unaffected to a great extent due to lockdown. Thanks to online classes, The syllabus is getting completed on time. Our teacher’s are working very hard. I would like to thank them for conducting online classes for students so that their studies don’t suffer. Wow! Online classes are effecting the children very much. Because of lockdown, nowadays, the children are not allowed to go anywhere and so, they are studying online. Children as well as adults are getting to know much about technology. </a:t>
            </a:r>
          </a:p>
          <a:p>
            <a:pPr marL="0" indent="0">
              <a:buNone/>
            </a:pPr>
            <a:r>
              <a:rPr lang="en-IN" dirty="0">
                <a:effectLst>
                  <a:outerShdw blurRad="38100" dist="38100" dir="2700000" algn="tl">
                    <a:srgbClr val="000000">
                      <a:alpha val="43137"/>
                    </a:srgbClr>
                  </a:outerShdw>
                </a:effectLst>
              </a:rPr>
              <a:t>In the picture shown in the previous slide, the pretty girl is also studying online, holding a book in her another hand. We are able to attend online classes using apps such as Google Meet or Zoom app. It is very much important to pay attention during the classes so that we are able to learn very well. Masks are very important for us to wear in this corona virus period. The girl in the previous slide is also wearing masks as they keep us safe from corona virus pandemic. The online classes let the children to sit at a place and attend the meetings because in schools they have to go through their vehicles. Online classes are really very helpful for children. I would always like to study in online classes. </a:t>
            </a:r>
          </a:p>
        </p:txBody>
      </p:sp>
    </p:spTree>
    <p:extLst>
      <p:ext uri="{BB962C8B-B14F-4D97-AF65-F5344CB8AC3E}">
        <p14:creationId xmlns:p14="http://schemas.microsoft.com/office/powerpoint/2010/main" val="1971926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4EBA-2351-4690-96A5-867F0071E7A4}"/>
              </a:ext>
            </a:extLst>
          </p:cNvPr>
          <p:cNvSpPr>
            <a:spLocks noGrp="1"/>
          </p:cNvSpPr>
          <p:nvPr>
            <p:ph type="title"/>
          </p:nvPr>
        </p:nvSpPr>
        <p:spPr/>
        <p:txBody>
          <a:bodyPr>
            <a:normAutofit/>
          </a:bodyPr>
          <a:lstStyle/>
          <a:p>
            <a:pPr algn="ctr"/>
            <a:r>
              <a:rPr lang="en-US" sz="4000" u="dbl" dirty="0">
                <a:effectLst>
                  <a:outerShdw blurRad="38100" dist="38100" dir="2700000" algn="tl">
                    <a:srgbClr val="000000">
                      <a:alpha val="43137"/>
                    </a:srgbClr>
                  </a:outerShdw>
                </a:effectLst>
              </a:rPr>
              <a:t>PICK ANY THREE TO FOUR SYNONYMS AND ANTONYMS FROM THE PC.</a:t>
            </a:r>
            <a:endParaRPr lang="en-IN" sz="4000" u="dbl"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8D52133-27C7-4964-9E2C-33713DD4F983}"/>
              </a:ext>
            </a:extLst>
          </p:cNvPr>
          <p:cNvSpPr>
            <a:spLocks noGrp="1"/>
          </p:cNvSpPr>
          <p:nvPr>
            <p:ph idx="1"/>
          </p:nvPr>
        </p:nvSpPr>
        <p:spPr/>
        <p:txBody>
          <a:bodyPr>
            <a:normAutofit lnSpcReduction="10000"/>
          </a:bodyPr>
          <a:lstStyle/>
          <a:p>
            <a:pPr marL="0" indent="0">
              <a:buNone/>
            </a:pPr>
            <a:r>
              <a:rPr lang="en-US" sz="2400" u="sng" dirty="0"/>
              <a:t>SYNONYMS</a:t>
            </a:r>
            <a:r>
              <a:rPr lang="en-US" sz="2000" u="sng" dirty="0"/>
              <a:t>:</a:t>
            </a:r>
          </a:p>
          <a:p>
            <a:pPr>
              <a:buFont typeface="+mj-lt"/>
              <a:buAutoNum type="arabicPeriod"/>
            </a:pPr>
            <a:r>
              <a:rPr lang="en-US" dirty="0"/>
              <a:t>ONLINE CLASSES: Online learning.</a:t>
            </a:r>
          </a:p>
          <a:p>
            <a:pPr>
              <a:buFont typeface="+mj-lt"/>
              <a:buAutoNum type="arabicPeriod"/>
            </a:pPr>
            <a:r>
              <a:rPr lang="en-US" dirty="0"/>
              <a:t>PANDEMIC: Prevalent.</a:t>
            </a:r>
          </a:p>
          <a:p>
            <a:pPr>
              <a:buFont typeface="+mj-lt"/>
              <a:buAutoNum type="arabicPeriod"/>
            </a:pPr>
            <a:r>
              <a:rPr lang="en-US" dirty="0"/>
              <a:t>BENEFICIAL: Advantageous.</a:t>
            </a:r>
          </a:p>
          <a:p>
            <a:pPr>
              <a:buFont typeface="+mj-lt"/>
              <a:buAutoNum type="arabicPeriod"/>
            </a:pPr>
            <a:r>
              <a:rPr lang="en-US" dirty="0"/>
              <a:t>TECHNOLOGY: Machinery.</a:t>
            </a:r>
          </a:p>
          <a:p>
            <a:pPr marL="0" indent="0">
              <a:buNone/>
            </a:pPr>
            <a:r>
              <a:rPr lang="en-US" sz="2400" u="sng" dirty="0"/>
              <a:t>ANTONYMS</a:t>
            </a:r>
            <a:r>
              <a:rPr lang="en-US" sz="2000" u="sng" dirty="0"/>
              <a:t>:</a:t>
            </a:r>
          </a:p>
          <a:p>
            <a:pPr>
              <a:buFont typeface="+mj-lt"/>
              <a:buAutoNum type="arabicPeriod"/>
            </a:pPr>
            <a:r>
              <a:rPr lang="en-US" dirty="0"/>
              <a:t>ONLINE CLASSES: </a:t>
            </a:r>
            <a:r>
              <a:rPr lang="en-US" dirty="0" err="1"/>
              <a:t>Ofline</a:t>
            </a:r>
            <a:endParaRPr lang="en-US" dirty="0"/>
          </a:p>
          <a:p>
            <a:pPr>
              <a:buFont typeface="+mj-lt"/>
              <a:buAutoNum type="arabicPeriod"/>
            </a:pPr>
            <a:r>
              <a:rPr lang="en-US" dirty="0"/>
              <a:t>PANDEMIC: Endemic.</a:t>
            </a:r>
          </a:p>
          <a:p>
            <a:pPr>
              <a:buFont typeface="+mj-lt"/>
              <a:buAutoNum type="arabicPeriod"/>
            </a:pPr>
            <a:r>
              <a:rPr lang="en-US" dirty="0"/>
              <a:t>BENEFICIAL: Disadvantageous.</a:t>
            </a:r>
          </a:p>
          <a:p>
            <a:pPr>
              <a:buFont typeface="+mj-lt"/>
              <a:buAutoNum type="arabicPeriod"/>
            </a:pPr>
            <a:r>
              <a:rPr lang="en-US" dirty="0"/>
              <a:t>TECHNOLOGY: </a:t>
            </a:r>
            <a:r>
              <a:rPr lang="en-US" dirty="0" err="1"/>
              <a:t>Nonsystem</a:t>
            </a:r>
            <a:r>
              <a:rPr lang="en-IN" dirty="0"/>
              <a:t>.</a:t>
            </a:r>
            <a:endParaRPr lang="en-US" dirty="0"/>
          </a:p>
        </p:txBody>
      </p:sp>
    </p:spTree>
    <p:extLst>
      <p:ext uri="{BB962C8B-B14F-4D97-AF65-F5344CB8AC3E}">
        <p14:creationId xmlns:p14="http://schemas.microsoft.com/office/powerpoint/2010/main" val="3783084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752</TotalTime>
  <Words>795</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Trebuchet MS</vt:lpstr>
      <vt:lpstr>Wingdings</vt:lpstr>
      <vt:lpstr>Wingdings 3</vt:lpstr>
      <vt:lpstr>Facet</vt:lpstr>
      <vt:lpstr>ENGLISH LANGUAGE.</vt:lpstr>
      <vt:lpstr>AVNIKA JAIN.</vt:lpstr>
      <vt:lpstr>PowerPoint Presentation</vt:lpstr>
      <vt:lpstr>WHAT IS A PICTURE COMPOSITION</vt:lpstr>
      <vt:lpstr>FEATURES OF PICTURE COMPOSITION</vt:lpstr>
      <vt:lpstr>COMPOSITION AND GRAMMER SECTION</vt:lpstr>
      <vt:lpstr>Picture of Picture Composition</vt:lpstr>
      <vt:lpstr>PICTURE COMPOSITION. </vt:lpstr>
      <vt:lpstr>PICK ANY THREE TO FOUR SYNONYMS AND ANTONYMS FROM THE PC.</vt:lpstr>
      <vt:lpstr>ILLUSTRATE TWO SENTENCES ALONG WITH MENTIONING THE PREPOSITIONS USED IN THE PC.</vt:lpstr>
      <vt:lpstr>CONSTRUCT SENTENCES FROM ANY THREE ADJECTIVES USED IN THE PC.</vt:lpstr>
      <vt:lpstr>GIVE EXAMPLES OF THE KINDS OF SENENCES USED IN THE PC.</vt:lpstr>
      <vt:lpstr>MAKE A TABLE ON THE DIFFERENT NOUNS AND PRONOUNS USED IN THE PC.</vt:lpstr>
      <vt:lpstr>CONCLUSION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LANGUAGE</dc:title>
  <dc:creator>Rahul Jain</dc:creator>
  <cp:lastModifiedBy>Rahul</cp:lastModifiedBy>
  <cp:revision>67</cp:revision>
  <dcterms:created xsi:type="dcterms:W3CDTF">2020-06-20T07:57:55Z</dcterms:created>
  <dcterms:modified xsi:type="dcterms:W3CDTF">2020-06-30T17:57:54Z</dcterms:modified>
</cp:coreProperties>
</file>