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7" r:id="rId1"/>
  </p:sldMasterIdLst>
  <p:sldIdLst>
    <p:sldId id="271" r:id="rId2"/>
    <p:sldId id="257" r:id="rId3"/>
    <p:sldId id="276" r:id="rId4"/>
    <p:sldId id="277" r:id="rId5"/>
    <p:sldId id="263" r:id="rId6"/>
    <p:sldId id="264" r:id="rId7"/>
    <p:sldId id="265" r:id="rId8"/>
    <p:sldId id="266" r:id="rId9"/>
    <p:sldId id="272" r:id="rId10"/>
    <p:sldId id="273" r:id="rId11"/>
    <p:sldId id="274" r:id="rId12"/>
    <p:sldId id="2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ul Jain" initials="RJ" lastIdx="2" clrIdx="0">
    <p:extLst>
      <p:ext uri="{19B8F6BF-5375-455C-9EA6-DF929625EA0E}">
        <p15:presenceInfo xmlns:p15="http://schemas.microsoft.com/office/powerpoint/2012/main" userId="029061de2590ce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C77A67F-7E8B-4626-B4DD-BE636765A2DB}" type="datetimeFigureOut">
              <a:rPr lang="en-IN" smtClean="0"/>
              <a:t>30-06-2020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4CAEEC7-B1A2-4221-957C-41742E863C1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406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77A67F-7E8B-4626-B4DD-BE636765A2DB}" type="datetimeFigureOut">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CAEEC7-B1A2-4221-957C-41742E863C1F}" type="slidenum">
              <a:rPr lang="en-IN" smtClean="0"/>
              <a:t>‹#›</a:t>
            </a:fld>
            <a:endParaRPr lang="en-IN"/>
          </a:p>
        </p:txBody>
      </p:sp>
    </p:spTree>
    <p:extLst>
      <p:ext uri="{BB962C8B-B14F-4D97-AF65-F5344CB8AC3E}">
        <p14:creationId xmlns:p14="http://schemas.microsoft.com/office/powerpoint/2010/main" val="413869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77A67F-7E8B-4626-B4DD-BE636765A2DB}"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AEEC7-B1A2-4221-957C-41742E863C1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752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77A67F-7E8B-4626-B4DD-BE636765A2DB}"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AEEC7-B1A2-4221-957C-41742E863C1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479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77A67F-7E8B-4626-B4DD-BE636765A2DB}"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AEEC7-B1A2-4221-957C-41742E863C1F}" type="slidenum">
              <a:rPr lang="en-IN" smtClean="0"/>
              <a:t>‹#›</a:t>
            </a:fld>
            <a:endParaRPr lang="en-IN"/>
          </a:p>
        </p:txBody>
      </p:sp>
    </p:spTree>
    <p:extLst>
      <p:ext uri="{BB962C8B-B14F-4D97-AF65-F5344CB8AC3E}">
        <p14:creationId xmlns:p14="http://schemas.microsoft.com/office/powerpoint/2010/main" val="2344744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77A67F-7E8B-4626-B4DD-BE636765A2DB}"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AEEC7-B1A2-4221-957C-41742E863C1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7892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77A67F-7E8B-4626-B4DD-BE636765A2DB}"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AEEC7-B1A2-4221-957C-41742E863C1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1435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77A67F-7E8B-4626-B4DD-BE636765A2DB}"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AEEC7-B1A2-4221-957C-41742E863C1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4877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77A67F-7E8B-4626-B4DD-BE636765A2DB}"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AEEC7-B1A2-4221-957C-41742E863C1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0091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77A67F-7E8B-4626-B4DD-BE636765A2DB}"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AEEC7-B1A2-4221-957C-41742E863C1F}" type="slidenum">
              <a:rPr lang="en-IN" smtClean="0"/>
              <a:t>‹#›</a:t>
            </a:fld>
            <a:endParaRPr lang="en-IN"/>
          </a:p>
        </p:txBody>
      </p:sp>
    </p:spTree>
    <p:extLst>
      <p:ext uri="{BB962C8B-B14F-4D97-AF65-F5344CB8AC3E}">
        <p14:creationId xmlns:p14="http://schemas.microsoft.com/office/powerpoint/2010/main" val="369381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77A67F-7E8B-4626-B4DD-BE636765A2DB}" type="datetimeFigureOut">
              <a:rPr lang="en-IN" smtClean="0"/>
              <a:t>30-06-2020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CAEEC7-B1A2-4221-957C-41742E863C1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73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77A67F-7E8B-4626-B4DD-BE636765A2DB}" type="datetimeFigureOut">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CAEEC7-B1A2-4221-957C-41742E863C1F}" type="slidenum">
              <a:rPr lang="en-IN" smtClean="0"/>
              <a:t>‹#›</a:t>
            </a:fld>
            <a:endParaRPr lang="en-IN"/>
          </a:p>
        </p:txBody>
      </p:sp>
    </p:spTree>
    <p:extLst>
      <p:ext uri="{BB962C8B-B14F-4D97-AF65-F5344CB8AC3E}">
        <p14:creationId xmlns:p14="http://schemas.microsoft.com/office/powerpoint/2010/main" val="242779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77A67F-7E8B-4626-B4DD-BE636765A2DB}" type="datetimeFigureOut">
              <a:rPr lang="en-IN" smtClean="0"/>
              <a:t>30-06-2020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CAEEC7-B1A2-4221-957C-41742E863C1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638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77A67F-7E8B-4626-B4DD-BE636765A2DB}" type="datetimeFigureOut">
              <a:rPr lang="en-IN" smtClean="0"/>
              <a:t>30-06-2020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CAEEC7-B1A2-4221-957C-41742E863C1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8707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77A67F-7E8B-4626-B4DD-BE636765A2DB}" type="datetimeFigureOut">
              <a:rPr lang="en-IN" smtClean="0"/>
              <a:t>30-06-2020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CAEEC7-B1A2-4221-957C-41742E863C1F}" type="slidenum">
              <a:rPr lang="en-IN" smtClean="0"/>
              <a:t>‹#›</a:t>
            </a:fld>
            <a:endParaRPr lang="en-IN"/>
          </a:p>
        </p:txBody>
      </p:sp>
    </p:spTree>
    <p:extLst>
      <p:ext uri="{BB962C8B-B14F-4D97-AF65-F5344CB8AC3E}">
        <p14:creationId xmlns:p14="http://schemas.microsoft.com/office/powerpoint/2010/main" val="199239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77A67F-7E8B-4626-B4DD-BE636765A2DB}" type="datetimeFigureOut">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CAEEC7-B1A2-4221-957C-41742E863C1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356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77A67F-7E8B-4626-B4DD-BE636765A2DB}" type="datetimeFigureOut">
              <a:rPr lang="en-IN" smtClean="0"/>
              <a:t>30-06-2020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CAEEC7-B1A2-4221-957C-41742E863C1F}" type="slidenum">
              <a:rPr lang="en-IN" smtClean="0"/>
              <a:t>‹#›</a:t>
            </a:fld>
            <a:endParaRPr lang="en-IN"/>
          </a:p>
        </p:txBody>
      </p:sp>
    </p:spTree>
    <p:extLst>
      <p:ext uri="{BB962C8B-B14F-4D97-AF65-F5344CB8AC3E}">
        <p14:creationId xmlns:p14="http://schemas.microsoft.com/office/powerpoint/2010/main" val="1703692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C77A67F-7E8B-4626-B4DD-BE636765A2DB}" type="datetimeFigureOut">
              <a:rPr lang="en-IN" smtClean="0"/>
              <a:t>30-06-2020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CAEEC7-B1A2-4221-957C-41742E863C1F}" type="slidenum">
              <a:rPr lang="en-IN" smtClean="0"/>
              <a:t>‹#›</a:t>
            </a:fld>
            <a:endParaRPr lang="en-IN"/>
          </a:p>
        </p:txBody>
      </p:sp>
    </p:spTree>
    <p:extLst>
      <p:ext uri="{BB962C8B-B14F-4D97-AF65-F5344CB8AC3E}">
        <p14:creationId xmlns:p14="http://schemas.microsoft.com/office/powerpoint/2010/main" val="3474897001"/>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E346-DDD6-46B5-AD01-32F6E523A040}"/>
              </a:ext>
            </a:extLst>
          </p:cNvPr>
          <p:cNvSpPr>
            <a:spLocks noGrp="1"/>
          </p:cNvSpPr>
          <p:nvPr>
            <p:ph type="title"/>
          </p:nvPr>
        </p:nvSpPr>
        <p:spPr/>
        <p:txBody>
          <a:bodyPr>
            <a:normAutofit fontScale="90000"/>
          </a:bodyPr>
          <a:lstStyle/>
          <a:p>
            <a:r>
              <a:rPr lang="en-IN" sz="7200" u="dbl" dirty="0">
                <a:effectLst>
                  <a:outerShdw blurRad="38100" dist="38100" dir="2700000" algn="tl">
                    <a:srgbClr val="000000">
                      <a:alpha val="43137"/>
                    </a:srgbClr>
                  </a:outerShdw>
                </a:effectLst>
              </a:rPr>
              <a:t>ENGLISH LITERATURE</a:t>
            </a:r>
            <a:endParaRPr lang="en-IN" sz="7200" dirty="0"/>
          </a:p>
        </p:txBody>
      </p:sp>
      <p:sp>
        <p:nvSpPr>
          <p:cNvPr id="3" name="Content Placeholder 2">
            <a:extLst>
              <a:ext uri="{FF2B5EF4-FFF2-40B4-BE49-F238E27FC236}">
                <a16:creationId xmlns:a16="http://schemas.microsoft.com/office/drawing/2014/main" id="{C76C4189-3328-47A1-914E-5C44A3F7BF0C}"/>
              </a:ext>
            </a:extLst>
          </p:cNvPr>
          <p:cNvSpPr>
            <a:spLocks noGrp="1"/>
          </p:cNvSpPr>
          <p:nvPr>
            <p:ph idx="1"/>
          </p:nvPr>
        </p:nvSpPr>
        <p:spPr>
          <a:xfrm>
            <a:off x="1295402" y="2556932"/>
            <a:ext cx="9601196" cy="3318936"/>
          </a:xfrm>
        </p:spPr>
        <p:txBody>
          <a:bodyPr>
            <a:normAutofit lnSpcReduction="10000"/>
          </a:bodyPr>
          <a:lstStyle/>
          <a:p>
            <a:pPr marL="0" indent="0" algn="ctr">
              <a:buNone/>
            </a:pPr>
            <a:r>
              <a:rPr lang="en-IN" sz="6600" u="sng" dirty="0"/>
              <a:t>A PROJECT ON </a:t>
            </a:r>
          </a:p>
          <a:p>
            <a:pPr marL="0" indent="0" algn="ctr">
              <a:buNone/>
            </a:pPr>
            <a:r>
              <a:rPr lang="en-IN" sz="6600" u="sng" dirty="0"/>
              <a:t>“THE ANT AND THE CRICKET”</a:t>
            </a:r>
          </a:p>
          <a:p>
            <a:pPr marL="0" indent="0">
              <a:buNone/>
            </a:pPr>
            <a:endParaRPr lang="en-IN" dirty="0"/>
          </a:p>
        </p:txBody>
      </p:sp>
    </p:spTree>
    <p:extLst>
      <p:ext uri="{BB962C8B-B14F-4D97-AF65-F5344CB8AC3E}">
        <p14:creationId xmlns:p14="http://schemas.microsoft.com/office/powerpoint/2010/main" val="3688208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679C1-3417-4A5B-897F-2A8D5B963FA8}"/>
              </a:ext>
            </a:extLst>
          </p:cNvPr>
          <p:cNvSpPr>
            <a:spLocks noGrp="1"/>
          </p:cNvSpPr>
          <p:nvPr>
            <p:ph type="title"/>
          </p:nvPr>
        </p:nvSpPr>
        <p:spPr/>
        <p:txBody>
          <a:bodyPr>
            <a:noAutofit/>
          </a:bodyPr>
          <a:lstStyle/>
          <a:p>
            <a:r>
              <a:rPr lang="en-IN" u="dbl" dirty="0">
                <a:effectLst>
                  <a:outerShdw blurRad="38100" dist="38100" dir="2700000" algn="tl">
                    <a:srgbClr val="000000">
                      <a:alpha val="43137"/>
                    </a:srgbClr>
                  </a:outerShdw>
                </a:effectLst>
              </a:rPr>
              <a:t>FIGURES OF SPEECH IN THE POEM WITH DEFINITION AND EXAMPLE</a:t>
            </a:r>
          </a:p>
        </p:txBody>
      </p:sp>
      <p:sp>
        <p:nvSpPr>
          <p:cNvPr id="3" name="Content Placeholder 2">
            <a:extLst>
              <a:ext uri="{FF2B5EF4-FFF2-40B4-BE49-F238E27FC236}">
                <a16:creationId xmlns:a16="http://schemas.microsoft.com/office/drawing/2014/main" id="{4923B8B1-AB7B-4D70-97C4-F8AA7C420924}"/>
              </a:ext>
            </a:extLst>
          </p:cNvPr>
          <p:cNvSpPr>
            <a:spLocks noGrp="1"/>
          </p:cNvSpPr>
          <p:nvPr>
            <p:ph idx="1"/>
          </p:nvPr>
        </p:nvSpPr>
        <p:spPr>
          <a:xfrm>
            <a:off x="1295401" y="2556932"/>
            <a:ext cx="9601196" cy="3318936"/>
          </a:xfrm>
        </p:spPr>
        <p:txBody>
          <a:bodyPr>
            <a:normAutofit fontScale="47500" lnSpcReduction="20000"/>
          </a:bodyPr>
          <a:lstStyle/>
          <a:p>
            <a:pPr marL="0" indent="0">
              <a:buNone/>
            </a:pPr>
            <a:r>
              <a:rPr lang="en-IN" sz="5100" u="dbl" dirty="0">
                <a:effectLst>
                  <a:outerShdw blurRad="38100" dist="38100" dir="2700000" algn="tl">
                    <a:srgbClr val="000000">
                      <a:alpha val="43137"/>
                    </a:srgbClr>
                  </a:outerShdw>
                </a:effectLst>
              </a:rPr>
              <a:t>DEFINITION:</a:t>
            </a:r>
            <a:r>
              <a:rPr lang="en-IN" sz="4400" dirty="0"/>
              <a:t> </a:t>
            </a:r>
            <a:r>
              <a:rPr lang="en-US" sz="4400" dirty="0"/>
              <a:t>A figure of speech or rhetorical figure is an intentional deviation from ordinary language, chosen to produce a rhetorical effect.</a:t>
            </a:r>
          </a:p>
          <a:p>
            <a:pPr marL="0" indent="0">
              <a:buNone/>
            </a:pPr>
            <a:r>
              <a:rPr lang="en-IN" sz="5900" u="dbl" dirty="0">
                <a:effectLst>
                  <a:outerShdw blurRad="38100" dist="38100" dir="2700000" algn="tl">
                    <a:srgbClr val="000000">
                      <a:alpha val="43137"/>
                    </a:srgbClr>
                  </a:outerShdw>
                </a:effectLst>
              </a:rPr>
              <a:t>EXAMPLE:</a:t>
            </a:r>
            <a:r>
              <a:rPr lang="en-IN" sz="4400" dirty="0"/>
              <a:t> Personification And Metaphor.</a:t>
            </a:r>
          </a:p>
          <a:p>
            <a:pPr marL="0" indent="0">
              <a:buNone/>
            </a:pPr>
            <a:r>
              <a:rPr lang="en-IN" sz="5900" u="dbl" dirty="0">
                <a:effectLst>
                  <a:outerShdw blurRad="38100" dist="38100" dir="2700000" algn="tl">
                    <a:srgbClr val="000000">
                      <a:alpha val="43137"/>
                    </a:srgbClr>
                  </a:outerShdw>
                </a:effectLst>
              </a:rPr>
              <a:t>PERSONIFICATION: </a:t>
            </a:r>
            <a:r>
              <a:rPr lang="en-IN" sz="4400" dirty="0"/>
              <a:t>When human characters are given to animals or non-living things, it is called Personification. The Ant And The Cricket are personified as humans as they are talking and thinking like humans.</a:t>
            </a:r>
          </a:p>
          <a:p>
            <a:pPr marL="0" indent="0">
              <a:buNone/>
            </a:pPr>
            <a:r>
              <a:rPr lang="en-IN" sz="5900" u="dbl" dirty="0">
                <a:effectLst>
                  <a:outerShdw blurRad="38100" dist="38100" dir="2700000" algn="tl">
                    <a:srgbClr val="000000">
                      <a:alpha val="43137"/>
                    </a:srgbClr>
                  </a:outerShdw>
                </a:effectLst>
              </a:rPr>
              <a:t>METAPHOR:</a:t>
            </a:r>
            <a:r>
              <a:rPr lang="en-IN" sz="4400" dirty="0"/>
              <a:t> It is the comparison of two things. In the last line “ Some Crickets have four legs, and some have but two”, the poet compares lazy and careless people with the Cricket.</a:t>
            </a:r>
          </a:p>
          <a:p>
            <a:pPr marL="0" indent="0">
              <a:buNone/>
            </a:pPr>
            <a:endParaRPr lang="en-IN" sz="4400" dirty="0"/>
          </a:p>
          <a:p>
            <a:pPr marL="0" indent="0">
              <a:buNone/>
            </a:pPr>
            <a:endParaRPr lang="en-IN" dirty="0"/>
          </a:p>
        </p:txBody>
      </p:sp>
    </p:spTree>
    <p:extLst>
      <p:ext uri="{BB962C8B-B14F-4D97-AF65-F5344CB8AC3E}">
        <p14:creationId xmlns:p14="http://schemas.microsoft.com/office/powerpoint/2010/main" val="2285091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65BA-4A62-4BA2-813D-81B8EFDCC80A}"/>
              </a:ext>
            </a:extLst>
          </p:cNvPr>
          <p:cNvSpPr>
            <a:spLocks noGrp="1"/>
          </p:cNvSpPr>
          <p:nvPr>
            <p:ph type="title"/>
          </p:nvPr>
        </p:nvSpPr>
        <p:spPr/>
        <p:txBody>
          <a:bodyPr>
            <a:normAutofit fontScale="90000"/>
          </a:bodyPr>
          <a:lstStyle/>
          <a:p>
            <a:r>
              <a:rPr lang="en-IN" sz="8000" u="dbl"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3FD0DE06-1B1B-4DD0-A1C1-E2DBE2E279C0}"/>
              </a:ext>
            </a:extLst>
          </p:cNvPr>
          <p:cNvSpPr>
            <a:spLocks noGrp="1"/>
          </p:cNvSpPr>
          <p:nvPr>
            <p:ph idx="1"/>
          </p:nvPr>
        </p:nvSpPr>
        <p:spPr/>
        <p:txBody>
          <a:bodyPr>
            <a:normAutofit fontScale="92500"/>
          </a:bodyPr>
          <a:lstStyle/>
          <a:p>
            <a:pPr marL="0" indent="0">
              <a:buNone/>
            </a:pPr>
            <a:r>
              <a:rPr lang="en-IN" sz="6000" dirty="0"/>
              <a:t>The sun was the winner as finally he was succeeded in removing the coat from the man. </a:t>
            </a:r>
          </a:p>
          <a:p>
            <a:pPr marL="0" indent="0">
              <a:buNone/>
            </a:pPr>
            <a:endParaRPr lang="en-IN" dirty="0"/>
          </a:p>
        </p:txBody>
      </p:sp>
    </p:spTree>
    <p:extLst>
      <p:ext uri="{BB962C8B-B14F-4D97-AF65-F5344CB8AC3E}">
        <p14:creationId xmlns:p14="http://schemas.microsoft.com/office/powerpoint/2010/main" val="1326455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1A07-325F-4CFA-B8D6-4110196C5CE7}"/>
              </a:ext>
            </a:extLst>
          </p:cNvPr>
          <p:cNvSpPr>
            <a:spLocks noGrp="1"/>
          </p:cNvSpPr>
          <p:nvPr>
            <p:ph type="title"/>
          </p:nvPr>
        </p:nvSpPr>
        <p:spPr/>
        <p:txBody>
          <a:bodyPr>
            <a:normAutofit fontScale="90000"/>
          </a:bodyPr>
          <a:lstStyle/>
          <a:p>
            <a:r>
              <a:rPr lang="en-IN" sz="8000" u="dbl" dirty="0">
                <a:effectLst>
                  <a:outerShdw blurRad="38100" dist="38100" dir="2700000" algn="tl">
                    <a:srgbClr val="000000">
                      <a:alpha val="43137"/>
                    </a:srgbClr>
                  </a:outerShdw>
                </a:effectLst>
              </a:rPr>
              <a:t>BIBLIOGRAPHY</a:t>
            </a:r>
          </a:p>
        </p:txBody>
      </p:sp>
      <p:sp>
        <p:nvSpPr>
          <p:cNvPr id="3" name="Content Placeholder 2">
            <a:extLst>
              <a:ext uri="{FF2B5EF4-FFF2-40B4-BE49-F238E27FC236}">
                <a16:creationId xmlns:a16="http://schemas.microsoft.com/office/drawing/2014/main" id="{907A30A3-DCA9-42CD-8409-791F063D48B8}"/>
              </a:ext>
            </a:extLst>
          </p:cNvPr>
          <p:cNvSpPr>
            <a:spLocks noGrp="1"/>
          </p:cNvSpPr>
          <p:nvPr>
            <p:ph idx="1"/>
          </p:nvPr>
        </p:nvSpPr>
        <p:spPr>
          <a:xfrm>
            <a:off x="1295401" y="2556932"/>
            <a:ext cx="9601196" cy="3318936"/>
          </a:xfrm>
        </p:spPr>
        <p:txBody>
          <a:bodyPr>
            <a:normAutofit fontScale="70000" lnSpcReduction="20000"/>
          </a:bodyPr>
          <a:lstStyle/>
          <a:p>
            <a:r>
              <a:rPr lang="en-IN" sz="4600" b="1" dirty="0">
                <a:effectLst>
                  <a:outerShdw blurRad="38100" dist="38100" dir="2700000" algn="tl">
                    <a:srgbClr val="000000">
                      <a:alpha val="43137"/>
                    </a:srgbClr>
                  </a:outerShdw>
                </a:effectLst>
              </a:rPr>
              <a:t>Google.Com</a:t>
            </a:r>
          </a:p>
          <a:p>
            <a:r>
              <a:rPr lang="en-IN" sz="4600" b="1" dirty="0">
                <a:effectLst>
                  <a:outerShdw blurRad="38100" dist="38100" dir="2700000" algn="tl">
                    <a:srgbClr val="000000">
                      <a:alpha val="43137"/>
                    </a:srgbClr>
                  </a:outerShdw>
                </a:effectLst>
              </a:rPr>
              <a:t>Wikipedia.Com</a:t>
            </a:r>
          </a:p>
          <a:p>
            <a:r>
              <a:rPr lang="en-IN" sz="4600" b="1" dirty="0">
                <a:effectLst>
                  <a:outerShdw blurRad="38100" dist="38100" dir="2700000" algn="tl">
                    <a:srgbClr val="000000">
                      <a:alpha val="43137"/>
                    </a:srgbClr>
                  </a:outerShdw>
                </a:effectLst>
              </a:rPr>
              <a:t>KhanAcademy.Com</a:t>
            </a:r>
          </a:p>
          <a:p>
            <a:r>
              <a:rPr lang="en-IN" sz="4600" b="1" dirty="0">
                <a:effectLst>
                  <a:outerShdw blurRad="38100" dist="38100" dir="2700000" algn="tl">
                    <a:srgbClr val="000000">
                      <a:alpha val="43137"/>
                    </a:srgbClr>
                  </a:outerShdw>
                </a:effectLst>
              </a:rPr>
              <a:t>New trends in English Reader by Anita Arathoon published by Evergreen Publications.</a:t>
            </a:r>
          </a:p>
          <a:p>
            <a:endParaRPr lang="en-IN" dirty="0"/>
          </a:p>
        </p:txBody>
      </p:sp>
    </p:spTree>
    <p:extLst>
      <p:ext uri="{BB962C8B-B14F-4D97-AF65-F5344CB8AC3E}">
        <p14:creationId xmlns:p14="http://schemas.microsoft.com/office/powerpoint/2010/main" val="1173252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93B2-BF61-4B2B-9EEF-A42396C3716D}"/>
              </a:ext>
            </a:extLst>
          </p:cNvPr>
          <p:cNvSpPr>
            <a:spLocks noGrp="1"/>
          </p:cNvSpPr>
          <p:nvPr>
            <p:ph type="title"/>
          </p:nvPr>
        </p:nvSpPr>
        <p:spPr/>
        <p:txBody>
          <a:bodyPr>
            <a:normAutofit fontScale="90000"/>
          </a:bodyPr>
          <a:lstStyle/>
          <a:p>
            <a:r>
              <a:rPr lang="en-IN" sz="8000" u="dbl" dirty="0">
                <a:latin typeface="Copperplate Gothic Light" panose="020E0507020206020404" pitchFamily="34" charset="0"/>
              </a:rPr>
              <a:t>Avnika Jain</a:t>
            </a:r>
          </a:p>
        </p:txBody>
      </p:sp>
      <p:sp>
        <p:nvSpPr>
          <p:cNvPr id="3" name="Content Placeholder 2">
            <a:extLst>
              <a:ext uri="{FF2B5EF4-FFF2-40B4-BE49-F238E27FC236}">
                <a16:creationId xmlns:a16="http://schemas.microsoft.com/office/drawing/2014/main" id="{96233C1A-1225-469C-9B40-ED7EDD2DD4E8}"/>
              </a:ext>
            </a:extLst>
          </p:cNvPr>
          <p:cNvSpPr>
            <a:spLocks noGrp="1"/>
          </p:cNvSpPr>
          <p:nvPr>
            <p:ph idx="1"/>
          </p:nvPr>
        </p:nvSpPr>
        <p:spPr/>
        <p:txBody>
          <a:bodyPr>
            <a:normAutofit/>
          </a:bodyPr>
          <a:lstStyle/>
          <a:p>
            <a:pPr marL="0" indent="0">
              <a:buNone/>
            </a:pPr>
            <a:r>
              <a:rPr lang="en-IN" sz="4000" dirty="0"/>
              <a:t>CLASS: 6-B.</a:t>
            </a:r>
            <a:br>
              <a:rPr lang="en-IN" sz="4000" dirty="0"/>
            </a:br>
            <a:r>
              <a:rPr lang="en-IN" sz="4000" dirty="0"/>
              <a:t>SUBJECT: ENGLISH LITERATURE.</a:t>
            </a:r>
            <a:br>
              <a:rPr lang="en-IN" sz="4000" dirty="0"/>
            </a:br>
            <a:r>
              <a:rPr lang="en-IN" sz="4000" dirty="0"/>
              <a:t>TOPIC: THE ANT AND THE CRICKET.</a:t>
            </a:r>
            <a:br>
              <a:rPr lang="en-IN" sz="4000" dirty="0"/>
            </a:br>
            <a:r>
              <a:rPr lang="en-IN" sz="4000" dirty="0"/>
              <a:t>SCHOOL: CITY MONTESSORI SCHOOL.</a:t>
            </a:r>
            <a:br>
              <a:rPr lang="en-IN" sz="4000" dirty="0"/>
            </a:br>
            <a:r>
              <a:rPr lang="en-IN" sz="4000" dirty="0"/>
              <a:t>BRANCH: ALIGANJ-CAMPUS 2.</a:t>
            </a:r>
          </a:p>
        </p:txBody>
      </p:sp>
    </p:spTree>
    <p:extLst>
      <p:ext uri="{BB962C8B-B14F-4D97-AF65-F5344CB8AC3E}">
        <p14:creationId xmlns:p14="http://schemas.microsoft.com/office/powerpoint/2010/main" val="3944738358"/>
      </p:ext>
    </p:extLst>
  </p:cSld>
  <p:clrMapOvr>
    <a:masterClrMapping/>
  </p:clrMapOvr>
  <mc:AlternateContent xmlns:mc="http://schemas.openxmlformats.org/markup-compatibility/2006" xmlns:p14="http://schemas.microsoft.com/office/powerpoint/2010/main">
    <mc:Choice Requires="p14">
      <p:transition spd="slow" p14:dur="1200" advTm="2000">
        <p:dissolve/>
      </p:transition>
    </mc:Choice>
    <mc:Fallback xmlns="">
      <p:transition spd="slow" advTm="2000">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9EDDEB3-7E3F-4C58-B901-CFFD1A5A8376}"/>
              </a:ext>
            </a:extLst>
          </p:cNvPr>
          <p:cNvGraphicFramePr>
            <a:graphicFrameLocks noGrp="1"/>
          </p:cNvGraphicFramePr>
          <p:nvPr>
            <p:extLst>
              <p:ext uri="{D42A27DB-BD31-4B8C-83A1-F6EECF244321}">
                <p14:modId xmlns:p14="http://schemas.microsoft.com/office/powerpoint/2010/main" val="646209329"/>
              </p:ext>
            </p:extLst>
          </p:nvPr>
        </p:nvGraphicFramePr>
        <p:xfrm>
          <a:off x="1451114" y="1147988"/>
          <a:ext cx="9051234" cy="4663440"/>
        </p:xfrm>
        <a:graphic>
          <a:graphicData uri="http://schemas.openxmlformats.org/drawingml/2006/table">
            <a:tbl>
              <a:tblPr firstRow="1" bandRow="1">
                <a:tableStyleId>{00A15C55-8517-42AA-B614-E9B94910E393}</a:tableStyleId>
              </a:tblPr>
              <a:tblGrid>
                <a:gridCol w="940904">
                  <a:extLst>
                    <a:ext uri="{9D8B030D-6E8A-4147-A177-3AD203B41FA5}">
                      <a16:colId xmlns:a16="http://schemas.microsoft.com/office/drawing/2014/main" val="2458097903"/>
                    </a:ext>
                  </a:extLst>
                </a:gridCol>
                <a:gridCol w="4558748">
                  <a:extLst>
                    <a:ext uri="{9D8B030D-6E8A-4147-A177-3AD203B41FA5}">
                      <a16:colId xmlns:a16="http://schemas.microsoft.com/office/drawing/2014/main" val="1325076930"/>
                    </a:ext>
                  </a:extLst>
                </a:gridCol>
                <a:gridCol w="1656522">
                  <a:extLst>
                    <a:ext uri="{9D8B030D-6E8A-4147-A177-3AD203B41FA5}">
                      <a16:colId xmlns:a16="http://schemas.microsoft.com/office/drawing/2014/main" val="534010244"/>
                    </a:ext>
                  </a:extLst>
                </a:gridCol>
                <a:gridCol w="1895060">
                  <a:extLst>
                    <a:ext uri="{9D8B030D-6E8A-4147-A177-3AD203B41FA5}">
                      <a16:colId xmlns:a16="http://schemas.microsoft.com/office/drawing/2014/main" val="3339216065"/>
                    </a:ext>
                  </a:extLst>
                </a:gridCol>
              </a:tblGrid>
              <a:tr h="381109">
                <a:tc gridSpan="4">
                  <a:txBody>
                    <a:bodyPr/>
                    <a:lstStyle/>
                    <a:p>
                      <a:pPr algn="ctr"/>
                      <a:r>
                        <a:rPr lang="en-IN" sz="4800" u="dbl" baseline="0" dirty="0">
                          <a:effectLst>
                            <a:outerShdw blurRad="38100" dist="38100" dir="2700000" algn="tl">
                              <a:srgbClr val="000000">
                                <a:alpha val="43137"/>
                              </a:srgbClr>
                            </a:outerShdw>
                          </a:effectLst>
                        </a:rPr>
                        <a:t>INDEX</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2935036176"/>
                  </a:ext>
                </a:extLst>
              </a:tr>
              <a:tr h="685997">
                <a:tc>
                  <a:txBody>
                    <a:bodyPr/>
                    <a:lstStyle/>
                    <a:p>
                      <a:pPr algn="ctr"/>
                      <a:r>
                        <a:rPr lang="en-IN" sz="2400" dirty="0"/>
                        <a:t>S.NO</a:t>
                      </a:r>
                    </a:p>
                  </a:txBody>
                  <a:tcPr/>
                </a:tc>
                <a:tc>
                  <a:txBody>
                    <a:bodyPr/>
                    <a:lstStyle/>
                    <a:p>
                      <a:pPr algn="ctr"/>
                      <a:r>
                        <a:rPr lang="en-IN" sz="2800" dirty="0"/>
                        <a:t>TOPIC</a:t>
                      </a:r>
                    </a:p>
                  </a:txBody>
                  <a:tcPr/>
                </a:tc>
                <a:tc>
                  <a:txBody>
                    <a:bodyPr/>
                    <a:lstStyle/>
                    <a:p>
                      <a:pPr algn="ctr"/>
                      <a:r>
                        <a:rPr lang="en-IN" sz="2400" dirty="0"/>
                        <a:t>PAGE NO.</a:t>
                      </a:r>
                    </a:p>
                  </a:txBody>
                  <a:tcPr/>
                </a:tc>
                <a:tc>
                  <a:txBody>
                    <a:bodyPr/>
                    <a:lstStyle/>
                    <a:p>
                      <a:pPr algn="ctr"/>
                      <a:r>
                        <a:rPr lang="en-IN" sz="2400" dirty="0"/>
                        <a:t>TEACHER’S SIGN</a:t>
                      </a:r>
                    </a:p>
                  </a:txBody>
                  <a:tcPr/>
                </a:tc>
                <a:extLst>
                  <a:ext uri="{0D108BD9-81ED-4DB2-BD59-A6C34878D82A}">
                    <a16:rowId xmlns:a16="http://schemas.microsoft.com/office/drawing/2014/main" val="1405050020"/>
                  </a:ext>
                </a:extLst>
              </a:tr>
              <a:tr h="381109">
                <a:tc>
                  <a:txBody>
                    <a:bodyPr/>
                    <a:lstStyle/>
                    <a:p>
                      <a:pPr algn="ctr"/>
                      <a:r>
                        <a:rPr lang="en-IN" sz="2400" dirty="0"/>
                        <a:t>1</a:t>
                      </a:r>
                    </a:p>
                  </a:txBody>
                  <a:tcPr/>
                </a:tc>
                <a:tc>
                  <a:txBody>
                    <a:bodyPr/>
                    <a:lstStyle/>
                    <a:p>
                      <a:pPr algn="ctr"/>
                      <a:r>
                        <a:rPr lang="en-IN" sz="2400" dirty="0"/>
                        <a:t>WHAT IS A FABLE</a:t>
                      </a:r>
                    </a:p>
                  </a:txBody>
                  <a:tcPr/>
                </a:tc>
                <a:tc>
                  <a:txBody>
                    <a:bodyPr/>
                    <a:lstStyle/>
                    <a:p>
                      <a:pPr algn="ctr"/>
                      <a:r>
                        <a:rPr lang="en-IN" sz="2400" dirty="0"/>
                        <a:t>1</a:t>
                      </a:r>
                    </a:p>
                  </a:txBody>
                  <a:tcPr/>
                </a:tc>
                <a:tc>
                  <a:txBody>
                    <a:bodyPr/>
                    <a:lstStyle/>
                    <a:p>
                      <a:pPr algn="ctr"/>
                      <a:endParaRPr lang="en-IN" sz="2400" dirty="0"/>
                    </a:p>
                  </a:txBody>
                  <a:tcPr/>
                </a:tc>
                <a:extLst>
                  <a:ext uri="{0D108BD9-81ED-4DB2-BD59-A6C34878D82A}">
                    <a16:rowId xmlns:a16="http://schemas.microsoft.com/office/drawing/2014/main" val="2040539897"/>
                  </a:ext>
                </a:extLst>
              </a:tr>
              <a:tr h="381109">
                <a:tc>
                  <a:txBody>
                    <a:bodyPr/>
                    <a:lstStyle/>
                    <a:p>
                      <a:pPr algn="ctr"/>
                      <a:r>
                        <a:rPr lang="en-IN" sz="2400" dirty="0"/>
                        <a:t>2</a:t>
                      </a:r>
                    </a:p>
                  </a:txBody>
                  <a:tcPr/>
                </a:tc>
                <a:tc>
                  <a:txBody>
                    <a:bodyPr/>
                    <a:lstStyle/>
                    <a:p>
                      <a:pPr algn="ctr"/>
                      <a:r>
                        <a:rPr lang="en-IN" sz="2400" dirty="0"/>
                        <a:t>WHO WAS AESOP</a:t>
                      </a:r>
                    </a:p>
                  </a:txBody>
                  <a:tcPr/>
                </a:tc>
                <a:tc>
                  <a:txBody>
                    <a:bodyPr/>
                    <a:lstStyle/>
                    <a:p>
                      <a:pPr algn="ctr"/>
                      <a:r>
                        <a:rPr lang="en-IN" sz="2400" dirty="0"/>
                        <a:t>2</a:t>
                      </a:r>
                    </a:p>
                  </a:txBody>
                  <a:tcPr/>
                </a:tc>
                <a:tc>
                  <a:txBody>
                    <a:bodyPr/>
                    <a:lstStyle/>
                    <a:p>
                      <a:pPr algn="ctr"/>
                      <a:endParaRPr lang="en-IN" sz="2400" dirty="0"/>
                    </a:p>
                  </a:txBody>
                  <a:tcPr/>
                </a:tc>
                <a:extLst>
                  <a:ext uri="{0D108BD9-81ED-4DB2-BD59-A6C34878D82A}">
                    <a16:rowId xmlns:a16="http://schemas.microsoft.com/office/drawing/2014/main" val="154570244"/>
                  </a:ext>
                </a:extLst>
              </a:tr>
              <a:tr h="685997">
                <a:tc>
                  <a:txBody>
                    <a:bodyPr/>
                    <a:lstStyle/>
                    <a:p>
                      <a:pPr algn="ctr"/>
                      <a:r>
                        <a:rPr lang="en-IN" sz="2400" dirty="0"/>
                        <a:t>3</a:t>
                      </a:r>
                    </a:p>
                  </a:txBody>
                  <a:tcPr/>
                </a:tc>
                <a:tc>
                  <a:txBody>
                    <a:bodyPr/>
                    <a:lstStyle/>
                    <a:p>
                      <a:pPr algn="ctr"/>
                      <a:r>
                        <a:rPr lang="en-IN" sz="2400" dirty="0"/>
                        <a:t>TITILES FOR 5 FABLES OF AESOP.</a:t>
                      </a:r>
                    </a:p>
                  </a:txBody>
                  <a:tcPr/>
                </a:tc>
                <a:tc>
                  <a:txBody>
                    <a:bodyPr/>
                    <a:lstStyle/>
                    <a:p>
                      <a:pPr algn="ctr"/>
                      <a:r>
                        <a:rPr lang="en-IN" sz="2400" dirty="0"/>
                        <a:t>3</a:t>
                      </a:r>
                    </a:p>
                  </a:txBody>
                  <a:tcPr/>
                </a:tc>
                <a:tc>
                  <a:txBody>
                    <a:bodyPr/>
                    <a:lstStyle/>
                    <a:p>
                      <a:pPr algn="ctr"/>
                      <a:endParaRPr lang="en-IN" sz="2400" dirty="0"/>
                    </a:p>
                  </a:txBody>
                  <a:tcPr/>
                </a:tc>
                <a:extLst>
                  <a:ext uri="{0D108BD9-81ED-4DB2-BD59-A6C34878D82A}">
                    <a16:rowId xmlns:a16="http://schemas.microsoft.com/office/drawing/2014/main" val="3512488194"/>
                  </a:ext>
                </a:extLst>
              </a:tr>
              <a:tr h="685997">
                <a:tc>
                  <a:txBody>
                    <a:bodyPr/>
                    <a:lstStyle/>
                    <a:p>
                      <a:pPr algn="ctr"/>
                      <a:r>
                        <a:rPr lang="en-IN" sz="2400" dirty="0"/>
                        <a:t>4</a:t>
                      </a:r>
                    </a:p>
                  </a:txBody>
                  <a:tcPr/>
                </a:tc>
                <a:tc>
                  <a:txBody>
                    <a:bodyPr/>
                    <a:lstStyle/>
                    <a:p>
                      <a:pPr algn="ctr"/>
                      <a:r>
                        <a:rPr lang="en-IN" sz="2400" dirty="0"/>
                        <a:t>A BRIEF SUMMARY ON ANY ONE OF THE AESOP FABLE’S.</a:t>
                      </a:r>
                    </a:p>
                  </a:txBody>
                  <a:tcPr/>
                </a:tc>
                <a:tc>
                  <a:txBody>
                    <a:bodyPr/>
                    <a:lstStyle/>
                    <a:p>
                      <a:pPr algn="ctr"/>
                      <a:r>
                        <a:rPr lang="en-IN" sz="2400" dirty="0"/>
                        <a:t>4</a:t>
                      </a:r>
                    </a:p>
                  </a:txBody>
                  <a:tcPr/>
                </a:tc>
                <a:tc>
                  <a:txBody>
                    <a:bodyPr/>
                    <a:lstStyle/>
                    <a:p>
                      <a:pPr algn="ctr"/>
                      <a:endParaRPr lang="en-IN" sz="2400" dirty="0"/>
                    </a:p>
                  </a:txBody>
                  <a:tcPr/>
                </a:tc>
                <a:extLst>
                  <a:ext uri="{0D108BD9-81ED-4DB2-BD59-A6C34878D82A}">
                    <a16:rowId xmlns:a16="http://schemas.microsoft.com/office/drawing/2014/main" val="1273885456"/>
                  </a:ext>
                </a:extLst>
              </a:tr>
              <a:tr h="381109">
                <a:tc>
                  <a:txBody>
                    <a:bodyPr/>
                    <a:lstStyle/>
                    <a:p>
                      <a:pPr algn="ctr"/>
                      <a:r>
                        <a:rPr lang="en-IN" sz="2400" dirty="0"/>
                        <a:t>5</a:t>
                      </a:r>
                    </a:p>
                  </a:txBody>
                  <a:tcPr/>
                </a:tc>
                <a:tc>
                  <a:txBody>
                    <a:bodyPr/>
                    <a:lstStyle/>
                    <a:p>
                      <a:pPr algn="ctr"/>
                      <a:r>
                        <a:rPr lang="en-IN" sz="2400" dirty="0"/>
                        <a:t>MORAL OF THE STORY.</a:t>
                      </a:r>
                    </a:p>
                  </a:txBody>
                  <a:tcPr/>
                </a:tc>
                <a:tc>
                  <a:txBody>
                    <a:bodyPr/>
                    <a:lstStyle/>
                    <a:p>
                      <a:pPr algn="ctr"/>
                      <a:r>
                        <a:rPr lang="en-IN" sz="2400" dirty="0"/>
                        <a:t>5</a:t>
                      </a:r>
                    </a:p>
                  </a:txBody>
                  <a:tcPr/>
                </a:tc>
                <a:tc>
                  <a:txBody>
                    <a:bodyPr/>
                    <a:lstStyle/>
                    <a:p>
                      <a:pPr algn="ctr"/>
                      <a:endParaRPr lang="en-IN" sz="2400" dirty="0"/>
                    </a:p>
                  </a:txBody>
                  <a:tcPr/>
                </a:tc>
                <a:extLst>
                  <a:ext uri="{0D108BD9-81ED-4DB2-BD59-A6C34878D82A}">
                    <a16:rowId xmlns:a16="http://schemas.microsoft.com/office/drawing/2014/main" val="3596853244"/>
                  </a:ext>
                </a:extLst>
              </a:tr>
            </a:tbl>
          </a:graphicData>
        </a:graphic>
      </p:graphicFrame>
    </p:spTree>
    <p:extLst>
      <p:ext uri="{BB962C8B-B14F-4D97-AF65-F5344CB8AC3E}">
        <p14:creationId xmlns:p14="http://schemas.microsoft.com/office/powerpoint/2010/main" val="2045668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81EE206-03F3-4279-B8FF-BA51551DE2A9}"/>
              </a:ext>
            </a:extLst>
          </p:cNvPr>
          <p:cNvGraphicFramePr>
            <a:graphicFrameLocks noGrp="1"/>
          </p:cNvGraphicFramePr>
          <p:nvPr>
            <p:extLst>
              <p:ext uri="{D42A27DB-BD31-4B8C-83A1-F6EECF244321}">
                <p14:modId xmlns:p14="http://schemas.microsoft.com/office/powerpoint/2010/main" val="2109556611"/>
              </p:ext>
            </p:extLst>
          </p:nvPr>
        </p:nvGraphicFramePr>
        <p:xfrm>
          <a:off x="1570383" y="1846690"/>
          <a:ext cx="9051234" cy="2713305"/>
        </p:xfrm>
        <a:graphic>
          <a:graphicData uri="http://schemas.openxmlformats.org/drawingml/2006/table">
            <a:tbl>
              <a:tblPr firstRow="1" bandRow="1">
                <a:tableStyleId>{00A15C55-8517-42AA-B614-E9B94910E393}</a:tableStyleId>
              </a:tblPr>
              <a:tblGrid>
                <a:gridCol w="940904">
                  <a:extLst>
                    <a:ext uri="{9D8B030D-6E8A-4147-A177-3AD203B41FA5}">
                      <a16:colId xmlns:a16="http://schemas.microsoft.com/office/drawing/2014/main" val="3298039473"/>
                    </a:ext>
                  </a:extLst>
                </a:gridCol>
                <a:gridCol w="4558748">
                  <a:extLst>
                    <a:ext uri="{9D8B030D-6E8A-4147-A177-3AD203B41FA5}">
                      <a16:colId xmlns:a16="http://schemas.microsoft.com/office/drawing/2014/main" val="2453884163"/>
                    </a:ext>
                  </a:extLst>
                </a:gridCol>
                <a:gridCol w="1656522">
                  <a:extLst>
                    <a:ext uri="{9D8B030D-6E8A-4147-A177-3AD203B41FA5}">
                      <a16:colId xmlns:a16="http://schemas.microsoft.com/office/drawing/2014/main" val="2542237618"/>
                    </a:ext>
                  </a:extLst>
                </a:gridCol>
                <a:gridCol w="1895060">
                  <a:extLst>
                    <a:ext uri="{9D8B030D-6E8A-4147-A177-3AD203B41FA5}">
                      <a16:colId xmlns:a16="http://schemas.microsoft.com/office/drawing/2014/main" val="1241869720"/>
                    </a:ext>
                  </a:extLst>
                </a:gridCol>
              </a:tblGrid>
              <a:tr h="1572371">
                <a:tc>
                  <a:txBody>
                    <a:bodyPr/>
                    <a:lstStyle/>
                    <a:p>
                      <a:pPr algn="ctr"/>
                      <a:r>
                        <a:rPr lang="en-IN" sz="2400" dirty="0"/>
                        <a:t>6</a:t>
                      </a:r>
                    </a:p>
                  </a:txBody>
                  <a:tcPr/>
                </a:tc>
                <a:tc>
                  <a:txBody>
                    <a:bodyPr/>
                    <a:lstStyle/>
                    <a:p>
                      <a:pPr algn="ctr"/>
                      <a:r>
                        <a:rPr lang="en-IN" sz="2400" dirty="0"/>
                        <a:t>FIGURES OF SPEECH IN THE POEM WITH DEFINATION AND EXAMPLE.</a:t>
                      </a:r>
                    </a:p>
                  </a:txBody>
                  <a:tcPr/>
                </a:tc>
                <a:tc>
                  <a:txBody>
                    <a:bodyPr/>
                    <a:lstStyle/>
                    <a:p>
                      <a:pPr algn="ctr"/>
                      <a:r>
                        <a:rPr lang="en-IN" sz="2400" dirty="0"/>
                        <a:t>6</a:t>
                      </a:r>
                    </a:p>
                  </a:txBody>
                  <a:tcPr/>
                </a:tc>
                <a:tc>
                  <a:txBody>
                    <a:bodyPr/>
                    <a:lstStyle/>
                    <a:p>
                      <a:pPr algn="ctr"/>
                      <a:endParaRPr lang="en-IN" sz="2400" dirty="0"/>
                    </a:p>
                  </a:txBody>
                  <a:tcPr/>
                </a:tc>
                <a:extLst>
                  <a:ext uri="{0D108BD9-81ED-4DB2-BD59-A6C34878D82A}">
                    <a16:rowId xmlns:a16="http://schemas.microsoft.com/office/drawing/2014/main" val="3889590684"/>
                  </a:ext>
                </a:extLst>
              </a:tr>
              <a:tr h="570467">
                <a:tc>
                  <a:txBody>
                    <a:bodyPr/>
                    <a:lstStyle/>
                    <a:p>
                      <a:pPr algn="ctr"/>
                      <a:r>
                        <a:rPr lang="en-IN" sz="2400" dirty="0"/>
                        <a:t>7</a:t>
                      </a:r>
                    </a:p>
                  </a:txBody>
                  <a:tcPr/>
                </a:tc>
                <a:tc>
                  <a:txBody>
                    <a:bodyPr/>
                    <a:lstStyle/>
                    <a:p>
                      <a:pPr algn="ctr"/>
                      <a:r>
                        <a:rPr lang="en-IN" sz="2400" dirty="0"/>
                        <a:t>CONCLUSION</a:t>
                      </a:r>
                    </a:p>
                  </a:txBody>
                  <a:tcPr/>
                </a:tc>
                <a:tc>
                  <a:txBody>
                    <a:bodyPr/>
                    <a:lstStyle/>
                    <a:p>
                      <a:pPr algn="ctr"/>
                      <a:r>
                        <a:rPr lang="en-IN" sz="2400" dirty="0"/>
                        <a:t>7</a:t>
                      </a:r>
                    </a:p>
                  </a:txBody>
                  <a:tcPr/>
                </a:tc>
                <a:tc>
                  <a:txBody>
                    <a:bodyPr/>
                    <a:lstStyle/>
                    <a:p>
                      <a:pPr algn="ctr"/>
                      <a:endParaRPr lang="en-IN" sz="2400" dirty="0"/>
                    </a:p>
                  </a:txBody>
                  <a:tcPr/>
                </a:tc>
                <a:extLst>
                  <a:ext uri="{0D108BD9-81ED-4DB2-BD59-A6C34878D82A}">
                    <a16:rowId xmlns:a16="http://schemas.microsoft.com/office/drawing/2014/main" val="2141284519"/>
                  </a:ext>
                </a:extLst>
              </a:tr>
              <a:tr h="570467">
                <a:tc>
                  <a:txBody>
                    <a:bodyPr/>
                    <a:lstStyle/>
                    <a:p>
                      <a:pPr algn="ctr"/>
                      <a:r>
                        <a:rPr lang="en-IN" sz="2400" dirty="0"/>
                        <a:t>8</a:t>
                      </a:r>
                    </a:p>
                  </a:txBody>
                  <a:tcPr/>
                </a:tc>
                <a:tc>
                  <a:txBody>
                    <a:bodyPr/>
                    <a:lstStyle/>
                    <a:p>
                      <a:pPr algn="ctr"/>
                      <a:r>
                        <a:rPr lang="en-IN" sz="2400" dirty="0"/>
                        <a:t>BIBLIOGRAPHY.</a:t>
                      </a:r>
                    </a:p>
                  </a:txBody>
                  <a:tcPr/>
                </a:tc>
                <a:tc>
                  <a:txBody>
                    <a:bodyPr/>
                    <a:lstStyle/>
                    <a:p>
                      <a:pPr algn="ctr"/>
                      <a:r>
                        <a:rPr lang="en-IN" sz="2400" dirty="0"/>
                        <a:t>8</a:t>
                      </a:r>
                    </a:p>
                  </a:txBody>
                  <a:tcPr/>
                </a:tc>
                <a:tc>
                  <a:txBody>
                    <a:bodyPr/>
                    <a:lstStyle/>
                    <a:p>
                      <a:pPr algn="ctr"/>
                      <a:endParaRPr lang="en-IN" sz="2400" dirty="0"/>
                    </a:p>
                  </a:txBody>
                  <a:tcPr/>
                </a:tc>
                <a:extLst>
                  <a:ext uri="{0D108BD9-81ED-4DB2-BD59-A6C34878D82A}">
                    <a16:rowId xmlns:a16="http://schemas.microsoft.com/office/drawing/2014/main" val="231855955"/>
                  </a:ext>
                </a:extLst>
              </a:tr>
            </a:tbl>
          </a:graphicData>
        </a:graphic>
      </p:graphicFrame>
    </p:spTree>
    <p:extLst>
      <p:ext uri="{BB962C8B-B14F-4D97-AF65-F5344CB8AC3E}">
        <p14:creationId xmlns:p14="http://schemas.microsoft.com/office/powerpoint/2010/main" val="3916234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450CE-8573-461F-AEE3-B86049D4BDB3}"/>
              </a:ext>
            </a:extLst>
          </p:cNvPr>
          <p:cNvSpPr>
            <a:spLocks noGrp="1"/>
          </p:cNvSpPr>
          <p:nvPr>
            <p:ph type="title"/>
          </p:nvPr>
        </p:nvSpPr>
        <p:spPr/>
        <p:txBody>
          <a:bodyPr>
            <a:normAutofit/>
          </a:bodyPr>
          <a:lstStyle/>
          <a:p>
            <a:r>
              <a:rPr lang="en-IN" sz="6000" u="dbl" dirty="0">
                <a:effectLst>
                  <a:outerShdw blurRad="38100" dist="38100" dir="2700000" algn="tl">
                    <a:srgbClr val="000000">
                      <a:alpha val="43137"/>
                    </a:srgbClr>
                  </a:outerShdw>
                </a:effectLst>
              </a:rPr>
              <a:t>WHAT IS A FABLE</a:t>
            </a:r>
          </a:p>
        </p:txBody>
      </p:sp>
      <p:sp>
        <p:nvSpPr>
          <p:cNvPr id="3" name="Content Placeholder 2">
            <a:extLst>
              <a:ext uri="{FF2B5EF4-FFF2-40B4-BE49-F238E27FC236}">
                <a16:creationId xmlns:a16="http://schemas.microsoft.com/office/drawing/2014/main" id="{22DB2886-DD4B-47AD-922E-340CD7A48A03}"/>
              </a:ext>
            </a:extLst>
          </p:cNvPr>
          <p:cNvSpPr>
            <a:spLocks noGrp="1"/>
          </p:cNvSpPr>
          <p:nvPr>
            <p:ph idx="1"/>
          </p:nvPr>
        </p:nvSpPr>
        <p:spPr/>
        <p:txBody>
          <a:bodyPr>
            <a:normAutofit/>
          </a:bodyPr>
          <a:lstStyle/>
          <a:p>
            <a:pPr marL="0" indent="0">
              <a:buNone/>
            </a:pPr>
            <a:r>
              <a:rPr lang="en-US" sz="3200" dirty="0"/>
              <a:t>A </a:t>
            </a:r>
            <a:r>
              <a:rPr lang="en-US" sz="3200" b="1" dirty="0"/>
              <a:t>fable</a:t>
            </a:r>
            <a:r>
              <a:rPr lang="en-US" sz="3200" dirty="0"/>
              <a:t> is a type of story which shows something in life or has a meaning to a word. A </a:t>
            </a:r>
            <a:r>
              <a:rPr lang="en-US" sz="3200" b="1" dirty="0"/>
              <a:t>fable</a:t>
            </a:r>
            <a:r>
              <a:rPr lang="en-US" sz="3200" dirty="0"/>
              <a:t> is a funny story but may teach a lesson or suggest a moral from it. A </a:t>
            </a:r>
            <a:r>
              <a:rPr lang="en-US" sz="3200" b="1" dirty="0"/>
              <a:t>fable</a:t>
            </a:r>
            <a:r>
              <a:rPr lang="en-US" sz="3200" dirty="0"/>
              <a:t> starts in the middle of the story, that means, jumps into the main event without detailed introduction of characters.</a:t>
            </a:r>
            <a:endParaRPr lang="en-IN" sz="3200" dirty="0"/>
          </a:p>
        </p:txBody>
      </p:sp>
      <p:pic>
        <p:nvPicPr>
          <p:cNvPr id="2050" name="Picture 2" descr="Folktales - Lessons - Tes Teach">
            <a:extLst>
              <a:ext uri="{FF2B5EF4-FFF2-40B4-BE49-F238E27FC236}">
                <a16:creationId xmlns:a16="http://schemas.microsoft.com/office/drawing/2014/main" id="{CECCFE62-F9ED-4124-81F1-CD49A05547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375" y="838190"/>
            <a:ext cx="2120347" cy="16510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ables - Learning English Site - Eman Asadey">
            <a:extLst>
              <a:ext uri="{FF2B5EF4-FFF2-40B4-BE49-F238E27FC236}">
                <a16:creationId xmlns:a16="http://schemas.microsoft.com/office/drawing/2014/main" id="{B1176150-912F-4BE8-A1AA-DC9528D7F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675" y="799431"/>
            <a:ext cx="2233588" cy="16692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 is a FABLE? - YouTube | Fables, Folk tales, Fictional characters">
            <a:extLst>
              <a:ext uri="{FF2B5EF4-FFF2-40B4-BE49-F238E27FC236}">
                <a16:creationId xmlns:a16="http://schemas.microsoft.com/office/drawing/2014/main" id="{2EC73743-ABD9-4B0E-B9BB-3CDF2B406A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3269" y="4664765"/>
            <a:ext cx="2438400" cy="1648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609719"/>
      </p:ext>
    </p:extLst>
  </p:cSld>
  <p:clrMapOvr>
    <a:masterClrMapping/>
  </p:clrMapOvr>
  <p:transition spd="slow" advTm="5000">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1DCE-05F3-4896-B685-C0F095204384}"/>
              </a:ext>
            </a:extLst>
          </p:cNvPr>
          <p:cNvSpPr>
            <a:spLocks noGrp="1"/>
          </p:cNvSpPr>
          <p:nvPr>
            <p:ph type="title"/>
          </p:nvPr>
        </p:nvSpPr>
        <p:spPr>
          <a:xfrm>
            <a:off x="341246" y="1253065"/>
            <a:ext cx="9601196" cy="1303867"/>
          </a:xfrm>
        </p:spPr>
        <p:txBody>
          <a:bodyPr>
            <a:normAutofit fontScale="90000"/>
          </a:bodyPr>
          <a:lstStyle/>
          <a:p>
            <a:r>
              <a:rPr lang="en-IN" sz="8000" u="dbl" dirty="0">
                <a:effectLst>
                  <a:outerShdw blurRad="38100" dist="38100" dir="2700000" algn="tl">
                    <a:srgbClr val="000000">
                      <a:alpha val="43137"/>
                    </a:srgbClr>
                  </a:outerShdw>
                </a:effectLst>
              </a:rPr>
              <a:t>WHO WAS AESOP</a:t>
            </a:r>
          </a:p>
        </p:txBody>
      </p:sp>
      <p:sp>
        <p:nvSpPr>
          <p:cNvPr id="3" name="Content Placeholder 2">
            <a:extLst>
              <a:ext uri="{FF2B5EF4-FFF2-40B4-BE49-F238E27FC236}">
                <a16:creationId xmlns:a16="http://schemas.microsoft.com/office/drawing/2014/main" id="{2D80F241-8217-447F-B138-754475386F89}"/>
              </a:ext>
            </a:extLst>
          </p:cNvPr>
          <p:cNvSpPr>
            <a:spLocks noGrp="1"/>
          </p:cNvSpPr>
          <p:nvPr>
            <p:ph idx="1"/>
          </p:nvPr>
        </p:nvSpPr>
        <p:spPr/>
        <p:txBody>
          <a:bodyPr>
            <a:normAutofit fontScale="92500"/>
          </a:bodyPr>
          <a:lstStyle/>
          <a:p>
            <a:pPr marL="0" indent="0">
              <a:buNone/>
            </a:pPr>
            <a:r>
              <a:rPr lang="en-IN" sz="4000" b="1" dirty="0"/>
              <a:t>Aesop</a:t>
            </a:r>
            <a:r>
              <a:rPr lang="en-IN" sz="4000" dirty="0"/>
              <a:t> was a Greek fabulist and storyteller credited with a number of fables now collectively known as </a:t>
            </a:r>
            <a:r>
              <a:rPr lang="en-IN" sz="4000" b="1" dirty="0"/>
              <a:t>Aesop's</a:t>
            </a:r>
            <a:r>
              <a:rPr lang="en-IN" sz="4000" dirty="0"/>
              <a:t> Fables. Scattered details of </a:t>
            </a:r>
            <a:r>
              <a:rPr lang="en-IN" sz="4000" b="1" dirty="0"/>
              <a:t>Aesop's</a:t>
            </a:r>
            <a:r>
              <a:rPr lang="en-IN" sz="4000" dirty="0"/>
              <a:t> life can be found in ancient sources, including Aristotle, Herodotus, and Plutarch.</a:t>
            </a:r>
          </a:p>
          <a:p>
            <a:pPr marL="0" indent="0">
              <a:buNone/>
            </a:pPr>
            <a:endParaRPr lang="en-IN" dirty="0"/>
          </a:p>
        </p:txBody>
      </p:sp>
      <p:pic>
        <p:nvPicPr>
          <p:cNvPr id="3074" name="Picture 2" descr="Aesop Quotes">
            <a:extLst>
              <a:ext uri="{FF2B5EF4-FFF2-40B4-BE49-F238E27FC236}">
                <a16:creationId xmlns:a16="http://schemas.microsoft.com/office/drawing/2014/main" id="{01C6067A-2E08-463B-9303-03C97C282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4731" y="480755"/>
            <a:ext cx="2665924" cy="1758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605114"/>
      </p:ext>
    </p:extLst>
  </p:cSld>
  <p:clrMapOvr>
    <a:masterClrMapping/>
  </p:clrMapOvr>
  <mc:AlternateContent xmlns:mc="http://schemas.openxmlformats.org/markup-compatibility/2006" xmlns:p14="http://schemas.microsoft.com/office/powerpoint/2010/main">
    <mc:Choice Requires="p14">
      <p:transition spd="slow" p14:dur="1500" advTm="5000">
        <p14:window dir="vert"/>
      </p:transition>
    </mc:Choice>
    <mc:Fallback xmlns="">
      <p:transition spd="slow"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C90B-3430-45D7-BFC0-320E218248B3}"/>
              </a:ext>
            </a:extLst>
          </p:cNvPr>
          <p:cNvSpPr>
            <a:spLocks noGrp="1"/>
          </p:cNvSpPr>
          <p:nvPr>
            <p:ph type="title"/>
          </p:nvPr>
        </p:nvSpPr>
        <p:spPr/>
        <p:txBody>
          <a:bodyPr>
            <a:normAutofit fontScale="90000"/>
          </a:bodyPr>
          <a:lstStyle/>
          <a:p>
            <a:r>
              <a:rPr lang="en-IN" sz="5400" u="dbl" dirty="0">
                <a:effectLst>
                  <a:outerShdw blurRad="38100" dist="38100" dir="2700000" algn="tl">
                    <a:srgbClr val="000000">
                      <a:alpha val="43137"/>
                    </a:srgbClr>
                  </a:outerShdw>
                </a:effectLst>
              </a:rPr>
              <a:t>TITLES FOR 5 FABLES OF AESOP</a:t>
            </a:r>
          </a:p>
        </p:txBody>
      </p:sp>
      <p:sp>
        <p:nvSpPr>
          <p:cNvPr id="3" name="Content Placeholder 2">
            <a:extLst>
              <a:ext uri="{FF2B5EF4-FFF2-40B4-BE49-F238E27FC236}">
                <a16:creationId xmlns:a16="http://schemas.microsoft.com/office/drawing/2014/main" id="{FD349767-F5BA-450A-9E5A-67FAF50AD320}"/>
              </a:ext>
            </a:extLst>
          </p:cNvPr>
          <p:cNvSpPr>
            <a:spLocks noGrp="1"/>
          </p:cNvSpPr>
          <p:nvPr>
            <p:ph idx="1"/>
          </p:nvPr>
        </p:nvSpPr>
        <p:spPr/>
        <p:txBody>
          <a:bodyPr>
            <a:normAutofit/>
          </a:bodyPr>
          <a:lstStyle/>
          <a:p>
            <a:pPr marL="457200" indent="-457200">
              <a:buFont typeface="+mj-lt"/>
              <a:buAutoNum type="arabicPeriod"/>
            </a:pPr>
            <a:r>
              <a:rPr lang="en-US" sz="3200" dirty="0"/>
              <a:t>The Belly and the Members.</a:t>
            </a:r>
          </a:p>
          <a:p>
            <a:pPr marL="457200" indent="-457200">
              <a:buFont typeface="+mj-lt"/>
              <a:buAutoNum type="arabicPeriod"/>
            </a:pPr>
            <a:r>
              <a:rPr lang="en-US" sz="3200" dirty="0"/>
              <a:t>The Dog in a Manger.</a:t>
            </a:r>
          </a:p>
          <a:p>
            <a:pPr marL="457200" indent="-457200">
              <a:buFont typeface="+mj-lt"/>
              <a:buAutoNum type="arabicPeriod"/>
            </a:pPr>
            <a:r>
              <a:rPr lang="en-US" sz="3200" dirty="0"/>
              <a:t>Mercury and the Woodman.</a:t>
            </a:r>
          </a:p>
          <a:p>
            <a:pPr marL="457200" indent="-457200">
              <a:buFont typeface="+mj-lt"/>
              <a:buAutoNum type="arabicPeriod"/>
            </a:pPr>
            <a:r>
              <a:rPr lang="en-US" sz="3200" dirty="0"/>
              <a:t>The Fox and the Grapes.</a:t>
            </a:r>
          </a:p>
          <a:p>
            <a:pPr marL="457200" indent="-457200">
              <a:buFont typeface="+mj-lt"/>
              <a:buAutoNum type="arabicPeriod"/>
            </a:pPr>
            <a:r>
              <a:rPr lang="en-US" sz="3200" dirty="0"/>
              <a:t>The Spendthrift and the Swallow.</a:t>
            </a:r>
            <a:endParaRPr lang="en-IN" sz="3200" dirty="0"/>
          </a:p>
        </p:txBody>
      </p:sp>
    </p:spTree>
    <p:extLst>
      <p:ext uri="{BB962C8B-B14F-4D97-AF65-F5344CB8AC3E}">
        <p14:creationId xmlns:p14="http://schemas.microsoft.com/office/powerpoint/2010/main" val="1822983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5000">
        <p15:prstTrans prst="airplane"/>
      </p:transition>
    </mc:Choice>
    <mc:Fallback xmlns="">
      <p:transition spd="slow"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C5D4C-D76B-4288-AEDA-2A0934A6D1B5}"/>
              </a:ext>
            </a:extLst>
          </p:cNvPr>
          <p:cNvSpPr>
            <a:spLocks noGrp="1"/>
          </p:cNvSpPr>
          <p:nvPr>
            <p:ph type="title"/>
          </p:nvPr>
        </p:nvSpPr>
        <p:spPr>
          <a:xfrm>
            <a:off x="1476024" y="1007165"/>
            <a:ext cx="9601196" cy="1369145"/>
          </a:xfrm>
        </p:spPr>
        <p:txBody>
          <a:bodyPr>
            <a:noAutofit/>
          </a:bodyPr>
          <a:lstStyle/>
          <a:p>
            <a:r>
              <a:rPr lang="en-IN" sz="4800" u="dbl" dirty="0">
                <a:effectLst>
                  <a:outerShdw blurRad="38100" dist="38100" dir="2700000" algn="tl">
                    <a:srgbClr val="000000">
                      <a:alpha val="43137"/>
                    </a:srgbClr>
                  </a:outerShdw>
                </a:effectLst>
              </a:rPr>
              <a:t>A BRIEF SUMMARY OF ANY ONE OF AESOP FABLE’S </a:t>
            </a:r>
          </a:p>
        </p:txBody>
      </p:sp>
      <p:sp>
        <p:nvSpPr>
          <p:cNvPr id="3" name="Content Placeholder 2">
            <a:extLst>
              <a:ext uri="{FF2B5EF4-FFF2-40B4-BE49-F238E27FC236}">
                <a16:creationId xmlns:a16="http://schemas.microsoft.com/office/drawing/2014/main" id="{E1009D30-52E8-4FA0-B4A6-54098D51DC3D}"/>
              </a:ext>
            </a:extLst>
          </p:cNvPr>
          <p:cNvSpPr>
            <a:spLocks noGrp="1"/>
          </p:cNvSpPr>
          <p:nvPr>
            <p:ph idx="1"/>
          </p:nvPr>
        </p:nvSpPr>
        <p:spPr>
          <a:xfrm>
            <a:off x="1295402" y="2376310"/>
            <a:ext cx="9601196" cy="3318936"/>
          </a:xfrm>
        </p:spPr>
        <p:txBody>
          <a:bodyPr>
            <a:noAutofit/>
          </a:bodyPr>
          <a:lstStyle/>
          <a:p>
            <a:pPr marL="0" indent="0">
              <a:buNone/>
            </a:pPr>
            <a:r>
              <a:rPr lang="en-IN" sz="2000" dirty="0"/>
              <a:t>The Wind And The Sun:</a:t>
            </a:r>
          </a:p>
          <a:p>
            <a:pPr marL="0" indent="0">
              <a:buNone/>
            </a:pPr>
            <a:r>
              <a:rPr lang="en-US" sz="1200" dirty="0"/>
              <a:t>There was once an argument between the wind and the sun about who was stronger than the other. They argued for a long time but neither of them emerged the winner. It wasn’t too long before they spotted a man walking on the road. Looking at the man wearing a coat, an idea struck them both.</a:t>
            </a:r>
          </a:p>
          <a:p>
            <a:pPr marL="0" indent="0">
              <a:buNone/>
            </a:pPr>
            <a:r>
              <a:rPr lang="en-US" sz="1200" dirty="0"/>
              <a:t>They challenged each other that the one who succeeded in removing the coat from the man’s back was the strongest.</a:t>
            </a:r>
          </a:p>
          <a:p>
            <a:pPr marL="0" indent="0">
              <a:buNone/>
            </a:pPr>
            <a:r>
              <a:rPr lang="en-US" sz="1200" dirty="0"/>
              <a:t>The wind volunteered to try first. It began to blow hard, raising gusts of air and making it harder for the man to take a step further.</a:t>
            </a:r>
          </a:p>
          <a:p>
            <a:pPr marL="0" indent="0">
              <a:buNone/>
            </a:pPr>
            <a:r>
              <a:rPr lang="en-US" sz="1200" dirty="0"/>
              <a:t>But, the man clutched his coat tight around him and resumed walking with great difficulty.</a:t>
            </a:r>
          </a:p>
          <a:p>
            <a:pPr marL="0" indent="0">
              <a:buNone/>
            </a:pPr>
            <a:r>
              <a:rPr lang="en-US" sz="1200" dirty="0"/>
              <a:t>The wind continued blowing harder and harder, but the man held on to his coat tighter and tighter. And continued his journey forward. Finally, the wind was exhausted and gave up. His efforts had been futile.</a:t>
            </a:r>
          </a:p>
          <a:p>
            <a:pPr marL="0" indent="0">
              <a:buNone/>
            </a:pPr>
            <a:r>
              <a:rPr lang="en-US" sz="1200" dirty="0"/>
              <a:t>It was now the turn of the sun. He looked at the man and began to gently shine upon the path the man was walking on.</a:t>
            </a:r>
          </a:p>
          <a:p>
            <a:pPr marL="0" indent="0">
              <a:buNone/>
            </a:pPr>
            <a:r>
              <a:rPr lang="en-US" sz="1200" dirty="0"/>
              <a:t>The man looked up at the sky  surprised at the change in weather.</a:t>
            </a:r>
          </a:p>
          <a:p>
            <a:pPr marL="0" indent="0">
              <a:buNone/>
            </a:pPr>
            <a:r>
              <a:rPr lang="en-US" sz="1200" dirty="0"/>
              <a:t>The sun did not spend much energy, neither did he apply any effort. He just continued shining upon the </a:t>
            </a:r>
            <a:r>
              <a:rPr lang="en-US" sz="1200" dirty="0" err="1"/>
              <a:t>man;s</a:t>
            </a:r>
            <a:r>
              <a:rPr lang="en-US" sz="1200" dirty="0"/>
              <a:t> head gently.</a:t>
            </a:r>
          </a:p>
          <a:p>
            <a:pPr marL="0" indent="0">
              <a:buNone/>
            </a:pPr>
            <a:r>
              <a:rPr lang="en-US" sz="1200" dirty="0"/>
              <a:t>Soon the man was huffing and puffing, and sweating profusely.</a:t>
            </a:r>
          </a:p>
          <a:p>
            <a:pPr marL="0" indent="0">
              <a:buNone/>
            </a:pPr>
            <a:r>
              <a:rPr lang="en-US" sz="1200" dirty="0"/>
              <a:t>Unable to bear the rising heat, the man finally took off his coat and headed to a nearby tree to rest for a while under its shade.</a:t>
            </a:r>
          </a:p>
          <a:p>
            <a:pPr marL="0" indent="0">
              <a:buNone/>
            </a:pPr>
            <a:r>
              <a:rPr lang="en-US" sz="1200" dirty="0"/>
              <a:t>Moral: Sometimes gentle persuasion is mightier than the strongest force.</a:t>
            </a:r>
            <a:endParaRPr lang="en-IN" sz="1200" dirty="0"/>
          </a:p>
        </p:txBody>
      </p:sp>
      <p:pic>
        <p:nvPicPr>
          <p:cNvPr id="4098" name="Picture 2" descr="The Wind and The Sun - Aesop's Fables - Management Stories">
            <a:extLst>
              <a:ext uri="{FF2B5EF4-FFF2-40B4-BE49-F238E27FC236}">
                <a16:creationId xmlns:a16="http://schemas.microsoft.com/office/drawing/2014/main" id="{6542B19A-2031-4B68-9331-865017D31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5704" y="4600961"/>
            <a:ext cx="2870625" cy="1760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160290"/>
      </p:ext>
    </p:extLst>
  </p:cSld>
  <p:clrMapOvr>
    <a:masterClrMapping/>
  </p:clrMapOvr>
  <mc:AlternateContent xmlns:mc="http://schemas.openxmlformats.org/markup-compatibility/2006" xmlns:p14="http://schemas.microsoft.com/office/powerpoint/2010/main">
    <mc:Choice Requires="p14">
      <p:transition spd="slow" p14:dur="2000" advTm="5000">
        <p14:prism isContent="1"/>
      </p:transition>
    </mc:Choice>
    <mc:Fallback xmlns="">
      <p:transition spd="slow" advTm="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02ED-6C2F-46EB-90F3-17C2271DAAE7}"/>
              </a:ext>
            </a:extLst>
          </p:cNvPr>
          <p:cNvSpPr>
            <a:spLocks noGrp="1"/>
          </p:cNvSpPr>
          <p:nvPr>
            <p:ph type="title"/>
          </p:nvPr>
        </p:nvSpPr>
        <p:spPr/>
        <p:txBody>
          <a:bodyPr>
            <a:noAutofit/>
          </a:bodyPr>
          <a:lstStyle/>
          <a:p>
            <a:r>
              <a:rPr lang="en-IN" sz="6600" u="dbl" dirty="0">
                <a:effectLst>
                  <a:outerShdw blurRad="38100" dist="38100" dir="2700000" algn="tl">
                    <a:srgbClr val="000000">
                      <a:alpha val="43137"/>
                    </a:srgbClr>
                  </a:outerShdw>
                </a:effectLst>
              </a:rPr>
              <a:t>MORAL OF THE STORY</a:t>
            </a:r>
          </a:p>
        </p:txBody>
      </p:sp>
      <p:sp>
        <p:nvSpPr>
          <p:cNvPr id="3" name="Content Placeholder 2">
            <a:extLst>
              <a:ext uri="{FF2B5EF4-FFF2-40B4-BE49-F238E27FC236}">
                <a16:creationId xmlns:a16="http://schemas.microsoft.com/office/drawing/2014/main" id="{A4B5C40C-267B-42AE-BE34-E87BF856608A}"/>
              </a:ext>
            </a:extLst>
          </p:cNvPr>
          <p:cNvSpPr>
            <a:spLocks noGrp="1"/>
          </p:cNvSpPr>
          <p:nvPr>
            <p:ph idx="1"/>
          </p:nvPr>
        </p:nvSpPr>
        <p:spPr/>
        <p:txBody>
          <a:bodyPr>
            <a:normAutofit lnSpcReduction="10000"/>
          </a:bodyPr>
          <a:lstStyle/>
          <a:p>
            <a:pPr marL="0" indent="0">
              <a:buNone/>
            </a:pPr>
            <a:r>
              <a:rPr lang="en-US" sz="7200" dirty="0"/>
              <a:t>Moral: Sometimes gentle persuasion is mightier than the strongest force.</a:t>
            </a:r>
            <a:endParaRPr lang="en-IN" sz="7200" dirty="0"/>
          </a:p>
          <a:p>
            <a:pPr marL="0" indent="0">
              <a:buNone/>
            </a:pPr>
            <a:endParaRPr lang="en-IN" dirty="0"/>
          </a:p>
        </p:txBody>
      </p:sp>
    </p:spTree>
    <p:extLst>
      <p:ext uri="{BB962C8B-B14F-4D97-AF65-F5344CB8AC3E}">
        <p14:creationId xmlns:p14="http://schemas.microsoft.com/office/powerpoint/2010/main" val="40340873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177</TotalTime>
  <Words>628</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Copperplate Gothic Light</vt:lpstr>
      <vt:lpstr>Garamond</vt:lpstr>
      <vt:lpstr>Organic</vt:lpstr>
      <vt:lpstr>ENGLISH LITERATURE</vt:lpstr>
      <vt:lpstr>Avnika Jain</vt:lpstr>
      <vt:lpstr>PowerPoint Presentation</vt:lpstr>
      <vt:lpstr>PowerPoint Presentation</vt:lpstr>
      <vt:lpstr>WHAT IS A FABLE</vt:lpstr>
      <vt:lpstr>WHO WAS AESOP</vt:lpstr>
      <vt:lpstr>TITLES FOR 5 FABLES OF AESOP</vt:lpstr>
      <vt:lpstr>A BRIEF SUMMARY OF ANY ONE OF AESOP FABLE’S </vt:lpstr>
      <vt:lpstr>MORAL OF THE STORY</vt:lpstr>
      <vt:lpstr>FIGURES OF SPEECH IN THE POEM WITH DEFINITION AND EXAMPLE</vt:lpstr>
      <vt:lpstr>CONCLUSION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LITERATURE</dc:title>
  <dc:creator>Rahul Jain</dc:creator>
  <cp:lastModifiedBy>Rahul</cp:lastModifiedBy>
  <cp:revision>27</cp:revision>
  <dcterms:created xsi:type="dcterms:W3CDTF">2020-06-19T16:14:44Z</dcterms:created>
  <dcterms:modified xsi:type="dcterms:W3CDTF">2020-06-30T17:07:14Z</dcterms:modified>
</cp:coreProperties>
</file>