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84" r:id="rId4"/>
    <p:sldId id="259" r:id="rId5"/>
    <p:sldId id="263" r:id="rId6"/>
    <p:sldId id="264" r:id="rId7"/>
    <p:sldId id="265" r:id="rId8"/>
    <p:sldId id="260" r:id="rId9"/>
    <p:sldId id="268" r:id="rId10"/>
    <p:sldId id="267" r:id="rId11"/>
    <p:sldId id="269" r:id="rId12"/>
    <p:sldId id="270" r:id="rId13"/>
    <p:sldId id="271" r:id="rId14"/>
    <p:sldId id="272" r:id="rId15"/>
    <p:sldId id="273" r:id="rId16"/>
    <p:sldId id="274" r:id="rId17"/>
    <p:sldId id="262" r:id="rId18"/>
    <p:sldId id="278" r:id="rId19"/>
    <p:sldId id="279" r:id="rId20"/>
    <p:sldId id="275" r:id="rId21"/>
    <p:sldId id="276" r:id="rId22"/>
    <p:sldId id="277" r:id="rId23"/>
    <p:sldId id="280" r:id="rId24"/>
    <p:sldId id="281" r:id="rId25"/>
    <p:sldId id="283" r:id="rId26"/>
    <p:sldId id="282" r:id="rId27"/>
    <p:sldId id="26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B1B5DF-851B-4451-8F7C-E1B41A319C9C}" type="datetimeFigureOut">
              <a:rPr lang="en-IN" smtClean="0"/>
              <a:t>24-06-2020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184C6BC-4817-4041-9D30-B525D63F4A5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29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1B5DF-851B-4451-8F7C-E1B41A319C9C}"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84C6BC-4817-4041-9D30-B525D63F4A5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257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1B5DF-851B-4451-8F7C-E1B41A319C9C}"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84C6BC-4817-4041-9D30-B525D63F4A5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19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B1B5DF-851B-4451-8F7C-E1B41A319C9C}"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84C6BC-4817-4041-9D30-B525D63F4A5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964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1B5DF-851B-4451-8F7C-E1B41A319C9C}" type="datetimeFigureOut">
              <a:rPr lang="en-IN" smtClean="0"/>
              <a:t>24-06-2020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84C6BC-4817-4041-9D30-B525D63F4A5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149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B1B5DF-851B-4451-8F7C-E1B41A319C9C}"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84C6BC-4817-4041-9D30-B525D63F4A5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129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B1B5DF-851B-4451-8F7C-E1B41A319C9C}" type="datetimeFigureOut">
              <a:rPr lang="en-IN" smtClean="0"/>
              <a:t>24-06-2020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84C6BC-4817-4041-9D30-B525D63F4A5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97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B1B5DF-851B-4451-8F7C-E1B41A319C9C}" type="datetimeFigureOut">
              <a:rPr lang="en-IN" smtClean="0"/>
              <a:t>24-06-2020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84C6BC-4817-4041-9D30-B525D63F4A5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29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1B5DF-851B-4451-8F7C-E1B41A319C9C}" type="datetimeFigureOut">
              <a:rPr lang="en-IN" smtClean="0"/>
              <a:t>24-06-2020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84C6BC-4817-4041-9D30-B525D63F4A5F}" type="slidenum">
              <a:rPr lang="en-IN" smtClean="0"/>
              <a:t>‹#›</a:t>
            </a:fld>
            <a:endParaRPr lang="en-IN"/>
          </a:p>
        </p:txBody>
      </p:sp>
    </p:spTree>
    <p:extLst>
      <p:ext uri="{BB962C8B-B14F-4D97-AF65-F5344CB8AC3E}">
        <p14:creationId xmlns:p14="http://schemas.microsoft.com/office/powerpoint/2010/main" val="119805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1B5DF-851B-4451-8F7C-E1B41A319C9C}" type="datetimeFigureOut">
              <a:rPr lang="en-IN" smtClean="0"/>
              <a:t>24-06-2020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84C6BC-4817-4041-9D30-B525D63F4A5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375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B1B5DF-851B-4451-8F7C-E1B41A319C9C}" type="datetimeFigureOut">
              <a:rPr lang="en-IN" smtClean="0"/>
              <a:t>24-06-2020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184C6BC-4817-4041-9D30-B525D63F4A5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70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B1B5DF-851B-4451-8F7C-E1B41A319C9C}" type="datetimeFigureOut">
              <a:rPr lang="en-IN" smtClean="0"/>
              <a:t>24-06-2020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84C6BC-4817-4041-9D30-B525D63F4A5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1717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en.wikipedia.org/wiki/Plain#:~:text=Structural%20plains%20are%20relatively%20undisturbed,lowlands%20on%20the%20Earth's%20surfac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mindmapcharts.com/index.php/gk/geography/514-types-of-plains#:~:text=Depositional%20Plains%3A%20formed%20by%20the,sediments%20that%20are%20laid%20dow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9A19-0DAD-415B-96B1-54FE05007CDF}"/>
              </a:ext>
            </a:extLst>
          </p:cNvPr>
          <p:cNvSpPr>
            <a:spLocks noGrp="1"/>
          </p:cNvSpPr>
          <p:nvPr>
            <p:ph type="title"/>
          </p:nvPr>
        </p:nvSpPr>
        <p:spPr/>
        <p:txBody>
          <a:bodyPr>
            <a:normAutofit/>
          </a:bodyPr>
          <a:lstStyle/>
          <a:p>
            <a:pPr algn="ctr"/>
            <a:r>
              <a:rPr lang="en-IN" sz="6000" b="1" u="dbl" cap="small" dirty="0">
                <a:ln w="9525">
                  <a:solidFill>
                    <a:schemeClr val="bg1"/>
                  </a:solidFill>
                  <a:prstDash val="solid"/>
                </a:ln>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GEOGRAPHY</a:t>
            </a:r>
          </a:p>
        </p:txBody>
      </p:sp>
      <p:sp>
        <p:nvSpPr>
          <p:cNvPr id="3" name="Content Placeholder 2">
            <a:extLst>
              <a:ext uri="{FF2B5EF4-FFF2-40B4-BE49-F238E27FC236}">
                <a16:creationId xmlns:a16="http://schemas.microsoft.com/office/drawing/2014/main" id="{568537FA-6B86-42AA-A550-81205EB46B76}"/>
              </a:ext>
            </a:extLst>
          </p:cNvPr>
          <p:cNvSpPr>
            <a:spLocks noGrp="1"/>
          </p:cNvSpPr>
          <p:nvPr>
            <p:ph idx="1"/>
          </p:nvPr>
        </p:nvSpPr>
        <p:spPr/>
        <p:txBody>
          <a:bodyPr>
            <a:normAutofit/>
          </a:bodyPr>
          <a:lstStyle/>
          <a:p>
            <a:pPr marL="0" indent="0" algn="ctr">
              <a:buNone/>
            </a:pPr>
            <a:r>
              <a:rPr lang="en-IN" sz="6000" b="1" dirty="0">
                <a:ln w="9525">
                  <a:solidFill>
                    <a:schemeClr val="bg1"/>
                  </a:solidFill>
                  <a:prstDash val="solid"/>
                </a:ln>
                <a:effectLst>
                  <a:outerShdw blurRad="12700" dist="38100" dir="2700000" algn="tl" rotWithShape="0">
                    <a:schemeClr val="bg1">
                      <a:lumMod val="50000"/>
                    </a:schemeClr>
                  </a:outerShdw>
                </a:effectLst>
              </a:rPr>
              <a:t>A PROJECT ON </a:t>
            </a:r>
          </a:p>
          <a:p>
            <a:pPr marL="0" indent="0" algn="ctr">
              <a:buNone/>
            </a:pPr>
            <a:r>
              <a:rPr lang="en-IN" sz="6000" b="1" dirty="0">
                <a:ln w="9525">
                  <a:solidFill>
                    <a:schemeClr val="bg1"/>
                  </a:solidFill>
                  <a:prstDash val="solid"/>
                </a:ln>
                <a:effectLst>
                  <a:outerShdw blurRad="12700" dist="38100" dir="2700000" algn="tl" rotWithShape="0">
                    <a:schemeClr val="bg1">
                      <a:lumMod val="50000"/>
                    </a:schemeClr>
                  </a:outerShdw>
                </a:effectLst>
              </a:rPr>
              <a:t>“LANDFORMS OF THE EARTH”</a:t>
            </a:r>
          </a:p>
        </p:txBody>
      </p:sp>
    </p:spTree>
    <p:extLst>
      <p:ext uri="{BB962C8B-B14F-4D97-AF65-F5344CB8AC3E}">
        <p14:creationId xmlns:p14="http://schemas.microsoft.com/office/powerpoint/2010/main" val="4154620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3D7D-8DFB-4235-8D46-405DC57A79CA}"/>
              </a:ext>
            </a:extLst>
          </p:cNvPr>
          <p:cNvSpPr>
            <a:spLocks noGrp="1"/>
          </p:cNvSpPr>
          <p:nvPr>
            <p:ph type="title"/>
          </p:nvPr>
        </p:nvSpPr>
        <p:spPr/>
        <p:txBody>
          <a:bodyPr>
            <a:normAutofit fontScale="90000"/>
          </a:bodyPr>
          <a:lstStyle/>
          <a:p>
            <a:pPr algn="ctr"/>
            <a:r>
              <a:rPr lang="en-IN" sz="7200" u="dbl" dirty="0">
                <a:effectLst>
                  <a:outerShdw blurRad="38100" dist="38100" dir="2700000" algn="tl">
                    <a:srgbClr val="000000">
                      <a:alpha val="43137"/>
                    </a:srgbClr>
                  </a:outerShdw>
                </a:effectLst>
              </a:rPr>
              <a:t>Fold mountains.</a:t>
            </a:r>
          </a:p>
        </p:txBody>
      </p:sp>
      <p:sp>
        <p:nvSpPr>
          <p:cNvPr id="3" name="Content Placeholder 2">
            <a:extLst>
              <a:ext uri="{FF2B5EF4-FFF2-40B4-BE49-F238E27FC236}">
                <a16:creationId xmlns:a16="http://schemas.microsoft.com/office/drawing/2014/main" id="{48301400-0969-4D78-9669-66CCCB4FB63C}"/>
              </a:ext>
            </a:extLst>
          </p:cNvPr>
          <p:cNvSpPr>
            <a:spLocks noGrp="1"/>
          </p:cNvSpPr>
          <p:nvPr>
            <p:ph idx="1"/>
          </p:nvPr>
        </p:nvSpPr>
        <p:spPr/>
        <p:txBody>
          <a:bodyPr>
            <a:normAutofit lnSpcReduction="10000"/>
          </a:bodyPr>
          <a:lstStyle/>
          <a:p>
            <a:pPr marL="0" indent="0">
              <a:buNone/>
            </a:pPr>
            <a:r>
              <a:rPr lang="en-US" sz="3200" b="1" dirty="0"/>
              <a:t>Fold mountains</a:t>
            </a:r>
            <a:r>
              <a:rPr lang="en-US" sz="3200" dirty="0"/>
              <a:t> are </a:t>
            </a:r>
            <a:r>
              <a:rPr lang="en-US" sz="3200" b="1" dirty="0"/>
              <a:t>mountains</a:t>
            </a:r>
            <a:r>
              <a:rPr lang="en-US" sz="3200" dirty="0"/>
              <a:t> that form mainly by the effects of </a:t>
            </a:r>
            <a:r>
              <a:rPr lang="en-US" sz="3200" b="1" dirty="0"/>
              <a:t>folding</a:t>
            </a:r>
            <a:r>
              <a:rPr lang="en-US" sz="3200" dirty="0"/>
              <a:t> on layers within the upper part of the Earth's crust. Before either plate tectonic theory developed, or the internal architecture of thrust belts became well understood, the term was used for most </a:t>
            </a:r>
            <a:r>
              <a:rPr lang="en-US" sz="3200" b="1" dirty="0"/>
              <a:t>mountain</a:t>
            </a:r>
            <a:r>
              <a:rPr lang="en-US" sz="3200" dirty="0"/>
              <a:t> belts, such as the Himalayas.</a:t>
            </a:r>
          </a:p>
          <a:p>
            <a:pPr marL="0" indent="0">
              <a:buNone/>
            </a:pPr>
            <a:endParaRPr lang="en-IN" dirty="0"/>
          </a:p>
        </p:txBody>
      </p:sp>
      <p:pic>
        <p:nvPicPr>
          <p:cNvPr id="1026" name="Picture 2" descr="Fold Mountain | National Geographic Society">
            <a:extLst>
              <a:ext uri="{FF2B5EF4-FFF2-40B4-BE49-F238E27FC236}">
                <a16:creationId xmlns:a16="http://schemas.microsoft.com/office/drawing/2014/main" id="{9EBE6877-F550-4579-9C31-54005BBCB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5025" y="433387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90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16F0-6602-4C77-8747-3EB7D9CF3AF9}"/>
              </a:ext>
            </a:extLst>
          </p:cNvPr>
          <p:cNvSpPr>
            <a:spLocks noGrp="1"/>
          </p:cNvSpPr>
          <p:nvPr>
            <p:ph type="title"/>
          </p:nvPr>
        </p:nvSpPr>
        <p:spPr/>
        <p:txBody>
          <a:bodyPr>
            <a:normAutofit fontScale="90000"/>
          </a:bodyPr>
          <a:lstStyle/>
          <a:p>
            <a:pPr algn="ctr"/>
            <a:r>
              <a:rPr lang="en-IN" sz="6000" u="dbl" dirty="0">
                <a:effectLst>
                  <a:outerShdw blurRad="38100" dist="38100" dir="2700000" algn="tl">
                    <a:srgbClr val="000000">
                      <a:alpha val="43137"/>
                    </a:srgbClr>
                  </a:outerShdw>
                </a:effectLst>
              </a:rPr>
              <a:t>Types of fold MOUNTAINS.</a:t>
            </a:r>
          </a:p>
        </p:txBody>
      </p:sp>
      <p:sp>
        <p:nvSpPr>
          <p:cNvPr id="3" name="Content Placeholder 2">
            <a:extLst>
              <a:ext uri="{FF2B5EF4-FFF2-40B4-BE49-F238E27FC236}">
                <a16:creationId xmlns:a16="http://schemas.microsoft.com/office/drawing/2014/main" id="{1A5EF04C-C664-4AFA-A79B-51E0D806E026}"/>
              </a:ext>
            </a:extLst>
          </p:cNvPr>
          <p:cNvSpPr>
            <a:spLocks noGrp="1"/>
          </p:cNvSpPr>
          <p:nvPr>
            <p:ph idx="1"/>
          </p:nvPr>
        </p:nvSpPr>
        <p:spPr/>
        <p:txBody>
          <a:bodyPr>
            <a:normAutofit/>
          </a:bodyPr>
          <a:lstStyle/>
          <a:p>
            <a:pPr marL="0" indent="0">
              <a:buNone/>
            </a:pPr>
            <a:r>
              <a:rPr lang="en-IN" sz="3600" dirty="0"/>
              <a:t>There are 2 types of FOLD MOUNTAINS. They are:</a:t>
            </a:r>
          </a:p>
          <a:p>
            <a:pPr>
              <a:buFont typeface="Wingdings" panose="05000000000000000000" pitchFamily="2" charset="2"/>
              <a:buChar char="Ø"/>
            </a:pPr>
            <a:r>
              <a:rPr lang="en-IN" sz="3600" dirty="0"/>
              <a:t>Young fold mountains.</a:t>
            </a:r>
          </a:p>
          <a:p>
            <a:pPr>
              <a:buFont typeface="Wingdings" panose="05000000000000000000" pitchFamily="2" charset="2"/>
              <a:buChar char="Ø"/>
            </a:pPr>
            <a:r>
              <a:rPr lang="en-IN" sz="3600" dirty="0"/>
              <a:t>Old fold mountains.</a:t>
            </a:r>
          </a:p>
        </p:txBody>
      </p:sp>
    </p:spTree>
    <p:extLst>
      <p:ext uri="{BB962C8B-B14F-4D97-AF65-F5344CB8AC3E}">
        <p14:creationId xmlns:p14="http://schemas.microsoft.com/office/powerpoint/2010/main" val="45038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E0E9-3E01-405D-BB58-52FDC3C67872}"/>
              </a:ext>
            </a:extLst>
          </p:cNvPr>
          <p:cNvSpPr>
            <a:spLocks noGrp="1"/>
          </p:cNvSpPr>
          <p:nvPr>
            <p:ph type="title"/>
          </p:nvPr>
        </p:nvSpPr>
        <p:spPr/>
        <p:txBody>
          <a:bodyPr>
            <a:normAutofit fontScale="90000"/>
          </a:bodyPr>
          <a:lstStyle/>
          <a:p>
            <a:pPr algn="ctr"/>
            <a:r>
              <a:rPr lang="en-IN" sz="6000" u="dbl" dirty="0">
                <a:effectLst>
                  <a:outerShdw blurRad="38100" dist="38100" dir="2700000" algn="tl">
                    <a:srgbClr val="000000">
                      <a:alpha val="43137"/>
                    </a:srgbClr>
                  </a:outerShdw>
                </a:effectLst>
              </a:rPr>
              <a:t>Young fold mountains.</a:t>
            </a:r>
          </a:p>
        </p:txBody>
      </p:sp>
      <p:sp>
        <p:nvSpPr>
          <p:cNvPr id="3" name="Content Placeholder 2">
            <a:extLst>
              <a:ext uri="{FF2B5EF4-FFF2-40B4-BE49-F238E27FC236}">
                <a16:creationId xmlns:a16="http://schemas.microsoft.com/office/drawing/2014/main" id="{D75FF5B1-C929-4DEB-8228-FCA1B00DD3C1}"/>
              </a:ext>
            </a:extLst>
          </p:cNvPr>
          <p:cNvSpPr>
            <a:spLocks noGrp="1"/>
          </p:cNvSpPr>
          <p:nvPr>
            <p:ph idx="1"/>
          </p:nvPr>
        </p:nvSpPr>
        <p:spPr/>
        <p:txBody>
          <a:bodyPr>
            <a:normAutofit lnSpcReduction="10000"/>
          </a:bodyPr>
          <a:lstStyle/>
          <a:p>
            <a:pPr marL="0" indent="0">
              <a:buNone/>
            </a:pPr>
            <a:r>
              <a:rPr lang="en-US" sz="3200" b="1" dirty="0"/>
              <a:t>Young fold mountains</a:t>
            </a:r>
            <a:r>
              <a:rPr lang="en-US" sz="3200" dirty="0"/>
              <a:t> are also </a:t>
            </a:r>
            <a:r>
              <a:rPr lang="en-US" sz="3200" b="1" dirty="0"/>
              <a:t>mountains</a:t>
            </a:r>
            <a:r>
              <a:rPr lang="en-US" sz="3200" dirty="0"/>
              <a:t> that are less than 100 million years old. Where the old </a:t>
            </a:r>
            <a:r>
              <a:rPr lang="en-US" sz="3200" b="1" dirty="0"/>
              <a:t>fold mountains</a:t>
            </a:r>
            <a:r>
              <a:rPr lang="en-US" sz="3200" dirty="0"/>
              <a:t> are more than 500 million years old </a:t>
            </a:r>
            <a:r>
              <a:rPr lang="en-US" sz="3200" b="1" dirty="0"/>
              <a:t>young fold mountains</a:t>
            </a:r>
            <a:r>
              <a:rPr lang="en-US" sz="3200" dirty="0"/>
              <a:t> are comparably </a:t>
            </a:r>
            <a:r>
              <a:rPr lang="en-US" sz="3200" b="1" dirty="0"/>
              <a:t>younger</a:t>
            </a:r>
            <a:r>
              <a:rPr lang="en-US" sz="3200" dirty="0"/>
              <a:t> in age. However, </a:t>
            </a:r>
            <a:r>
              <a:rPr lang="en-US" sz="3200" b="1" dirty="0"/>
              <a:t>young fold mountains</a:t>
            </a:r>
            <a:r>
              <a:rPr lang="en-US" sz="3200" dirty="0"/>
              <a:t> also have ridges, volcanoes, valleys, and major-fault- block ranges.  </a:t>
            </a:r>
          </a:p>
          <a:p>
            <a:pPr marL="0" indent="0">
              <a:buNone/>
            </a:pPr>
            <a:endParaRPr lang="en-IN" dirty="0"/>
          </a:p>
        </p:txBody>
      </p:sp>
      <p:pic>
        <p:nvPicPr>
          <p:cNvPr id="2050" name="Picture 2" descr="Why Are Himalayas Called As Young Fold Mountains - GKready">
            <a:extLst>
              <a:ext uri="{FF2B5EF4-FFF2-40B4-BE49-F238E27FC236}">
                <a16:creationId xmlns:a16="http://schemas.microsoft.com/office/drawing/2014/main" id="{33E63A39-E5E2-4EE1-B664-7749B65B1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413" y="5267668"/>
            <a:ext cx="291465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41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6DB2-277C-432F-A212-F0A4AC687B81}"/>
              </a:ext>
            </a:extLst>
          </p:cNvPr>
          <p:cNvSpPr>
            <a:spLocks noGrp="1"/>
          </p:cNvSpPr>
          <p:nvPr>
            <p:ph type="title"/>
          </p:nvPr>
        </p:nvSpPr>
        <p:spPr/>
        <p:txBody>
          <a:bodyPr>
            <a:normAutofit/>
          </a:bodyPr>
          <a:lstStyle/>
          <a:p>
            <a:pPr algn="ctr"/>
            <a:r>
              <a:rPr lang="en-IN" sz="6600" u="dbl" dirty="0">
                <a:effectLst>
                  <a:outerShdw blurRad="38100" dist="38100" dir="2700000" algn="tl">
                    <a:srgbClr val="000000">
                      <a:alpha val="43137"/>
                    </a:srgbClr>
                  </a:outerShdw>
                </a:effectLst>
              </a:rPr>
              <a:t>Old fold mountains.</a:t>
            </a:r>
          </a:p>
        </p:txBody>
      </p:sp>
      <p:sp>
        <p:nvSpPr>
          <p:cNvPr id="3" name="Content Placeholder 2">
            <a:extLst>
              <a:ext uri="{FF2B5EF4-FFF2-40B4-BE49-F238E27FC236}">
                <a16:creationId xmlns:a16="http://schemas.microsoft.com/office/drawing/2014/main" id="{DFBC1B44-B468-48DC-9E9A-0B42A6F4745B}"/>
              </a:ext>
            </a:extLst>
          </p:cNvPr>
          <p:cNvSpPr>
            <a:spLocks noGrp="1"/>
          </p:cNvSpPr>
          <p:nvPr>
            <p:ph idx="1"/>
          </p:nvPr>
        </p:nvSpPr>
        <p:spPr/>
        <p:txBody>
          <a:bodyPr>
            <a:normAutofit/>
          </a:bodyPr>
          <a:lstStyle/>
          <a:p>
            <a:pPr marL="0" indent="0">
              <a:buNone/>
            </a:pPr>
            <a:r>
              <a:rPr lang="en-US" sz="3200" dirty="0"/>
              <a:t>The Himalayas, the Andes and the Rockies </a:t>
            </a:r>
            <a:r>
              <a:rPr lang="en-US" sz="3200" b="1" dirty="0"/>
              <a:t>mountains</a:t>
            </a:r>
            <a:r>
              <a:rPr lang="en-US" sz="3200" dirty="0"/>
              <a:t> are some examples of young </a:t>
            </a:r>
            <a:r>
              <a:rPr lang="en-US" sz="3200" b="1" dirty="0"/>
              <a:t>fold mountains</a:t>
            </a:r>
            <a:r>
              <a:rPr lang="en-US" sz="3200" dirty="0"/>
              <a:t>. The </a:t>
            </a:r>
            <a:r>
              <a:rPr lang="en-US" sz="3200" dirty="0" err="1"/>
              <a:t>Aravali</a:t>
            </a:r>
            <a:r>
              <a:rPr lang="en-US" sz="3200" dirty="0"/>
              <a:t> Range, the Appalachian and the Ural </a:t>
            </a:r>
            <a:r>
              <a:rPr lang="en-US" sz="3200" b="1" dirty="0"/>
              <a:t>Mountains</a:t>
            </a:r>
            <a:r>
              <a:rPr lang="en-US" sz="3200" dirty="0"/>
              <a:t> are some examples of </a:t>
            </a:r>
            <a:r>
              <a:rPr lang="en-US" sz="3200" b="1" dirty="0"/>
              <a:t>old fold mountains</a:t>
            </a:r>
            <a:r>
              <a:rPr lang="en-US" sz="3200" dirty="0"/>
              <a:t>.</a:t>
            </a:r>
            <a:endParaRPr lang="en-IN" sz="6600" dirty="0"/>
          </a:p>
        </p:txBody>
      </p:sp>
      <p:pic>
        <p:nvPicPr>
          <p:cNvPr id="3074" name="Picture 2" descr="How can a fold mountain be classified as young or old? - Quora">
            <a:extLst>
              <a:ext uri="{FF2B5EF4-FFF2-40B4-BE49-F238E27FC236}">
                <a16:creationId xmlns:a16="http://schemas.microsoft.com/office/drawing/2014/main" id="{F9C55DCC-DA21-4740-A298-554A6EE9A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466273"/>
            <a:ext cx="573405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96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7169-9F90-42E1-9FB6-1FABC245D235}"/>
              </a:ext>
            </a:extLst>
          </p:cNvPr>
          <p:cNvSpPr>
            <a:spLocks noGrp="1"/>
          </p:cNvSpPr>
          <p:nvPr>
            <p:ph type="title"/>
          </p:nvPr>
        </p:nvSpPr>
        <p:spPr/>
        <p:txBody>
          <a:bodyPr>
            <a:normAutofit/>
          </a:bodyPr>
          <a:lstStyle/>
          <a:p>
            <a:pPr algn="ctr"/>
            <a:r>
              <a:rPr lang="en-IN" sz="6600" u="dbl" dirty="0">
                <a:effectLst>
                  <a:outerShdw blurRad="38100" dist="38100" dir="2700000" algn="tl">
                    <a:srgbClr val="000000">
                      <a:alpha val="43137"/>
                    </a:srgbClr>
                  </a:outerShdw>
                </a:effectLst>
              </a:rPr>
              <a:t>Block mountains.</a:t>
            </a:r>
          </a:p>
        </p:txBody>
      </p:sp>
      <p:sp>
        <p:nvSpPr>
          <p:cNvPr id="3" name="Content Placeholder 2">
            <a:extLst>
              <a:ext uri="{FF2B5EF4-FFF2-40B4-BE49-F238E27FC236}">
                <a16:creationId xmlns:a16="http://schemas.microsoft.com/office/drawing/2014/main" id="{3F4C83CD-0693-4375-9DD4-23968BA1FA92}"/>
              </a:ext>
            </a:extLst>
          </p:cNvPr>
          <p:cNvSpPr>
            <a:spLocks noGrp="1"/>
          </p:cNvSpPr>
          <p:nvPr>
            <p:ph idx="1"/>
          </p:nvPr>
        </p:nvSpPr>
        <p:spPr/>
        <p:txBody>
          <a:bodyPr>
            <a:normAutofit/>
          </a:bodyPr>
          <a:lstStyle/>
          <a:p>
            <a:pPr marL="0" indent="0">
              <a:buNone/>
            </a:pPr>
            <a:r>
              <a:rPr lang="en-US" sz="3600" dirty="0"/>
              <a:t>Block mountains are also called fault-block mountains since they are formed due to faulting as a result of tensile and compressive forces. </a:t>
            </a:r>
            <a:endParaRPr lang="en-IN" sz="3600" dirty="0"/>
          </a:p>
        </p:txBody>
      </p:sp>
      <p:pic>
        <p:nvPicPr>
          <p:cNvPr id="4098" name="Picture 2" descr="What are some examples of block mountains? - Quora">
            <a:extLst>
              <a:ext uri="{FF2B5EF4-FFF2-40B4-BE49-F238E27FC236}">
                <a16:creationId xmlns:a16="http://schemas.microsoft.com/office/drawing/2014/main" id="{91732CA8-64E0-4E8E-B723-E09490F46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428" y="4120972"/>
            <a:ext cx="4059720" cy="2690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283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66D7-BC7D-4D63-80E9-F3247CDC93CA}"/>
              </a:ext>
            </a:extLst>
          </p:cNvPr>
          <p:cNvSpPr>
            <a:spLocks noGrp="1"/>
          </p:cNvSpPr>
          <p:nvPr>
            <p:ph type="title"/>
          </p:nvPr>
        </p:nvSpPr>
        <p:spPr>
          <a:xfrm>
            <a:off x="1451579" y="804519"/>
            <a:ext cx="9603276" cy="1049235"/>
          </a:xfrm>
        </p:spPr>
        <p:txBody>
          <a:bodyPr>
            <a:normAutofit/>
          </a:bodyPr>
          <a:lstStyle/>
          <a:p>
            <a:pPr algn="ctr"/>
            <a:r>
              <a:rPr lang="en-IN" sz="6800" u="dbl" dirty="0">
                <a:effectLst>
                  <a:outerShdw blurRad="38100" dist="38100" dir="2700000" algn="tl">
                    <a:srgbClr val="000000">
                      <a:alpha val="43137"/>
                    </a:srgbClr>
                  </a:outerShdw>
                </a:effectLst>
              </a:rPr>
              <a:t>Rift valleys.</a:t>
            </a:r>
          </a:p>
        </p:txBody>
      </p:sp>
      <p:sp>
        <p:nvSpPr>
          <p:cNvPr id="3" name="Content Placeholder 2">
            <a:extLst>
              <a:ext uri="{FF2B5EF4-FFF2-40B4-BE49-F238E27FC236}">
                <a16:creationId xmlns:a16="http://schemas.microsoft.com/office/drawing/2014/main" id="{1E473717-4185-4DD9-8D1D-69532A5A617C}"/>
              </a:ext>
            </a:extLst>
          </p:cNvPr>
          <p:cNvSpPr>
            <a:spLocks noGrp="1"/>
          </p:cNvSpPr>
          <p:nvPr>
            <p:ph idx="1"/>
          </p:nvPr>
        </p:nvSpPr>
        <p:spPr/>
        <p:txBody>
          <a:bodyPr>
            <a:normAutofit fontScale="85000" lnSpcReduction="10000"/>
          </a:bodyPr>
          <a:lstStyle/>
          <a:p>
            <a:pPr marL="0" indent="0">
              <a:buNone/>
            </a:pPr>
            <a:r>
              <a:rPr lang="en-US" sz="3600" dirty="0"/>
              <a:t>A </a:t>
            </a:r>
            <a:r>
              <a:rPr lang="en-US" sz="3600" b="1" dirty="0"/>
              <a:t>rift valley</a:t>
            </a:r>
            <a:r>
              <a:rPr lang="en-US" sz="3600" dirty="0"/>
              <a:t> is a linear shaped lowland between several highlands or mountain ranges created by the action of a geologic </a:t>
            </a:r>
            <a:r>
              <a:rPr lang="en-US" sz="3600" b="1" dirty="0"/>
              <a:t>rift</a:t>
            </a:r>
            <a:r>
              <a:rPr lang="en-US" sz="3600" dirty="0"/>
              <a:t> or fault. A </a:t>
            </a:r>
            <a:r>
              <a:rPr lang="en-US" sz="3600" b="1" dirty="0"/>
              <a:t>rift valley</a:t>
            </a:r>
            <a:r>
              <a:rPr lang="en-US" sz="3600" dirty="0"/>
              <a:t> is formed on a divergent plate boundary, a crustal extension or spreading apart of the surface, which is subsequently further deepened by the forces of erosion.</a:t>
            </a:r>
            <a:endParaRPr lang="en-IN" sz="7200" dirty="0"/>
          </a:p>
        </p:txBody>
      </p:sp>
      <p:pic>
        <p:nvPicPr>
          <p:cNvPr id="5122" name="Picture 2" descr="rift valley | National Geographic Society">
            <a:extLst>
              <a:ext uri="{FF2B5EF4-FFF2-40B4-BE49-F238E27FC236}">
                <a16:creationId xmlns:a16="http://schemas.microsoft.com/office/drawing/2014/main" id="{3D429DC5-B864-4702-9135-0DE62B058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401" y="80276"/>
            <a:ext cx="2779782" cy="1696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42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D87A-D2BD-4DC0-AAD2-00F1491D6782}"/>
              </a:ext>
            </a:extLst>
          </p:cNvPr>
          <p:cNvSpPr>
            <a:spLocks noGrp="1"/>
          </p:cNvSpPr>
          <p:nvPr>
            <p:ph type="title"/>
          </p:nvPr>
        </p:nvSpPr>
        <p:spPr/>
        <p:txBody>
          <a:bodyPr>
            <a:normAutofit fontScale="90000"/>
          </a:bodyPr>
          <a:lstStyle/>
          <a:p>
            <a:pPr algn="ctr"/>
            <a:r>
              <a:rPr lang="en-IN" sz="7200" u="dbl" dirty="0">
                <a:effectLst>
                  <a:outerShdw blurRad="38100" dist="38100" dir="2700000" algn="tl">
                    <a:srgbClr val="000000">
                      <a:alpha val="43137"/>
                    </a:srgbClr>
                  </a:outerShdw>
                </a:effectLst>
              </a:rPr>
              <a:t>Volcanic mountains.</a:t>
            </a:r>
          </a:p>
        </p:txBody>
      </p:sp>
      <p:sp>
        <p:nvSpPr>
          <p:cNvPr id="3" name="Content Placeholder 2">
            <a:extLst>
              <a:ext uri="{FF2B5EF4-FFF2-40B4-BE49-F238E27FC236}">
                <a16:creationId xmlns:a16="http://schemas.microsoft.com/office/drawing/2014/main" id="{74431543-45B6-4CBC-BB0A-F15CF11AF85E}"/>
              </a:ext>
            </a:extLst>
          </p:cNvPr>
          <p:cNvSpPr>
            <a:spLocks noGrp="1"/>
          </p:cNvSpPr>
          <p:nvPr>
            <p:ph idx="1"/>
          </p:nvPr>
        </p:nvSpPr>
        <p:spPr/>
        <p:txBody>
          <a:bodyPr>
            <a:normAutofit fontScale="92500" lnSpcReduction="20000"/>
          </a:bodyPr>
          <a:lstStyle/>
          <a:p>
            <a:pPr marL="0" indent="0">
              <a:buNone/>
            </a:pPr>
            <a:r>
              <a:rPr lang="en-US" sz="3900" b="1" dirty="0"/>
              <a:t>Volcanic Mountains</a:t>
            </a:r>
            <a:r>
              <a:rPr lang="en-US" sz="3900" dirty="0"/>
              <a:t> are formed when molten rock (magma) deep within the earth, erupts, and piles upon the surface. Magna is called lava when it breaks through the earth's crust. When the ash and lava cools, it builds a cone of rock. Rock and lava pile up, layer on top of layer.</a:t>
            </a:r>
          </a:p>
          <a:p>
            <a:pPr marL="0" indent="0">
              <a:buNone/>
            </a:pPr>
            <a:endParaRPr lang="en-US" sz="3900" dirty="0"/>
          </a:p>
          <a:p>
            <a:pPr marL="0" indent="0">
              <a:buNone/>
            </a:pPr>
            <a:endParaRPr lang="en-IN" dirty="0"/>
          </a:p>
        </p:txBody>
      </p:sp>
      <p:pic>
        <p:nvPicPr>
          <p:cNvPr id="6146" name="Picture 2" descr="Volcano Facts and Types of Volcanoes | Live Science">
            <a:extLst>
              <a:ext uri="{FF2B5EF4-FFF2-40B4-BE49-F238E27FC236}">
                <a16:creationId xmlns:a16="http://schemas.microsoft.com/office/drawing/2014/main" id="{B7AB12EC-CD18-4DF4-B6BF-25E901832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043258" y="5004247"/>
            <a:ext cx="2711419" cy="170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84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2B6D-9E72-4915-8BA4-44731A7F3987}"/>
              </a:ext>
            </a:extLst>
          </p:cNvPr>
          <p:cNvSpPr>
            <a:spLocks noGrp="1"/>
          </p:cNvSpPr>
          <p:nvPr>
            <p:ph type="title"/>
          </p:nvPr>
        </p:nvSpPr>
        <p:spPr/>
        <p:txBody>
          <a:bodyPr>
            <a:normAutofit fontScale="90000"/>
          </a:bodyPr>
          <a:lstStyle/>
          <a:p>
            <a:pPr algn="ctr"/>
            <a:r>
              <a:rPr lang="en-IN" sz="7200" u="dbl" dirty="0">
                <a:effectLst>
                  <a:outerShdw blurRad="38100" dist="38100" dir="2700000" algn="tl">
                    <a:srgbClr val="000000">
                      <a:alpha val="43137"/>
                    </a:srgbClr>
                  </a:outerShdw>
                </a:effectLst>
              </a:rPr>
              <a:t>Plateaus  </a:t>
            </a:r>
          </a:p>
        </p:txBody>
      </p:sp>
      <p:sp>
        <p:nvSpPr>
          <p:cNvPr id="3" name="Content Placeholder 2">
            <a:extLst>
              <a:ext uri="{FF2B5EF4-FFF2-40B4-BE49-F238E27FC236}">
                <a16:creationId xmlns:a16="http://schemas.microsoft.com/office/drawing/2014/main" id="{E50A4F1F-C5D9-4CF4-AF04-15DE568B339E}"/>
              </a:ext>
            </a:extLst>
          </p:cNvPr>
          <p:cNvSpPr>
            <a:spLocks noGrp="1"/>
          </p:cNvSpPr>
          <p:nvPr>
            <p:ph idx="1"/>
          </p:nvPr>
        </p:nvSpPr>
        <p:spPr>
          <a:xfrm>
            <a:off x="961248" y="2174758"/>
            <a:ext cx="9603275" cy="3450613"/>
          </a:xfrm>
        </p:spPr>
        <p:txBody>
          <a:bodyPr>
            <a:normAutofit fontScale="92500"/>
          </a:bodyPr>
          <a:lstStyle/>
          <a:p>
            <a:pPr marL="0" indent="0">
              <a:buNone/>
            </a:pPr>
            <a:r>
              <a:rPr lang="en-US" sz="3600" dirty="0"/>
              <a:t>A </a:t>
            </a:r>
            <a:r>
              <a:rPr lang="en-US" sz="3600" b="1" dirty="0"/>
              <a:t>plateau</a:t>
            </a:r>
            <a:r>
              <a:rPr lang="en-US" sz="3600" dirty="0"/>
              <a:t> is a flat, elevated landform that rises sharply above the surrounding area on at least one side. </a:t>
            </a:r>
            <a:r>
              <a:rPr lang="en-US" sz="3600" b="1" dirty="0"/>
              <a:t>Plateaus</a:t>
            </a:r>
            <a:r>
              <a:rPr lang="en-US" sz="3600" dirty="0"/>
              <a:t> occur on every continent and take up a third of the Earths land. They are one of the four major landforms, along with mountains, plains, and hills.</a:t>
            </a:r>
            <a:endParaRPr lang="en-IN" sz="3600" dirty="0"/>
          </a:p>
        </p:txBody>
      </p:sp>
      <p:pic>
        <p:nvPicPr>
          <p:cNvPr id="3074" name="Picture 2" descr="GEOG 3950: Geography and Ecology of the Colorado Plateau ...">
            <a:extLst>
              <a:ext uri="{FF2B5EF4-FFF2-40B4-BE49-F238E27FC236}">
                <a16:creationId xmlns:a16="http://schemas.microsoft.com/office/drawing/2014/main" id="{F53AD37D-93C9-4A4A-81CC-6C1C4E51A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6173" y="0"/>
            <a:ext cx="2795827" cy="185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947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9966-2F1A-4723-AECF-26760E986257}"/>
              </a:ext>
            </a:extLst>
          </p:cNvPr>
          <p:cNvSpPr>
            <a:spLocks noGrp="1"/>
          </p:cNvSpPr>
          <p:nvPr>
            <p:ph type="title"/>
          </p:nvPr>
        </p:nvSpPr>
        <p:spPr/>
        <p:txBody>
          <a:bodyPr>
            <a:noAutofit/>
          </a:bodyPr>
          <a:lstStyle/>
          <a:p>
            <a:r>
              <a:rPr lang="en-IN" sz="6600" dirty="0"/>
              <a:t>Types of </a:t>
            </a:r>
            <a:r>
              <a:rPr lang="en-IN" sz="6600" dirty="0" err="1"/>
              <a:t>pleateus</a:t>
            </a:r>
            <a:r>
              <a:rPr lang="en-IN" sz="6600" dirty="0"/>
              <a:t>.</a:t>
            </a:r>
          </a:p>
        </p:txBody>
      </p:sp>
      <p:sp>
        <p:nvSpPr>
          <p:cNvPr id="3" name="Content Placeholder 2">
            <a:extLst>
              <a:ext uri="{FF2B5EF4-FFF2-40B4-BE49-F238E27FC236}">
                <a16:creationId xmlns:a16="http://schemas.microsoft.com/office/drawing/2014/main" id="{666659F2-69EF-4886-8117-E246F923A248}"/>
              </a:ext>
            </a:extLst>
          </p:cNvPr>
          <p:cNvSpPr>
            <a:spLocks noGrp="1"/>
          </p:cNvSpPr>
          <p:nvPr>
            <p:ph idx="1"/>
          </p:nvPr>
        </p:nvSpPr>
        <p:spPr/>
        <p:txBody>
          <a:bodyPr>
            <a:normAutofit lnSpcReduction="10000"/>
          </a:bodyPr>
          <a:lstStyle/>
          <a:p>
            <a:pPr marL="0" indent="0">
              <a:buNone/>
            </a:pPr>
            <a:r>
              <a:rPr lang="en-IN" sz="4400" dirty="0"/>
              <a:t>There are 3 types of plateaus. They are:</a:t>
            </a:r>
          </a:p>
          <a:p>
            <a:pPr>
              <a:buFont typeface="Wingdings" panose="05000000000000000000" pitchFamily="2" charset="2"/>
              <a:buChar char="Ø"/>
            </a:pPr>
            <a:r>
              <a:rPr lang="en-IN" sz="4400" dirty="0"/>
              <a:t>Continental plateaus.</a:t>
            </a:r>
          </a:p>
          <a:p>
            <a:pPr>
              <a:buFont typeface="Wingdings" panose="05000000000000000000" pitchFamily="2" charset="2"/>
              <a:buChar char="Ø"/>
            </a:pPr>
            <a:r>
              <a:rPr lang="en-IN" sz="4400" dirty="0"/>
              <a:t>Intermontane plateaus.</a:t>
            </a:r>
          </a:p>
          <a:p>
            <a:pPr>
              <a:buFont typeface="Wingdings" panose="05000000000000000000" pitchFamily="2" charset="2"/>
              <a:buChar char="Ø"/>
            </a:pPr>
            <a:r>
              <a:rPr lang="en-IN" sz="4400" dirty="0"/>
              <a:t>Lava plateaus. </a:t>
            </a:r>
          </a:p>
          <a:p>
            <a:pPr>
              <a:buFont typeface="Wingdings" panose="05000000000000000000" pitchFamily="2" charset="2"/>
              <a:buChar char="Ø"/>
            </a:pPr>
            <a:endParaRPr lang="en-IN" sz="4400" dirty="0"/>
          </a:p>
        </p:txBody>
      </p:sp>
    </p:spTree>
    <p:extLst>
      <p:ext uri="{BB962C8B-B14F-4D97-AF65-F5344CB8AC3E}">
        <p14:creationId xmlns:p14="http://schemas.microsoft.com/office/powerpoint/2010/main" val="263656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75E6-AB5C-4DC5-BF64-3B1C2E897D8B}"/>
              </a:ext>
            </a:extLst>
          </p:cNvPr>
          <p:cNvSpPr>
            <a:spLocks noGrp="1"/>
          </p:cNvSpPr>
          <p:nvPr>
            <p:ph type="title"/>
          </p:nvPr>
        </p:nvSpPr>
        <p:spPr/>
        <p:txBody>
          <a:bodyPr>
            <a:normAutofit fontScale="90000"/>
          </a:bodyPr>
          <a:lstStyle/>
          <a:p>
            <a:pPr algn="ctr"/>
            <a:r>
              <a:rPr lang="en-IN" sz="6600" u="dbl" dirty="0">
                <a:effectLst>
                  <a:outerShdw blurRad="38100" dist="38100" dir="2700000" algn="tl">
                    <a:srgbClr val="000000">
                      <a:alpha val="43137"/>
                    </a:srgbClr>
                  </a:outerShdw>
                </a:effectLst>
              </a:rPr>
              <a:t>Continental plateaus.</a:t>
            </a:r>
          </a:p>
        </p:txBody>
      </p:sp>
      <p:sp>
        <p:nvSpPr>
          <p:cNvPr id="3" name="Content Placeholder 2">
            <a:extLst>
              <a:ext uri="{FF2B5EF4-FFF2-40B4-BE49-F238E27FC236}">
                <a16:creationId xmlns:a16="http://schemas.microsoft.com/office/drawing/2014/main" id="{31693D96-C933-4E11-B046-2276E76E0FAE}"/>
              </a:ext>
            </a:extLst>
          </p:cNvPr>
          <p:cNvSpPr>
            <a:spLocks noGrp="1"/>
          </p:cNvSpPr>
          <p:nvPr>
            <p:ph idx="1"/>
          </p:nvPr>
        </p:nvSpPr>
        <p:spPr/>
        <p:txBody>
          <a:bodyPr>
            <a:normAutofit fontScale="92500" lnSpcReduction="20000"/>
          </a:bodyPr>
          <a:lstStyle/>
          <a:p>
            <a:pPr marL="0" indent="0">
              <a:buNone/>
            </a:pPr>
            <a:r>
              <a:rPr lang="en-US" sz="4400" b="1" dirty="0"/>
              <a:t>Continental plateaus</a:t>
            </a:r>
            <a:r>
              <a:rPr lang="en-US" sz="4400" dirty="0"/>
              <a:t> are bordered on all sides by plains or oceans, forming away from the mountains. An example of a </a:t>
            </a:r>
            <a:r>
              <a:rPr lang="en-US" sz="4400" b="1" dirty="0"/>
              <a:t>continental plateau</a:t>
            </a:r>
            <a:r>
              <a:rPr lang="en-US" sz="4400" dirty="0"/>
              <a:t> is the Antarctic </a:t>
            </a:r>
            <a:r>
              <a:rPr lang="en-US" sz="4400" b="1" dirty="0"/>
              <a:t>Plateau</a:t>
            </a:r>
            <a:r>
              <a:rPr lang="en-US" sz="4400" dirty="0"/>
              <a:t> in East Antarctica.</a:t>
            </a:r>
            <a:endParaRPr lang="en-IN" sz="6600" dirty="0"/>
          </a:p>
        </p:txBody>
      </p:sp>
      <p:pic>
        <p:nvPicPr>
          <p:cNvPr id="1026" name="Picture 2" descr="Continental Plateau Images, Stock Photos &amp; Vectors | Shutterstock">
            <a:extLst>
              <a:ext uri="{FF2B5EF4-FFF2-40B4-BE49-F238E27FC236}">
                <a16:creationId xmlns:a16="http://schemas.microsoft.com/office/drawing/2014/main" id="{C384D394-B2D2-4AD1-B0DA-E4195BC52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8358" y="3429000"/>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915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AF67-7E36-47E4-8EFE-DBBBD5D54005}"/>
              </a:ext>
            </a:extLst>
          </p:cNvPr>
          <p:cNvSpPr>
            <a:spLocks noGrp="1"/>
          </p:cNvSpPr>
          <p:nvPr>
            <p:ph type="title"/>
          </p:nvPr>
        </p:nvSpPr>
        <p:spPr/>
        <p:txBody>
          <a:bodyPr>
            <a:normAutofit/>
          </a:bodyPr>
          <a:lstStyle/>
          <a:p>
            <a:pPr algn="ctr"/>
            <a:r>
              <a:rPr lang="en-IN" sz="6000" u="dbl"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AVNIKA JAIN</a:t>
            </a:r>
          </a:p>
        </p:txBody>
      </p:sp>
      <p:sp>
        <p:nvSpPr>
          <p:cNvPr id="3" name="Content Placeholder 2">
            <a:extLst>
              <a:ext uri="{FF2B5EF4-FFF2-40B4-BE49-F238E27FC236}">
                <a16:creationId xmlns:a16="http://schemas.microsoft.com/office/drawing/2014/main" id="{CA1DE08E-7F48-43B7-AB2C-77ECF3B7060E}"/>
              </a:ext>
            </a:extLst>
          </p:cNvPr>
          <p:cNvSpPr>
            <a:spLocks noGrp="1"/>
          </p:cNvSpPr>
          <p:nvPr>
            <p:ph idx="1"/>
          </p:nvPr>
        </p:nvSpPr>
        <p:spPr/>
        <p:txBody>
          <a:bodyPr>
            <a:noAutofit/>
          </a:bodyPr>
          <a:lstStyle/>
          <a:p>
            <a:pPr marL="0" indent="0">
              <a:buNone/>
            </a:pPr>
            <a:r>
              <a:rPr lang="en-IN" sz="3200" b="1" dirty="0">
                <a:ln w="9525">
                  <a:solidFill>
                    <a:schemeClr val="bg1"/>
                  </a:solidFill>
                  <a:prstDash val="solid"/>
                </a:ln>
                <a:effectLst>
                  <a:outerShdw blurRad="12700" dist="38100" dir="2700000" algn="tl" rotWithShape="0">
                    <a:schemeClr val="bg1">
                      <a:lumMod val="50000"/>
                    </a:schemeClr>
                  </a:outerShdw>
                </a:effectLst>
              </a:rPr>
              <a:t>CLASS: 6-B</a:t>
            </a:r>
          </a:p>
          <a:p>
            <a:pPr marL="0" indent="0">
              <a:buNone/>
            </a:pPr>
            <a:r>
              <a:rPr lang="en-IN" sz="3200" b="1" dirty="0">
                <a:ln w="9525">
                  <a:solidFill>
                    <a:schemeClr val="bg1"/>
                  </a:solidFill>
                  <a:prstDash val="solid"/>
                </a:ln>
                <a:effectLst>
                  <a:outerShdw blurRad="12700" dist="38100" dir="2700000" algn="tl" rotWithShape="0">
                    <a:schemeClr val="bg1">
                      <a:lumMod val="50000"/>
                    </a:schemeClr>
                  </a:outerShdw>
                </a:effectLst>
              </a:rPr>
              <a:t>SUBJECT: GEOGRAPHY.</a:t>
            </a:r>
          </a:p>
          <a:p>
            <a:pPr marL="0" indent="0">
              <a:buNone/>
            </a:pPr>
            <a:r>
              <a:rPr lang="en-IN" sz="3200" b="1" dirty="0">
                <a:ln w="9525">
                  <a:solidFill>
                    <a:schemeClr val="bg1"/>
                  </a:solidFill>
                  <a:prstDash val="solid"/>
                </a:ln>
                <a:effectLst>
                  <a:outerShdw blurRad="12700" dist="38100" dir="2700000" algn="tl" rotWithShape="0">
                    <a:schemeClr val="bg1">
                      <a:lumMod val="50000"/>
                    </a:schemeClr>
                  </a:outerShdw>
                </a:effectLst>
              </a:rPr>
              <a:t>TOPIC: LAMDFORMS OF THE EARTH.</a:t>
            </a:r>
          </a:p>
          <a:p>
            <a:pPr marL="0" indent="0">
              <a:buNone/>
            </a:pPr>
            <a:r>
              <a:rPr lang="en-IN" sz="3200" b="1" dirty="0">
                <a:ln w="9525">
                  <a:solidFill>
                    <a:schemeClr val="bg1"/>
                  </a:solidFill>
                  <a:prstDash val="solid"/>
                </a:ln>
                <a:effectLst>
                  <a:outerShdw blurRad="12700" dist="38100" dir="2700000" algn="tl" rotWithShape="0">
                    <a:schemeClr val="bg1">
                      <a:lumMod val="50000"/>
                    </a:schemeClr>
                  </a:outerShdw>
                </a:effectLst>
              </a:rPr>
              <a:t>SCHOOL: CITY MONTESSORI SCHOOL.</a:t>
            </a:r>
          </a:p>
          <a:p>
            <a:pPr marL="0" indent="0">
              <a:buNone/>
            </a:pPr>
            <a:r>
              <a:rPr lang="en-IN" sz="3200" b="1" dirty="0">
                <a:ln w="9525">
                  <a:solidFill>
                    <a:schemeClr val="bg1"/>
                  </a:solidFill>
                  <a:prstDash val="solid"/>
                </a:ln>
                <a:effectLst>
                  <a:outerShdw blurRad="12700" dist="38100" dir="2700000" algn="tl" rotWithShape="0">
                    <a:schemeClr val="bg1">
                      <a:lumMod val="50000"/>
                    </a:schemeClr>
                  </a:outerShdw>
                </a:effectLst>
              </a:rPr>
              <a:t>BRANCH: ALIGANJ-CAMPUS 2.</a:t>
            </a:r>
          </a:p>
        </p:txBody>
      </p:sp>
    </p:spTree>
    <p:extLst>
      <p:ext uri="{BB962C8B-B14F-4D97-AF65-F5344CB8AC3E}">
        <p14:creationId xmlns:p14="http://schemas.microsoft.com/office/powerpoint/2010/main" val="3454155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E7DA-240C-41F3-87CD-1FFFA59F79B9}"/>
              </a:ext>
            </a:extLst>
          </p:cNvPr>
          <p:cNvSpPr>
            <a:spLocks noGrp="1"/>
          </p:cNvSpPr>
          <p:nvPr>
            <p:ph type="title"/>
          </p:nvPr>
        </p:nvSpPr>
        <p:spPr/>
        <p:txBody>
          <a:bodyPr>
            <a:normAutofit fontScale="90000"/>
          </a:bodyPr>
          <a:lstStyle/>
          <a:p>
            <a:pPr algn="ctr"/>
            <a:r>
              <a:rPr lang="en-IN" sz="6600" u="dbl" dirty="0">
                <a:effectLst>
                  <a:outerShdw blurRad="38100" dist="38100" dir="2700000" algn="tl">
                    <a:srgbClr val="000000">
                      <a:alpha val="43137"/>
                    </a:srgbClr>
                  </a:outerShdw>
                </a:effectLst>
              </a:rPr>
              <a:t>Intermontane plateaus.</a:t>
            </a:r>
          </a:p>
        </p:txBody>
      </p:sp>
      <p:sp>
        <p:nvSpPr>
          <p:cNvPr id="3" name="Content Placeholder 2">
            <a:extLst>
              <a:ext uri="{FF2B5EF4-FFF2-40B4-BE49-F238E27FC236}">
                <a16:creationId xmlns:a16="http://schemas.microsoft.com/office/drawing/2014/main" id="{9318EA69-00A9-4A1C-B12E-DD2B81FAF105}"/>
              </a:ext>
            </a:extLst>
          </p:cNvPr>
          <p:cNvSpPr>
            <a:spLocks noGrp="1"/>
          </p:cNvSpPr>
          <p:nvPr>
            <p:ph idx="1"/>
          </p:nvPr>
        </p:nvSpPr>
        <p:spPr/>
        <p:txBody>
          <a:bodyPr>
            <a:normAutofit/>
          </a:bodyPr>
          <a:lstStyle/>
          <a:p>
            <a:pPr marL="0" indent="0">
              <a:buNone/>
            </a:pPr>
            <a:r>
              <a:rPr lang="en-US" sz="3600" dirty="0"/>
              <a:t>The Intermontane Plateaus of the Western United States is one of eight U.S. Physiographic regions of the physical geography of the contiguous United States. The region is composed of intermontane plateaus and mountain ranges.</a:t>
            </a:r>
            <a:endParaRPr lang="en-IN" sz="3600" dirty="0"/>
          </a:p>
        </p:txBody>
      </p:sp>
      <p:pic>
        <p:nvPicPr>
          <p:cNvPr id="2050" name="Picture 2" descr="Intermontane Plateau Images, Stock Photos &amp; Vectors | Shutterstock">
            <a:extLst>
              <a:ext uri="{FF2B5EF4-FFF2-40B4-BE49-F238E27FC236}">
                <a16:creationId xmlns:a16="http://schemas.microsoft.com/office/drawing/2014/main" id="{C36847C6-3615-412C-B5FB-98FFA29FA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9127" y="4704160"/>
            <a:ext cx="2992299" cy="2153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2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4A2E-CB27-4370-A0C2-148695D1CB6A}"/>
              </a:ext>
            </a:extLst>
          </p:cNvPr>
          <p:cNvSpPr>
            <a:spLocks noGrp="1"/>
          </p:cNvSpPr>
          <p:nvPr>
            <p:ph type="title"/>
          </p:nvPr>
        </p:nvSpPr>
        <p:spPr/>
        <p:txBody>
          <a:bodyPr>
            <a:normAutofit/>
          </a:bodyPr>
          <a:lstStyle/>
          <a:p>
            <a:pPr algn="ctr"/>
            <a:r>
              <a:rPr lang="en-IN" sz="6600" u="dbl" dirty="0">
                <a:effectLst>
                  <a:outerShdw blurRad="38100" dist="38100" dir="2700000" algn="tl">
                    <a:srgbClr val="000000">
                      <a:alpha val="43137"/>
                    </a:srgbClr>
                  </a:outerShdw>
                </a:effectLst>
              </a:rPr>
              <a:t>Lava plateaus.</a:t>
            </a:r>
          </a:p>
        </p:txBody>
      </p:sp>
      <p:sp>
        <p:nvSpPr>
          <p:cNvPr id="3" name="Content Placeholder 2">
            <a:extLst>
              <a:ext uri="{FF2B5EF4-FFF2-40B4-BE49-F238E27FC236}">
                <a16:creationId xmlns:a16="http://schemas.microsoft.com/office/drawing/2014/main" id="{71FD2A1B-E9ED-49FE-BC94-BB516860BFB2}"/>
              </a:ext>
            </a:extLst>
          </p:cNvPr>
          <p:cNvSpPr>
            <a:spLocks noGrp="1"/>
          </p:cNvSpPr>
          <p:nvPr>
            <p:ph idx="1"/>
          </p:nvPr>
        </p:nvSpPr>
        <p:spPr>
          <a:xfrm>
            <a:off x="1294362" y="2002480"/>
            <a:ext cx="9603275" cy="3450613"/>
          </a:xfrm>
        </p:spPr>
        <p:txBody>
          <a:bodyPr>
            <a:normAutofit fontScale="92500" lnSpcReduction="10000"/>
          </a:bodyPr>
          <a:lstStyle/>
          <a:p>
            <a:pPr marL="0" indent="0">
              <a:buNone/>
            </a:pPr>
            <a:r>
              <a:rPr lang="en-US" sz="3600" b="1" dirty="0"/>
              <a:t>Lava plateaus</a:t>
            </a:r>
            <a:r>
              <a:rPr lang="en-US" sz="3600" dirty="0"/>
              <a:t> are extensive areas of flood basalt which are formed by the extensive eruption of basaltic </a:t>
            </a:r>
            <a:r>
              <a:rPr lang="en-US" sz="3600" b="1" dirty="0"/>
              <a:t>lava</a:t>
            </a:r>
            <a:r>
              <a:rPr lang="en-US" sz="3600" dirty="0"/>
              <a:t> over a large area. Rifting of the continental crust is often responsible as the crust thins and allows magma from the mantle to erupt over an extensive area of fissures.</a:t>
            </a:r>
            <a:endParaRPr lang="en-IN" sz="3600" dirty="0"/>
          </a:p>
        </p:txBody>
      </p:sp>
      <p:pic>
        <p:nvPicPr>
          <p:cNvPr id="3074" name="Picture 2" descr="Ms Tl Shot Of Molten Lava Flow Going Down Lava Plateau At Early ...">
            <a:extLst>
              <a:ext uri="{FF2B5EF4-FFF2-40B4-BE49-F238E27FC236}">
                <a16:creationId xmlns:a16="http://schemas.microsoft.com/office/drawing/2014/main" id="{86A96DF1-6121-4961-8DD8-E7490CC13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620" y="47039"/>
            <a:ext cx="265338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259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6A0C-AEA7-4F18-9D10-3236E2A1A689}"/>
              </a:ext>
            </a:extLst>
          </p:cNvPr>
          <p:cNvSpPr>
            <a:spLocks noGrp="1"/>
          </p:cNvSpPr>
          <p:nvPr>
            <p:ph type="title"/>
          </p:nvPr>
        </p:nvSpPr>
        <p:spPr/>
        <p:txBody>
          <a:bodyPr>
            <a:normAutofit fontScale="90000"/>
          </a:bodyPr>
          <a:lstStyle/>
          <a:p>
            <a:pPr algn="ctr"/>
            <a:r>
              <a:rPr lang="en-IN" sz="7200" u="dbl" dirty="0">
                <a:effectLst>
                  <a:outerShdw blurRad="38100" dist="38100" dir="2700000" algn="tl">
                    <a:srgbClr val="000000">
                      <a:alpha val="43137"/>
                    </a:srgbClr>
                  </a:outerShdw>
                </a:effectLst>
              </a:rPr>
              <a:t>Plains.</a:t>
            </a:r>
          </a:p>
        </p:txBody>
      </p:sp>
      <p:sp>
        <p:nvSpPr>
          <p:cNvPr id="3" name="Content Placeholder 2">
            <a:extLst>
              <a:ext uri="{FF2B5EF4-FFF2-40B4-BE49-F238E27FC236}">
                <a16:creationId xmlns:a16="http://schemas.microsoft.com/office/drawing/2014/main" id="{8FFD1893-EB64-4F36-BA1A-86B15855300C}"/>
              </a:ext>
            </a:extLst>
          </p:cNvPr>
          <p:cNvSpPr>
            <a:spLocks noGrp="1"/>
          </p:cNvSpPr>
          <p:nvPr>
            <p:ph idx="1"/>
          </p:nvPr>
        </p:nvSpPr>
        <p:spPr/>
        <p:txBody>
          <a:bodyPr>
            <a:normAutofit lnSpcReduction="10000"/>
          </a:bodyPr>
          <a:lstStyle/>
          <a:p>
            <a:pPr marL="0" indent="0">
              <a:buNone/>
            </a:pPr>
            <a:r>
              <a:rPr lang="en-US" sz="4000" dirty="0"/>
              <a:t>A </a:t>
            </a:r>
            <a:r>
              <a:rPr lang="en-US" sz="4000" b="1" dirty="0"/>
              <a:t>plain</a:t>
            </a:r>
            <a:r>
              <a:rPr lang="en-US" sz="4000" dirty="0"/>
              <a:t> is a flat, sweeping landmass that generally does not change much in elevation. </a:t>
            </a:r>
            <a:r>
              <a:rPr lang="en-US" sz="4000" b="1" dirty="0"/>
              <a:t>Plains</a:t>
            </a:r>
            <a:r>
              <a:rPr lang="en-US" sz="4000" dirty="0"/>
              <a:t> occur as lowlands along valleys or on the doorsteps of mountains, as coastal </a:t>
            </a:r>
            <a:r>
              <a:rPr lang="en-US" sz="4000" b="1" dirty="0"/>
              <a:t>plains</a:t>
            </a:r>
            <a:r>
              <a:rPr lang="en-US" sz="4000" dirty="0"/>
              <a:t>, and as plateaus or uplands.</a:t>
            </a:r>
          </a:p>
        </p:txBody>
      </p:sp>
      <p:pic>
        <p:nvPicPr>
          <p:cNvPr id="4" name="Picture 2" descr="The Northern Plains: Getting to Know the NEON Domains">
            <a:extLst>
              <a:ext uri="{FF2B5EF4-FFF2-40B4-BE49-F238E27FC236}">
                <a16:creationId xmlns:a16="http://schemas.microsoft.com/office/drawing/2014/main" id="{2FCD6DD9-EA59-4B9F-8281-60CA4B353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504" y="0"/>
            <a:ext cx="3021496" cy="1859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8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9B99-EE27-4FD0-8D4C-B65D330AC66C}"/>
              </a:ext>
            </a:extLst>
          </p:cNvPr>
          <p:cNvSpPr>
            <a:spLocks noGrp="1"/>
          </p:cNvSpPr>
          <p:nvPr>
            <p:ph type="title"/>
          </p:nvPr>
        </p:nvSpPr>
        <p:spPr>
          <a:xfrm>
            <a:off x="1451579" y="867037"/>
            <a:ext cx="9603275" cy="1049235"/>
          </a:xfrm>
        </p:spPr>
        <p:txBody>
          <a:bodyPr>
            <a:normAutofit/>
          </a:bodyPr>
          <a:lstStyle/>
          <a:p>
            <a:pPr algn="ctr"/>
            <a:r>
              <a:rPr lang="en-IN" sz="6600" u="dbl" cap="none" dirty="0">
                <a:effectLst>
                  <a:outerShdw blurRad="38100" dist="38100" dir="2700000" algn="tl">
                    <a:srgbClr val="000000">
                      <a:alpha val="43137"/>
                    </a:srgbClr>
                  </a:outerShdw>
                </a:effectLst>
              </a:rPr>
              <a:t>TYPES OF PLAINS.</a:t>
            </a:r>
          </a:p>
        </p:txBody>
      </p:sp>
      <p:sp>
        <p:nvSpPr>
          <p:cNvPr id="3" name="Content Placeholder 2">
            <a:extLst>
              <a:ext uri="{FF2B5EF4-FFF2-40B4-BE49-F238E27FC236}">
                <a16:creationId xmlns:a16="http://schemas.microsoft.com/office/drawing/2014/main" id="{7AF45DFD-F094-49EE-9288-D5DFD4243BA8}"/>
              </a:ext>
            </a:extLst>
          </p:cNvPr>
          <p:cNvSpPr>
            <a:spLocks noGrp="1"/>
          </p:cNvSpPr>
          <p:nvPr>
            <p:ph idx="1"/>
          </p:nvPr>
        </p:nvSpPr>
        <p:spPr/>
        <p:txBody>
          <a:bodyPr/>
          <a:lstStyle/>
          <a:p>
            <a:pPr marL="0" indent="0">
              <a:buNone/>
            </a:pPr>
            <a:r>
              <a:rPr lang="en-IN" sz="3600" dirty="0"/>
              <a:t>There are 3 types of plains. They are:</a:t>
            </a:r>
          </a:p>
          <a:p>
            <a:pPr>
              <a:buFont typeface="Wingdings" panose="05000000000000000000" pitchFamily="2" charset="2"/>
              <a:buChar char="Ø"/>
            </a:pPr>
            <a:r>
              <a:rPr lang="en-IN" sz="3600" dirty="0"/>
              <a:t>Structural plains</a:t>
            </a:r>
          </a:p>
          <a:p>
            <a:pPr>
              <a:buFont typeface="Wingdings" panose="05000000000000000000" pitchFamily="2" charset="2"/>
              <a:buChar char="Ø"/>
            </a:pPr>
            <a:r>
              <a:rPr lang="en-IN" sz="3600" dirty="0"/>
              <a:t>Erosional plains</a:t>
            </a:r>
          </a:p>
          <a:p>
            <a:pPr>
              <a:buFont typeface="Wingdings" panose="05000000000000000000" pitchFamily="2" charset="2"/>
              <a:buChar char="Ø"/>
            </a:pPr>
            <a:r>
              <a:rPr lang="en-IN" sz="3600" dirty="0"/>
              <a:t>Depositional plains.</a:t>
            </a:r>
          </a:p>
          <a:p>
            <a:pPr marL="0" indent="0">
              <a:buNone/>
            </a:pPr>
            <a:endParaRPr lang="en-IN" dirty="0"/>
          </a:p>
        </p:txBody>
      </p:sp>
    </p:spTree>
    <p:extLst>
      <p:ext uri="{BB962C8B-B14F-4D97-AF65-F5344CB8AC3E}">
        <p14:creationId xmlns:p14="http://schemas.microsoft.com/office/powerpoint/2010/main" val="3063452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2A34-FAAB-4179-A2A7-4C899345E296}"/>
              </a:ext>
            </a:extLst>
          </p:cNvPr>
          <p:cNvSpPr>
            <a:spLocks noGrp="1"/>
          </p:cNvSpPr>
          <p:nvPr>
            <p:ph type="title"/>
          </p:nvPr>
        </p:nvSpPr>
        <p:spPr/>
        <p:txBody>
          <a:bodyPr>
            <a:normAutofit/>
          </a:bodyPr>
          <a:lstStyle/>
          <a:p>
            <a:pPr algn="ctr"/>
            <a:r>
              <a:rPr lang="en-IN" sz="6600" u="dbl" dirty="0">
                <a:effectLst>
                  <a:outerShdw blurRad="38100" dist="38100" dir="2700000" algn="tl">
                    <a:srgbClr val="000000">
                      <a:alpha val="43137"/>
                    </a:srgbClr>
                  </a:outerShdw>
                </a:effectLst>
              </a:rPr>
              <a:t>Structural plains.</a:t>
            </a:r>
          </a:p>
        </p:txBody>
      </p:sp>
      <p:sp>
        <p:nvSpPr>
          <p:cNvPr id="3" name="Content Placeholder 2">
            <a:extLst>
              <a:ext uri="{FF2B5EF4-FFF2-40B4-BE49-F238E27FC236}">
                <a16:creationId xmlns:a16="http://schemas.microsoft.com/office/drawing/2014/main" id="{8068D068-CB43-4F29-A42D-E0449DAF351B}"/>
              </a:ext>
            </a:extLst>
          </p:cNvPr>
          <p:cNvSpPr>
            <a:spLocks noGrp="1"/>
          </p:cNvSpPr>
          <p:nvPr>
            <p:ph idx="1"/>
          </p:nvPr>
        </p:nvSpPr>
        <p:spPr/>
        <p:txBody>
          <a:bodyPr>
            <a:normAutofit fontScale="92500" lnSpcReduction="10000"/>
          </a:bodyPr>
          <a:lstStyle/>
          <a:p>
            <a:pPr marL="0" indent="0">
              <a:buNone/>
            </a:pPr>
            <a:r>
              <a:rPr lang="en-US" sz="4000" b="1" dirty="0"/>
              <a:t>Structural plains</a:t>
            </a:r>
            <a:r>
              <a:rPr lang="en-US" sz="4000" dirty="0"/>
              <a:t> are relatively undisturbed horizontal surfaces of the Earth. They are </a:t>
            </a:r>
            <a:r>
              <a:rPr lang="en-US" sz="4000" b="1" dirty="0"/>
              <a:t>structurally</a:t>
            </a:r>
            <a:r>
              <a:rPr lang="en-US" sz="4000" dirty="0"/>
              <a:t> depressed areas of the world that make up some of the most extensive natural lowlands on the Earth's surface.</a:t>
            </a:r>
          </a:p>
          <a:p>
            <a:pPr marL="0" indent="0">
              <a:buNone/>
            </a:pPr>
            <a:endParaRPr lang="en-US" sz="4000" dirty="0">
              <a:hlinkClick r:id="rId2"/>
            </a:endParaRPr>
          </a:p>
          <a:p>
            <a:pPr marL="0" indent="0">
              <a:buNone/>
            </a:pPr>
            <a:endParaRPr lang="en-IN" dirty="0"/>
          </a:p>
        </p:txBody>
      </p:sp>
      <p:pic>
        <p:nvPicPr>
          <p:cNvPr id="4098" name="Picture 2" descr="Plain - Wikipedia">
            <a:extLst>
              <a:ext uri="{FF2B5EF4-FFF2-40B4-BE49-F238E27FC236}">
                <a16:creationId xmlns:a16="http://schemas.microsoft.com/office/drawing/2014/main" id="{9C24F56C-43C1-404D-9D97-ADE6E688F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3766" y="4729521"/>
            <a:ext cx="3686175" cy="179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780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7B4B-B2B8-4155-81B2-0964219E6E32}"/>
              </a:ext>
            </a:extLst>
          </p:cNvPr>
          <p:cNvSpPr>
            <a:spLocks noGrp="1"/>
          </p:cNvSpPr>
          <p:nvPr>
            <p:ph type="title"/>
          </p:nvPr>
        </p:nvSpPr>
        <p:spPr/>
        <p:txBody>
          <a:bodyPr>
            <a:normAutofit/>
          </a:bodyPr>
          <a:lstStyle/>
          <a:p>
            <a:pPr algn="ctr"/>
            <a:r>
              <a:rPr lang="en-IN" sz="6600" u="dbl" dirty="0">
                <a:effectLst>
                  <a:outerShdw blurRad="38100" dist="38100" dir="2700000" algn="tl">
                    <a:srgbClr val="000000">
                      <a:alpha val="43137"/>
                    </a:srgbClr>
                  </a:outerShdw>
                </a:effectLst>
              </a:rPr>
              <a:t>Erosional plains.</a:t>
            </a:r>
          </a:p>
        </p:txBody>
      </p:sp>
      <p:sp>
        <p:nvSpPr>
          <p:cNvPr id="3" name="Content Placeholder 2">
            <a:extLst>
              <a:ext uri="{FF2B5EF4-FFF2-40B4-BE49-F238E27FC236}">
                <a16:creationId xmlns:a16="http://schemas.microsoft.com/office/drawing/2014/main" id="{08EF5249-5334-4E0A-BB51-87861B127FDD}"/>
              </a:ext>
            </a:extLst>
          </p:cNvPr>
          <p:cNvSpPr>
            <a:spLocks noGrp="1"/>
          </p:cNvSpPr>
          <p:nvPr>
            <p:ph idx="1"/>
          </p:nvPr>
        </p:nvSpPr>
        <p:spPr/>
        <p:txBody>
          <a:bodyPr>
            <a:normAutofit fontScale="92500"/>
          </a:bodyPr>
          <a:lstStyle/>
          <a:p>
            <a:pPr marL="0" indent="0">
              <a:buNone/>
            </a:pPr>
            <a:r>
              <a:rPr lang="en-US" sz="4000" b="1" dirty="0"/>
              <a:t>Erosional plains</a:t>
            </a:r>
            <a:r>
              <a:rPr lang="en-US" sz="4000" dirty="0"/>
              <a:t> are developments on the Earth's surface caused by natural weathering of glacier activity, wind movement or water (sea, river &amp; stream) torrent and are subdivided on the basis of the type of </a:t>
            </a:r>
            <a:r>
              <a:rPr lang="en-US" sz="4000" b="1" dirty="0"/>
              <a:t>erosional</a:t>
            </a:r>
            <a:r>
              <a:rPr lang="en-US" sz="4000" dirty="0"/>
              <a:t> agent. </a:t>
            </a:r>
            <a:endParaRPr lang="en-IN" sz="4000" dirty="0"/>
          </a:p>
        </p:txBody>
      </p:sp>
      <p:pic>
        <p:nvPicPr>
          <p:cNvPr id="5122" name="Picture 2" descr="Evolution of plains">
            <a:extLst>
              <a:ext uri="{FF2B5EF4-FFF2-40B4-BE49-F238E27FC236}">
                <a16:creationId xmlns:a16="http://schemas.microsoft.com/office/drawing/2014/main" id="{526034CE-4EEE-4902-A02F-7CC5CAC97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6220" y="-48"/>
            <a:ext cx="2015780" cy="201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374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4D1B-D05A-488A-873E-FED9C2AC75A9}"/>
              </a:ext>
            </a:extLst>
          </p:cNvPr>
          <p:cNvSpPr>
            <a:spLocks noGrp="1"/>
          </p:cNvSpPr>
          <p:nvPr>
            <p:ph type="title"/>
          </p:nvPr>
        </p:nvSpPr>
        <p:spPr/>
        <p:txBody>
          <a:bodyPr>
            <a:normAutofit fontScale="90000"/>
          </a:bodyPr>
          <a:lstStyle/>
          <a:p>
            <a:pPr algn="ctr"/>
            <a:r>
              <a:rPr lang="en-IN" sz="7300" u="dbl" dirty="0">
                <a:effectLst>
                  <a:outerShdw blurRad="38100" dist="38100" dir="2700000" algn="tl">
                    <a:srgbClr val="000000">
                      <a:alpha val="43137"/>
                    </a:srgbClr>
                  </a:outerShdw>
                </a:effectLst>
              </a:rPr>
              <a:t>Depositional</a:t>
            </a:r>
            <a:r>
              <a:rPr lang="en-IN" sz="7200" u="dbl" dirty="0">
                <a:effectLst>
                  <a:outerShdw blurRad="38100" dist="38100" dir="2700000" algn="tl">
                    <a:srgbClr val="000000">
                      <a:alpha val="43137"/>
                    </a:srgbClr>
                  </a:outerShdw>
                </a:effectLst>
              </a:rPr>
              <a:t> plains.</a:t>
            </a:r>
          </a:p>
        </p:txBody>
      </p:sp>
      <p:sp>
        <p:nvSpPr>
          <p:cNvPr id="3" name="Content Placeholder 2">
            <a:extLst>
              <a:ext uri="{FF2B5EF4-FFF2-40B4-BE49-F238E27FC236}">
                <a16:creationId xmlns:a16="http://schemas.microsoft.com/office/drawing/2014/main" id="{ABB9ECF0-C721-408C-AEE2-65EC3B0BB2B2}"/>
              </a:ext>
            </a:extLst>
          </p:cNvPr>
          <p:cNvSpPr>
            <a:spLocks noGrp="1"/>
          </p:cNvSpPr>
          <p:nvPr>
            <p:ph idx="1"/>
          </p:nvPr>
        </p:nvSpPr>
        <p:spPr/>
        <p:txBody>
          <a:bodyPr>
            <a:normAutofit fontScale="92500" lnSpcReduction="20000"/>
          </a:bodyPr>
          <a:lstStyle/>
          <a:p>
            <a:pPr marL="0" indent="0">
              <a:buNone/>
            </a:pPr>
            <a:r>
              <a:rPr lang="en-US" sz="3900" b="1" dirty="0"/>
              <a:t>Depositional Plains</a:t>
            </a:r>
            <a:r>
              <a:rPr lang="en-US" sz="3900" dirty="0"/>
              <a:t>: formed by the </a:t>
            </a:r>
            <a:r>
              <a:rPr lang="en-US" sz="3900" b="1" dirty="0"/>
              <a:t>deposition</a:t>
            </a:r>
            <a:r>
              <a:rPr lang="en-US" sz="3900" dirty="0"/>
              <a:t> of materials brought by various agents of transportation such as rivers, wind, waves, and glaciers. Their fertility and economic relevance depend greatly on the types of sediments that are laid down.</a:t>
            </a:r>
          </a:p>
          <a:p>
            <a:pPr marL="0" indent="0">
              <a:buNone/>
            </a:pPr>
            <a:endParaRPr lang="en-US" sz="3900" dirty="0">
              <a:hlinkClick r:id="rId2"/>
            </a:endParaRPr>
          </a:p>
          <a:p>
            <a:pPr marL="0" indent="0">
              <a:buNone/>
            </a:pPr>
            <a:endParaRPr lang="en-IN" dirty="0"/>
          </a:p>
        </p:txBody>
      </p:sp>
      <p:pic>
        <p:nvPicPr>
          <p:cNvPr id="6146" name="Picture 2" descr="View This Gallery of Depositional Landform Pictures">
            <a:extLst>
              <a:ext uri="{FF2B5EF4-FFF2-40B4-BE49-F238E27FC236}">
                <a16:creationId xmlns:a16="http://schemas.microsoft.com/office/drawing/2014/main" id="{7EFDCE05-DED3-4EE5-9D17-D41C6A682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1671" y="4453281"/>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59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5CD8-AFF5-4EA1-AA47-B2F3D56117C7}"/>
              </a:ext>
            </a:extLst>
          </p:cNvPr>
          <p:cNvSpPr>
            <a:spLocks noGrp="1"/>
          </p:cNvSpPr>
          <p:nvPr>
            <p:ph type="title"/>
          </p:nvPr>
        </p:nvSpPr>
        <p:spPr/>
        <p:txBody>
          <a:bodyPr>
            <a:normAutofit/>
          </a:bodyPr>
          <a:lstStyle/>
          <a:p>
            <a:pPr algn="ctr"/>
            <a:r>
              <a:rPr lang="en-IN" sz="6600" u="dbl" dirty="0">
                <a:effectLst>
                  <a:outerShdw blurRad="38100" dist="38100" dir="2700000" algn="tl">
                    <a:srgbClr val="000000">
                      <a:alpha val="43137"/>
                    </a:srgbClr>
                  </a:outerShdw>
                </a:effectLst>
              </a:rPr>
              <a:t>bibliography</a:t>
            </a:r>
          </a:p>
        </p:txBody>
      </p:sp>
      <p:sp>
        <p:nvSpPr>
          <p:cNvPr id="3" name="Content Placeholder 2">
            <a:extLst>
              <a:ext uri="{FF2B5EF4-FFF2-40B4-BE49-F238E27FC236}">
                <a16:creationId xmlns:a16="http://schemas.microsoft.com/office/drawing/2014/main" id="{019ED131-4308-46D2-9280-06A2DE48B983}"/>
              </a:ext>
            </a:extLst>
          </p:cNvPr>
          <p:cNvSpPr>
            <a:spLocks noGrp="1"/>
          </p:cNvSpPr>
          <p:nvPr>
            <p:ph idx="1"/>
          </p:nvPr>
        </p:nvSpPr>
        <p:spPr/>
        <p:txBody>
          <a:bodyPr>
            <a:normAutofit fontScale="62500" lnSpcReduction="20000"/>
          </a:bodyPr>
          <a:lstStyle/>
          <a:p>
            <a:pPr>
              <a:buFont typeface="Wingdings" panose="05000000000000000000" pitchFamily="2" charset="2"/>
              <a:buChar char="Ø"/>
            </a:pPr>
            <a:r>
              <a:rPr lang="en-IN" sz="6000" dirty="0"/>
              <a:t>Google.com</a:t>
            </a:r>
          </a:p>
          <a:p>
            <a:pPr>
              <a:buFont typeface="Wingdings" panose="05000000000000000000" pitchFamily="2" charset="2"/>
              <a:buChar char="Ø"/>
            </a:pPr>
            <a:r>
              <a:rPr lang="en-IN" sz="6000" dirty="0"/>
              <a:t>En.Wikipedia.org</a:t>
            </a:r>
          </a:p>
          <a:p>
            <a:pPr>
              <a:buFont typeface="Wingdings" panose="05000000000000000000" pitchFamily="2" charset="2"/>
              <a:buChar char="Ø"/>
            </a:pPr>
            <a:r>
              <a:rPr lang="en-IN" sz="6000" dirty="0"/>
              <a:t>KhanAcademy.org</a:t>
            </a:r>
          </a:p>
          <a:p>
            <a:pPr>
              <a:buFont typeface="Wingdings" panose="05000000000000000000" pitchFamily="2" charset="2"/>
              <a:buChar char="Ø"/>
            </a:pPr>
            <a:r>
              <a:rPr lang="en-IN" sz="6000" dirty="0"/>
              <a:t>Around The World by R.K. Jain published by </a:t>
            </a:r>
            <a:r>
              <a:rPr lang="en-IN" sz="6000" dirty="0" err="1"/>
              <a:t>Ratna</a:t>
            </a:r>
            <a:r>
              <a:rPr lang="en-IN" sz="6000"/>
              <a:t> Sagar.</a:t>
            </a:r>
            <a:endParaRPr lang="en-IN" sz="6000" dirty="0"/>
          </a:p>
          <a:p>
            <a:pPr>
              <a:buFont typeface="Wingdings" panose="05000000000000000000" pitchFamily="2" charset="2"/>
              <a:buChar char="Ø"/>
            </a:pPr>
            <a:endParaRPr lang="en-IN" sz="6000" dirty="0"/>
          </a:p>
          <a:p>
            <a:pPr marL="0" indent="0">
              <a:buNone/>
            </a:pPr>
            <a:endParaRPr lang="en-IN" dirty="0"/>
          </a:p>
        </p:txBody>
      </p:sp>
    </p:spTree>
    <p:extLst>
      <p:ext uri="{BB962C8B-B14F-4D97-AF65-F5344CB8AC3E}">
        <p14:creationId xmlns:p14="http://schemas.microsoft.com/office/powerpoint/2010/main" val="179686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F40E-AE7E-4ADD-BF94-0149CC674DF3}"/>
              </a:ext>
            </a:extLst>
          </p:cNvPr>
          <p:cNvSpPr>
            <a:spLocks noGrp="1"/>
          </p:cNvSpPr>
          <p:nvPr>
            <p:ph type="title"/>
          </p:nvPr>
        </p:nvSpPr>
        <p:spPr>
          <a:xfrm>
            <a:off x="1294361" y="884032"/>
            <a:ext cx="9603275" cy="1049235"/>
          </a:xfrm>
        </p:spPr>
        <p:txBody>
          <a:bodyPr>
            <a:normAutofit/>
          </a:bodyPr>
          <a:lstStyle/>
          <a:p>
            <a:pPr algn="ctr"/>
            <a:r>
              <a:rPr lang="en-IN" sz="6600" u="dbl" spc="300" dirty="0">
                <a:effectLst>
                  <a:outerShdw blurRad="38100" dist="38100" dir="2700000" algn="tl">
                    <a:srgbClr val="000000">
                      <a:alpha val="43137"/>
                    </a:srgbClr>
                  </a:outerShdw>
                </a:effectLst>
              </a:rPr>
              <a:t>INDEX.</a:t>
            </a:r>
          </a:p>
        </p:txBody>
      </p:sp>
      <p:graphicFrame>
        <p:nvGraphicFramePr>
          <p:cNvPr id="3" name="Table 3">
            <a:extLst>
              <a:ext uri="{FF2B5EF4-FFF2-40B4-BE49-F238E27FC236}">
                <a16:creationId xmlns:a16="http://schemas.microsoft.com/office/drawing/2014/main" id="{DF9C2560-BB5E-41A3-B255-5D0F3ED2C7FE}"/>
              </a:ext>
            </a:extLst>
          </p:cNvPr>
          <p:cNvGraphicFramePr>
            <a:graphicFrameLocks noGrp="1"/>
          </p:cNvGraphicFramePr>
          <p:nvPr>
            <p:extLst>
              <p:ext uri="{D42A27DB-BD31-4B8C-83A1-F6EECF244321}">
                <p14:modId xmlns:p14="http://schemas.microsoft.com/office/powerpoint/2010/main" val="3309841846"/>
              </p:ext>
            </p:extLst>
          </p:nvPr>
        </p:nvGraphicFramePr>
        <p:xfrm>
          <a:off x="2031999" y="1933267"/>
          <a:ext cx="8128000" cy="4030212"/>
        </p:xfrm>
        <a:graphic>
          <a:graphicData uri="http://schemas.openxmlformats.org/drawingml/2006/table">
            <a:tbl>
              <a:tblPr firstRow="1" bandRow="1">
                <a:tableStyleId>{073A0DAA-6AF3-43AB-8588-CEC1D06C72B9}</a:tableStyleId>
              </a:tblPr>
              <a:tblGrid>
                <a:gridCol w="1069009">
                  <a:extLst>
                    <a:ext uri="{9D8B030D-6E8A-4147-A177-3AD203B41FA5}">
                      <a16:colId xmlns:a16="http://schemas.microsoft.com/office/drawing/2014/main" val="3905097315"/>
                    </a:ext>
                  </a:extLst>
                </a:gridCol>
                <a:gridCol w="4041913">
                  <a:extLst>
                    <a:ext uri="{9D8B030D-6E8A-4147-A177-3AD203B41FA5}">
                      <a16:colId xmlns:a16="http://schemas.microsoft.com/office/drawing/2014/main" val="197706635"/>
                    </a:ext>
                  </a:extLst>
                </a:gridCol>
                <a:gridCol w="1298713">
                  <a:extLst>
                    <a:ext uri="{9D8B030D-6E8A-4147-A177-3AD203B41FA5}">
                      <a16:colId xmlns:a16="http://schemas.microsoft.com/office/drawing/2014/main" val="3420431048"/>
                    </a:ext>
                  </a:extLst>
                </a:gridCol>
                <a:gridCol w="1718365">
                  <a:extLst>
                    <a:ext uri="{9D8B030D-6E8A-4147-A177-3AD203B41FA5}">
                      <a16:colId xmlns:a16="http://schemas.microsoft.com/office/drawing/2014/main" val="3018762908"/>
                    </a:ext>
                  </a:extLst>
                </a:gridCol>
              </a:tblGrid>
              <a:tr h="370840">
                <a:tc>
                  <a:txBody>
                    <a:bodyPr/>
                    <a:lstStyle/>
                    <a:p>
                      <a:pPr algn="ctr"/>
                      <a:r>
                        <a:rPr lang="en-IN" sz="2400" dirty="0"/>
                        <a:t>S.NO</a:t>
                      </a:r>
                    </a:p>
                  </a:txBody>
                  <a:tcPr/>
                </a:tc>
                <a:tc>
                  <a:txBody>
                    <a:bodyPr/>
                    <a:lstStyle/>
                    <a:p>
                      <a:pPr algn="ctr"/>
                      <a:r>
                        <a:rPr lang="en-IN" sz="2800" dirty="0"/>
                        <a:t>TOPIC</a:t>
                      </a:r>
                    </a:p>
                  </a:txBody>
                  <a:tcPr/>
                </a:tc>
                <a:tc>
                  <a:txBody>
                    <a:bodyPr/>
                    <a:lstStyle/>
                    <a:p>
                      <a:pPr algn="ctr"/>
                      <a:r>
                        <a:rPr lang="en-IN" sz="1800" dirty="0"/>
                        <a:t>PAGE NO.</a:t>
                      </a:r>
                    </a:p>
                  </a:txBody>
                  <a:tcPr/>
                </a:tc>
                <a:tc>
                  <a:txBody>
                    <a:bodyPr/>
                    <a:lstStyle/>
                    <a:p>
                      <a:pPr algn="ctr"/>
                      <a:r>
                        <a:rPr lang="en-IN" dirty="0"/>
                        <a:t>TEACHER’S SIGN.</a:t>
                      </a:r>
                    </a:p>
                  </a:txBody>
                  <a:tcPr/>
                </a:tc>
                <a:extLst>
                  <a:ext uri="{0D108BD9-81ED-4DB2-BD59-A6C34878D82A}">
                    <a16:rowId xmlns:a16="http://schemas.microsoft.com/office/drawing/2014/main" val="2906586430"/>
                  </a:ext>
                </a:extLst>
              </a:tr>
              <a:tr h="370840">
                <a:tc>
                  <a:txBody>
                    <a:bodyPr/>
                    <a:lstStyle/>
                    <a:p>
                      <a:pPr algn="ctr"/>
                      <a:r>
                        <a:rPr lang="en-IN" dirty="0"/>
                        <a:t>1</a:t>
                      </a:r>
                    </a:p>
                  </a:txBody>
                  <a:tcPr/>
                </a:tc>
                <a:tc>
                  <a:txBody>
                    <a:bodyPr/>
                    <a:lstStyle/>
                    <a:p>
                      <a:pPr algn="ctr"/>
                      <a:r>
                        <a:rPr lang="en-IN" dirty="0"/>
                        <a:t>LANDFORMS OF THE EARTH</a:t>
                      </a:r>
                    </a:p>
                  </a:txBody>
                  <a:tcPr/>
                </a:tc>
                <a:tc>
                  <a:txBody>
                    <a:bodyPr/>
                    <a:lstStyle/>
                    <a:p>
                      <a:pPr algn="ctr"/>
                      <a:r>
                        <a:rPr lang="en-IN" dirty="0"/>
                        <a:t>1</a:t>
                      </a:r>
                    </a:p>
                  </a:txBody>
                  <a:tcPr/>
                </a:tc>
                <a:tc>
                  <a:txBody>
                    <a:bodyPr/>
                    <a:lstStyle/>
                    <a:p>
                      <a:pPr algn="ctr"/>
                      <a:endParaRPr lang="en-IN" dirty="0"/>
                    </a:p>
                  </a:txBody>
                  <a:tcPr/>
                </a:tc>
                <a:extLst>
                  <a:ext uri="{0D108BD9-81ED-4DB2-BD59-A6C34878D82A}">
                    <a16:rowId xmlns:a16="http://schemas.microsoft.com/office/drawing/2014/main" val="3923859177"/>
                  </a:ext>
                </a:extLst>
              </a:tr>
              <a:tr h="370840">
                <a:tc>
                  <a:txBody>
                    <a:bodyPr/>
                    <a:lstStyle/>
                    <a:p>
                      <a:pPr algn="ctr"/>
                      <a:r>
                        <a:rPr lang="en-IN" dirty="0"/>
                        <a:t>2</a:t>
                      </a:r>
                    </a:p>
                  </a:txBody>
                  <a:tcPr/>
                </a:tc>
                <a:tc>
                  <a:txBody>
                    <a:bodyPr/>
                    <a:lstStyle/>
                    <a:p>
                      <a:pPr algn="ctr"/>
                      <a:r>
                        <a:rPr lang="en-IN" dirty="0"/>
                        <a:t>TYPES OF FORCES</a:t>
                      </a:r>
                    </a:p>
                  </a:txBody>
                  <a:tcPr/>
                </a:tc>
                <a:tc>
                  <a:txBody>
                    <a:bodyPr/>
                    <a:lstStyle/>
                    <a:p>
                      <a:pPr algn="ctr"/>
                      <a:r>
                        <a:rPr lang="en-IN" dirty="0"/>
                        <a:t>2-4</a:t>
                      </a:r>
                    </a:p>
                  </a:txBody>
                  <a:tcPr/>
                </a:tc>
                <a:tc>
                  <a:txBody>
                    <a:bodyPr/>
                    <a:lstStyle/>
                    <a:p>
                      <a:pPr algn="ctr"/>
                      <a:endParaRPr lang="en-IN"/>
                    </a:p>
                  </a:txBody>
                  <a:tcPr/>
                </a:tc>
                <a:extLst>
                  <a:ext uri="{0D108BD9-81ED-4DB2-BD59-A6C34878D82A}">
                    <a16:rowId xmlns:a16="http://schemas.microsoft.com/office/drawing/2014/main" val="828069299"/>
                  </a:ext>
                </a:extLst>
              </a:tr>
              <a:tr h="370840">
                <a:tc>
                  <a:txBody>
                    <a:bodyPr/>
                    <a:lstStyle/>
                    <a:p>
                      <a:pPr algn="ctr"/>
                      <a:r>
                        <a:rPr lang="en-IN" dirty="0"/>
                        <a:t>3</a:t>
                      </a:r>
                    </a:p>
                  </a:txBody>
                  <a:tcPr/>
                </a:tc>
                <a:tc>
                  <a:txBody>
                    <a:bodyPr/>
                    <a:lstStyle/>
                    <a:p>
                      <a:pPr algn="ctr"/>
                      <a:r>
                        <a:rPr lang="en-IN" dirty="0"/>
                        <a:t>MOUNTAINS</a:t>
                      </a:r>
                    </a:p>
                  </a:txBody>
                  <a:tcPr/>
                </a:tc>
                <a:tc>
                  <a:txBody>
                    <a:bodyPr/>
                    <a:lstStyle/>
                    <a:p>
                      <a:pPr algn="ctr"/>
                      <a:r>
                        <a:rPr lang="en-IN" dirty="0"/>
                        <a:t>5</a:t>
                      </a:r>
                    </a:p>
                  </a:txBody>
                  <a:tcPr/>
                </a:tc>
                <a:tc>
                  <a:txBody>
                    <a:bodyPr/>
                    <a:lstStyle/>
                    <a:p>
                      <a:pPr algn="ctr"/>
                      <a:endParaRPr lang="en-IN"/>
                    </a:p>
                  </a:txBody>
                  <a:tcPr/>
                </a:tc>
                <a:extLst>
                  <a:ext uri="{0D108BD9-81ED-4DB2-BD59-A6C34878D82A}">
                    <a16:rowId xmlns:a16="http://schemas.microsoft.com/office/drawing/2014/main" val="1386897921"/>
                  </a:ext>
                </a:extLst>
              </a:tr>
              <a:tr h="370840">
                <a:tc>
                  <a:txBody>
                    <a:bodyPr/>
                    <a:lstStyle/>
                    <a:p>
                      <a:pPr algn="ctr"/>
                      <a:r>
                        <a:rPr lang="en-IN" dirty="0"/>
                        <a:t>4</a:t>
                      </a:r>
                    </a:p>
                  </a:txBody>
                  <a:tcPr/>
                </a:tc>
                <a:tc>
                  <a:txBody>
                    <a:bodyPr/>
                    <a:lstStyle/>
                    <a:p>
                      <a:pPr algn="ctr"/>
                      <a:r>
                        <a:rPr lang="en-IN" dirty="0"/>
                        <a:t>TYPES OF MOUNTAINS</a:t>
                      </a:r>
                    </a:p>
                  </a:txBody>
                  <a:tcPr/>
                </a:tc>
                <a:tc>
                  <a:txBody>
                    <a:bodyPr/>
                    <a:lstStyle/>
                    <a:p>
                      <a:pPr algn="ctr"/>
                      <a:r>
                        <a:rPr lang="en-IN" dirty="0"/>
                        <a:t>6-13</a:t>
                      </a:r>
                    </a:p>
                  </a:txBody>
                  <a:tcPr/>
                </a:tc>
                <a:tc>
                  <a:txBody>
                    <a:bodyPr/>
                    <a:lstStyle/>
                    <a:p>
                      <a:pPr algn="ctr"/>
                      <a:endParaRPr lang="en-IN"/>
                    </a:p>
                  </a:txBody>
                  <a:tcPr/>
                </a:tc>
                <a:extLst>
                  <a:ext uri="{0D108BD9-81ED-4DB2-BD59-A6C34878D82A}">
                    <a16:rowId xmlns:a16="http://schemas.microsoft.com/office/drawing/2014/main" val="1390059396"/>
                  </a:ext>
                </a:extLst>
              </a:tr>
              <a:tr h="370840">
                <a:tc>
                  <a:txBody>
                    <a:bodyPr/>
                    <a:lstStyle/>
                    <a:p>
                      <a:pPr algn="ctr"/>
                      <a:r>
                        <a:rPr lang="en-IN" dirty="0"/>
                        <a:t>5</a:t>
                      </a:r>
                    </a:p>
                  </a:txBody>
                  <a:tcPr/>
                </a:tc>
                <a:tc>
                  <a:txBody>
                    <a:bodyPr/>
                    <a:lstStyle/>
                    <a:p>
                      <a:pPr algn="ctr"/>
                      <a:r>
                        <a:rPr lang="en-IN" dirty="0"/>
                        <a:t>PLATEAUS</a:t>
                      </a:r>
                    </a:p>
                  </a:txBody>
                  <a:tcPr/>
                </a:tc>
                <a:tc>
                  <a:txBody>
                    <a:bodyPr/>
                    <a:lstStyle/>
                    <a:p>
                      <a:pPr algn="ctr"/>
                      <a:r>
                        <a:rPr lang="en-IN" dirty="0"/>
                        <a:t>14</a:t>
                      </a:r>
                    </a:p>
                  </a:txBody>
                  <a:tcPr/>
                </a:tc>
                <a:tc>
                  <a:txBody>
                    <a:bodyPr/>
                    <a:lstStyle/>
                    <a:p>
                      <a:pPr algn="ctr"/>
                      <a:endParaRPr lang="en-IN" dirty="0"/>
                    </a:p>
                  </a:txBody>
                  <a:tcPr/>
                </a:tc>
                <a:extLst>
                  <a:ext uri="{0D108BD9-81ED-4DB2-BD59-A6C34878D82A}">
                    <a16:rowId xmlns:a16="http://schemas.microsoft.com/office/drawing/2014/main" val="2936114876"/>
                  </a:ext>
                </a:extLst>
              </a:tr>
              <a:tr h="370840">
                <a:tc>
                  <a:txBody>
                    <a:bodyPr/>
                    <a:lstStyle/>
                    <a:p>
                      <a:pPr algn="ctr"/>
                      <a:r>
                        <a:rPr lang="en-IN" dirty="0"/>
                        <a:t>6</a:t>
                      </a:r>
                    </a:p>
                  </a:txBody>
                  <a:tcPr/>
                </a:tc>
                <a:tc>
                  <a:txBody>
                    <a:bodyPr/>
                    <a:lstStyle/>
                    <a:p>
                      <a:pPr algn="ctr"/>
                      <a:r>
                        <a:rPr lang="en-IN" dirty="0"/>
                        <a:t>TYPES OF PLATEAUS</a:t>
                      </a:r>
                    </a:p>
                  </a:txBody>
                  <a:tcPr/>
                </a:tc>
                <a:tc>
                  <a:txBody>
                    <a:bodyPr/>
                    <a:lstStyle/>
                    <a:p>
                      <a:pPr algn="ctr"/>
                      <a:r>
                        <a:rPr lang="en-IN" dirty="0"/>
                        <a:t>15-18</a:t>
                      </a:r>
                    </a:p>
                  </a:txBody>
                  <a:tcPr/>
                </a:tc>
                <a:tc>
                  <a:txBody>
                    <a:bodyPr/>
                    <a:lstStyle/>
                    <a:p>
                      <a:pPr algn="ctr"/>
                      <a:endParaRPr lang="en-IN"/>
                    </a:p>
                  </a:txBody>
                  <a:tcPr/>
                </a:tc>
                <a:extLst>
                  <a:ext uri="{0D108BD9-81ED-4DB2-BD59-A6C34878D82A}">
                    <a16:rowId xmlns:a16="http://schemas.microsoft.com/office/drawing/2014/main" val="695417274"/>
                  </a:ext>
                </a:extLst>
              </a:tr>
              <a:tr h="370840">
                <a:tc>
                  <a:txBody>
                    <a:bodyPr/>
                    <a:lstStyle/>
                    <a:p>
                      <a:pPr algn="ctr"/>
                      <a:r>
                        <a:rPr lang="en-IN" dirty="0"/>
                        <a:t>7</a:t>
                      </a:r>
                    </a:p>
                  </a:txBody>
                  <a:tcPr/>
                </a:tc>
                <a:tc>
                  <a:txBody>
                    <a:bodyPr/>
                    <a:lstStyle/>
                    <a:p>
                      <a:pPr algn="ctr"/>
                      <a:r>
                        <a:rPr lang="en-IN" dirty="0"/>
                        <a:t>PLAINS</a:t>
                      </a:r>
                    </a:p>
                  </a:txBody>
                  <a:tcPr/>
                </a:tc>
                <a:tc>
                  <a:txBody>
                    <a:bodyPr/>
                    <a:lstStyle/>
                    <a:p>
                      <a:pPr algn="ctr"/>
                      <a:r>
                        <a:rPr lang="en-IN" dirty="0"/>
                        <a:t>19</a:t>
                      </a:r>
                    </a:p>
                  </a:txBody>
                  <a:tcPr/>
                </a:tc>
                <a:tc>
                  <a:txBody>
                    <a:bodyPr/>
                    <a:lstStyle/>
                    <a:p>
                      <a:pPr algn="ctr"/>
                      <a:endParaRPr lang="en-IN"/>
                    </a:p>
                  </a:txBody>
                  <a:tcPr/>
                </a:tc>
                <a:extLst>
                  <a:ext uri="{0D108BD9-81ED-4DB2-BD59-A6C34878D82A}">
                    <a16:rowId xmlns:a16="http://schemas.microsoft.com/office/drawing/2014/main" val="2596670415"/>
                  </a:ext>
                </a:extLst>
              </a:tr>
              <a:tr h="423412">
                <a:tc>
                  <a:txBody>
                    <a:bodyPr/>
                    <a:lstStyle/>
                    <a:p>
                      <a:pPr algn="ctr"/>
                      <a:r>
                        <a:rPr lang="en-IN" dirty="0"/>
                        <a:t>8</a:t>
                      </a:r>
                    </a:p>
                  </a:txBody>
                  <a:tcPr/>
                </a:tc>
                <a:tc>
                  <a:txBody>
                    <a:bodyPr/>
                    <a:lstStyle/>
                    <a:p>
                      <a:pPr algn="ctr"/>
                      <a:r>
                        <a:rPr lang="en-IN" dirty="0"/>
                        <a:t>TYPES OF PLAINS</a:t>
                      </a:r>
                    </a:p>
                  </a:txBody>
                  <a:tcPr/>
                </a:tc>
                <a:tc>
                  <a:txBody>
                    <a:bodyPr/>
                    <a:lstStyle/>
                    <a:p>
                      <a:pPr algn="ctr"/>
                      <a:r>
                        <a:rPr lang="en-IN" dirty="0"/>
                        <a:t>20-23</a:t>
                      </a:r>
                    </a:p>
                  </a:txBody>
                  <a:tcPr/>
                </a:tc>
                <a:tc>
                  <a:txBody>
                    <a:bodyPr/>
                    <a:lstStyle/>
                    <a:p>
                      <a:pPr algn="ctr"/>
                      <a:endParaRPr lang="en-IN" dirty="0"/>
                    </a:p>
                  </a:txBody>
                  <a:tcPr/>
                </a:tc>
                <a:extLst>
                  <a:ext uri="{0D108BD9-81ED-4DB2-BD59-A6C34878D82A}">
                    <a16:rowId xmlns:a16="http://schemas.microsoft.com/office/drawing/2014/main" val="1901354417"/>
                  </a:ext>
                </a:extLst>
              </a:tr>
              <a:tr h="370840">
                <a:tc>
                  <a:txBody>
                    <a:bodyPr/>
                    <a:lstStyle/>
                    <a:p>
                      <a:pPr algn="ctr"/>
                      <a:r>
                        <a:rPr lang="en-IN" dirty="0"/>
                        <a:t>9</a:t>
                      </a:r>
                    </a:p>
                  </a:txBody>
                  <a:tcPr/>
                </a:tc>
                <a:tc>
                  <a:txBody>
                    <a:bodyPr/>
                    <a:lstStyle/>
                    <a:p>
                      <a:pPr algn="ctr"/>
                      <a:r>
                        <a:rPr lang="en-IN" dirty="0"/>
                        <a:t>BIBLIOGRAPHY.</a:t>
                      </a:r>
                    </a:p>
                  </a:txBody>
                  <a:tcPr/>
                </a:tc>
                <a:tc>
                  <a:txBody>
                    <a:bodyPr/>
                    <a:lstStyle/>
                    <a:p>
                      <a:pPr algn="ctr"/>
                      <a:r>
                        <a:rPr lang="en-IN" dirty="0"/>
                        <a:t>24</a:t>
                      </a:r>
                    </a:p>
                  </a:txBody>
                  <a:tcPr/>
                </a:tc>
                <a:tc>
                  <a:txBody>
                    <a:bodyPr/>
                    <a:lstStyle/>
                    <a:p>
                      <a:pPr algn="ctr"/>
                      <a:endParaRPr lang="en-IN" dirty="0"/>
                    </a:p>
                  </a:txBody>
                  <a:tcPr/>
                </a:tc>
                <a:extLst>
                  <a:ext uri="{0D108BD9-81ED-4DB2-BD59-A6C34878D82A}">
                    <a16:rowId xmlns:a16="http://schemas.microsoft.com/office/drawing/2014/main" val="182516090"/>
                  </a:ext>
                </a:extLst>
              </a:tr>
            </a:tbl>
          </a:graphicData>
        </a:graphic>
      </p:graphicFrame>
    </p:spTree>
    <p:extLst>
      <p:ext uri="{BB962C8B-B14F-4D97-AF65-F5344CB8AC3E}">
        <p14:creationId xmlns:p14="http://schemas.microsoft.com/office/powerpoint/2010/main" val="6362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71C2-E212-46DB-8E4F-230541122479}"/>
              </a:ext>
            </a:extLst>
          </p:cNvPr>
          <p:cNvSpPr>
            <a:spLocks noGrp="1"/>
          </p:cNvSpPr>
          <p:nvPr>
            <p:ph type="title"/>
          </p:nvPr>
        </p:nvSpPr>
        <p:spPr/>
        <p:txBody>
          <a:bodyPr>
            <a:normAutofit fontScale="90000"/>
          </a:bodyPr>
          <a:lstStyle/>
          <a:p>
            <a:pPr algn="ctr"/>
            <a:r>
              <a:rPr lang="en-IN" sz="6000" u="dbl" dirty="0">
                <a:effectLst>
                  <a:outerShdw blurRad="38100" dist="38100" dir="2700000" algn="tl">
                    <a:srgbClr val="000000">
                      <a:alpha val="43137"/>
                    </a:srgbClr>
                  </a:outerShdw>
                </a:effectLst>
              </a:rPr>
              <a:t>LANDFORMS OF THE EARTH.</a:t>
            </a:r>
          </a:p>
        </p:txBody>
      </p:sp>
      <p:sp>
        <p:nvSpPr>
          <p:cNvPr id="3" name="Content Placeholder 2">
            <a:extLst>
              <a:ext uri="{FF2B5EF4-FFF2-40B4-BE49-F238E27FC236}">
                <a16:creationId xmlns:a16="http://schemas.microsoft.com/office/drawing/2014/main" id="{7EABD045-BD36-4474-88B2-521DC020B19B}"/>
              </a:ext>
            </a:extLst>
          </p:cNvPr>
          <p:cNvSpPr>
            <a:spLocks noGrp="1"/>
          </p:cNvSpPr>
          <p:nvPr>
            <p:ph idx="1"/>
          </p:nvPr>
        </p:nvSpPr>
        <p:spPr/>
        <p:txBody>
          <a:bodyPr>
            <a:normAutofit fontScale="92500"/>
          </a:bodyPr>
          <a:lstStyle/>
          <a:p>
            <a:pPr marL="0" indent="0">
              <a:lnSpc>
                <a:spcPct val="150000"/>
              </a:lnSpc>
              <a:buNone/>
            </a:pPr>
            <a:r>
              <a:rPr lang="en-US" sz="2400" dirty="0"/>
              <a:t>A landform is a natural or artificial feature of the solid surface of the Earth or other planetary body. Landforms together make up a given terrain, and their arrangement in the landscape is known as topography. </a:t>
            </a:r>
            <a:r>
              <a:rPr lang="en-US" sz="2400" b="1" dirty="0"/>
              <a:t>Mountains</a:t>
            </a:r>
            <a:r>
              <a:rPr lang="en-US" sz="2400" dirty="0"/>
              <a:t>, hills, </a:t>
            </a:r>
            <a:r>
              <a:rPr lang="en-US" sz="2400" b="1" dirty="0"/>
              <a:t>plateaus</a:t>
            </a:r>
            <a:r>
              <a:rPr lang="en-US" sz="2400" dirty="0"/>
              <a:t>, and </a:t>
            </a:r>
            <a:r>
              <a:rPr lang="en-US" sz="2400" b="1" dirty="0"/>
              <a:t>plains</a:t>
            </a:r>
            <a:r>
              <a:rPr lang="en-US" sz="2400" dirty="0"/>
              <a:t> are the four major types of landforms. Minor landforms include buttes, canyons, </a:t>
            </a:r>
            <a:r>
              <a:rPr lang="en-US" sz="2400" b="1" dirty="0"/>
              <a:t>valleys</a:t>
            </a:r>
            <a:r>
              <a:rPr lang="en-US" sz="2400" dirty="0"/>
              <a:t>, and basins. Tectonic plate movement under the Earth can create landforms by pushing up </a:t>
            </a:r>
            <a:r>
              <a:rPr lang="en-US" sz="2400" b="1" dirty="0"/>
              <a:t>mountains</a:t>
            </a:r>
            <a:r>
              <a:rPr lang="en-US" sz="2400" dirty="0"/>
              <a:t> and hills.</a:t>
            </a:r>
            <a:endParaRPr lang="en-IN" sz="2400" dirty="0"/>
          </a:p>
        </p:txBody>
      </p:sp>
    </p:spTree>
    <p:extLst>
      <p:ext uri="{BB962C8B-B14F-4D97-AF65-F5344CB8AC3E}">
        <p14:creationId xmlns:p14="http://schemas.microsoft.com/office/powerpoint/2010/main" val="10320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6AC4-7468-48F4-AC10-7E77FCA0AE84}"/>
              </a:ext>
            </a:extLst>
          </p:cNvPr>
          <p:cNvSpPr>
            <a:spLocks noGrp="1"/>
          </p:cNvSpPr>
          <p:nvPr>
            <p:ph type="title"/>
          </p:nvPr>
        </p:nvSpPr>
        <p:spPr/>
        <p:txBody>
          <a:bodyPr>
            <a:normAutofit fontScale="90000"/>
          </a:bodyPr>
          <a:lstStyle/>
          <a:p>
            <a:pPr algn="ctr"/>
            <a:r>
              <a:rPr lang="en-IN" sz="7200" u="dbl" dirty="0">
                <a:effectLst>
                  <a:outerShdw blurRad="38100" dist="38100" dir="2700000" algn="tl">
                    <a:srgbClr val="000000">
                      <a:alpha val="43137"/>
                    </a:srgbClr>
                  </a:outerShdw>
                </a:effectLst>
              </a:rPr>
              <a:t>Types of forces</a:t>
            </a:r>
          </a:p>
        </p:txBody>
      </p:sp>
      <p:sp>
        <p:nvSpPr>
          <p:cNvPr id="3" name="Content Placeholder 2">
            <a:extLst>
              <a:ext uri="{FF2B5EF4-FFF2-40B4-BE49-F238E27FC236}">
                <a16:creationId xmlns:a16="http://schemas.microsoft.com/office/drawing/2014/main" id="{6C475C5C-4FFC-42DB-B8CC-55EC122DB767}"/>
              </a:ext>
            </a:extLst>
          </p:cNvPr>
          <p:cNvSpPr>
            <a:spLocks noGrp="1"/>
          </p:cNvSpPr>
          <p:nvPr>
            <p:ph idx="1"/>
          </p:nvPr>
        </p:nvSpPr>
        <p:spPr/>
        <p:txBody>
          <a:bodyPr>
            <a:normAutofit fontScale="92500"/>
          </a:bodyPr>
          <a:lstStyle/>
          <a:p>
            <a:pPr marL="0" indent="0">
              <a:buNone/>
            </a:pPr>
            <a:r>
              <a:rPr lang="en-IN" sz="4000" dirty="0"/>
              <a:t>The landforms have been created and developed by two types of FORCES. They are-</a:t>
            </a:r>
          </a:p>
          <a:p>
            <a:pPr>
              <a:buFont typeface="Wingdings" panose="05000000000000000000" pitchFamily="2" charset="2"/>
              <a:buChar char="Ø"/>
            </a:pPr>
            <a:r>
              <a:rPr lang="en-IN" sz="4000" dirty="0"/>
              <a:t>Endogenic forces.</a:t>
            </a:r>
          </a:p>
          <a:p>
            <a:pPr>
              <a:buFont typeface="Wingdings" panose="05000000000000000000" pitchFamily="2" charset="2"/>
              <a:buChar char="Ø"/>
            </a:pPr>
            <a:r>
              <a:rPr lang="en-IN" sz="4000" dirty="0"/>
              <a:t>Exogenic forces. </a:t>
            </a:r>
          </a:p>
        </p:txBody>
      </p:sp>
    </p:spTree>
    <p:extLst>
      <p:ext uri="{BB962C8B-B14F-4D97-AF65-F5344CB8AC3E}">
        <p14:creationId xmlns:p14="http://schemas.microsoft.com/office/powerpoint/2010/main" val="349083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6E1B-816B-4F0C-AC9F-2BDB11D2C298}"/>
              </a:ext>
            </a:extLst>
          </p:cNvPr>
          <p:cNvSpPr>
            <a:spLocks noGrp="1"/>
          </p:cNvSpPr>
          <p:nvPr>
            <p:ph type="title"/>
          </p:nvPr>
        </p:nvSpPr>
        <p:spPr/>
        <p:txBody>
          <a:bodyPr>
            <a:normAutofit fontScale="90000"/>
          </a:bodyPr>
          <a:lstStyle/>
          <a:p>
            <a:pPr algn="ctr"/>
            <a:r>
              <a:rPr lang="en-IN" sz="7200" u="dbl" dirty="0">
                <a:effectLst>
                  <a:outerShdw blurRad="38100" dist="38100" dir="2700000" algn="tl">
                    <a:srgbClr val="000000">
                      <a:alpha val="43137"/>
                    </a:srgbClr>
                  </a:outerShdw>
                </a:effectLst>
              </a:rPr>
              <a:t>Endogenic forces.</a:t>
            </a:r>
          </a:p>
        </p:txBody>
      </p:sp>
      <p:sp>
        <p:nvSpPr>
          <p:cNvPr id="3" name="Content Placeholder 2">
            <a:extLst>
              <a:ext uri="{FF2B5EF4-FFF2-40B4-BE49-F238E27FC236}">
                <a16:creationId xmlns:a16="http://schemas.microsoft.com/office/drawing/2014/main" id="{C6A97CB0-E427-4127-B1EE-2200E3626F7A}"/>
              </a:ext>
            </a:extLst>
          </p:cNvPr>
          <p:cNvSpPr>
            <a:spLocks noGrp="1"/>
          </p:cNvSpPr>
          <p:nvPr>
            <p:ph idx="1"/>
          </p:nvPr>
        </p:nvSpPr>
        <p:spPr/>
        <p:txBody>
          <a:bodyPr>
            <a:normAutofit fontScale="92500" lnSpcReduction="10000"/>
          </a:bodyPr>
          <a:lstStyle/>
          <a:p>
            <a:pPr marL="0" indent="0">
              <a:buNone/>
            </a:pPr>
            <a:r>
              <a:rPr lang="en-US" dirty="0"/>
              <a:t> </a:t>
            </a:r>
            <a:r>
              <a:rPr lang="en-US" sz="3600" dirty="0"/>
              <a:t>The horizontal and vertical movements caused by the </a:t>
            </a:r>
            <a:r>
              <a:rPr lang="en-US" sz="3600" b="1" dirty="0"/>
              <a:t>forces</a:t>
            </a:r>
            <a:r>
              <a:rPr lang="en-US" sz="3600" dirty="0"/>
              <a:t> coming from the origin of the earth is known as </a:t>
            </a:r>
            <a:r>
              <a:rPr lang="en-US" sz="3600" b="1" dirty="0"/>
              <a:t>endogenic forces</a:t>
            </a:r>
            <a:r>
              <a:rPr lang="en-US" sz="3600" dirty="0"/>
              <a:t>. The origin of </a:t>
            </a:r>
            <a:r>
              <a:rPr lang="en-US" sz="3600" b="1" dirty="0"/>
              <a:t>endogenic force</a:t>
            </a:r>
            <a:r>
              <a:rPr lang="en-US" sz="3600" dirty="0"/>
              <a:t> is caused by the contraction and expansion of rocks due to variation in thermal conditions and temperature inside the earth.</a:t>
            </a:r>
            <a:endParaRPr lang="en-IN" dirty="0"/>
          </a:p>
        </p:txBody>
      </p:sp>
      <p:pic>
        <p:nvPicPr>
          <p:cNvPr id="4098" name="Picture 2" descr="Endogenetic Forces - Internal Process of Earth System | UPSC - IAS">
            <a:extLst>
              <a:ext uri="{FF2B5EF4-FFF2-40B4-BE49-F238E27FC236}">
                <a16:creationId xmlns:a16="http://schemas.microsoft.com/office/drawing/2014/main" id="{F2720A14-4412-43BF-B3CA-0ED14751E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3426" y="4810539"/>
            <a:ext cx="3114261" cy="189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93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1816-445F-4107-9A0A-86480551D5C8}"/>
              </a:ext>
            </a:extLst>
          </p:cNvPr>
          <p:cNvSpPr>
            <a:spLocks noGrp="1"/>
          </p:cNvSpPr>
          <p:nvPr>
            <p:ph type="title"/>
          </p:nvPr>
        </p:nvSpPr>
        <p:spPr/>
        <p:txBody>
          <a:bodyPr>
            <a:normAutofit/>
          </a:bodyPr>
          <a:lstStyle/>
          <a:p>
            <a:pPr algn="ctr"/>
            <a:r>
              <a:rPr lang="en-IN" sz="6600" u="dbl" dirty="0">
                <a:effectLst>
                  <a:outerShdw blurRad="38100" dist="38100" dir="2700000" algn="tl">
                    <a:srgbClr val="000000">
                      <a:alpha val="43137"/>
                    </a:srgbClr>
                  </a:outerShdw>
                </a:effectLst>
              </a:rPr>
              <a:t>Exogenic forces.</a:t>
            </a:r>
          </a:p>
        </p:txBody>
      </p:sp>
      <p:sp>
        <p:nvSpPr>
          <p:cNvPr id="3" name="Content Placeholder 2">
            <a:extLst>
              <a:ext uri="{FF2B5EF4-FFF2-40B4-BE49-F238E27FC236}">
                <a16:creationId xmlns:a16="http://schemas.microsoft.com/office/drawing/2014/main" id="{D38318BF-255C-4B30-8BE5-31EA35A93BD2}"/>
              </a:ext>
            </a:extLst>
          </p:cNvPr>
          <p:cNvSpPr>
            <a:spLocks noGrp="1"/>
          </p:cNvSpPr>
          <p:nvPr>
            <p:ph idx="1"/>
          </p:nvPr>
        </p:nvSpPr>
        <p:spPr/>
        <p:txBody>
          <a:bodyPr>
            <a:normAutofit fontScale="85000" lnSpcReduction="10000"/>
          </a:bodyPr>
          <a:lstStyle/>
          <a:p>
            <a:pPr marL="0" indent="0">
              <a:buNone/>
            </a:pPr>
            <a:r>
              <a:rPr lang="en-US" sz="3600" dirty="0"/>
              <a:t>The processes which occur on earth's surface due to the influence of </a:t>
            </a:r>
            <a:r>
              <a:rPr lang="en-US" sz="3600" b="1" dirty="0"/>
              <a:t>exogenic forces</a:t>
            </a:r>
            <a:r>
              <a:rPr lang="en-US" sz="3600" dirty="0"/>
              <a:t> are called as </a:t>
            </a:r>
            <a:r>
              <a:rPr lang="en-US" sz="3600" b="1" dirty="0"/>
              <a:t>exogenic</a:t>
            </a:r>
            <a:r>
              <a:rPr lang="en-US" sz="3600" dirty="0"/>
              <a:t> processes or </a:t>
            </a:r>
            <a:r>
              <a:rPr lang="en-US" sz="3600" b="1" dirty="0"/>
              <a:t>exogenic</a:t>
            </a:r>
            <a:r>
              <a:rPr lang="en-US" sz="3600" dirty="0"/>
              <a:t> geomorphic processes. Weathering, mass wasting, erosion, and deposition are the main </a:t>
            </a:r>
            <a:r>
              <a:rPr lang="en-US" sz="3600" b="1" dirty="0"/>
              <a:t>exogenic</a:t>
            </a:r>
            <a:r>
              <a:rPr lang="en-US" sz="3600" dirty="0"/>
              <a:t> processes.  A process is a </a:t>
            </a:r>
            <a:r>
              <a:rPr lang="en-US" sz="3600" b="1" dirty="0"/>
              <a:t>force</a:t>
            </a:r>
            <a:r>
              <a:rPr lang="en-US" sz="3600" dirty="0"/>
              <a:t> applied on earth materials affecting the same.</a:t>
            </a:r>
            <a:endParaRPr lang="en-IN" sz="3600" dirty="0"/>
          </a:p>
        </p:txBody>
      </p:sp>
      <p:pic>
        <p:nvPicPr>
          <p:cNvPr id="5122" name="Picture 2" descr="Exogenic Forces: Classification - ClearIAS">
            <a:extLst>
              <a:ext uri="{FF2B5EF4-FFF2-40B4-BE49-F238E27FC236}">
                <a16:creationId xmlns:a16="http://schemas.microsoft.com/office/drawing/2014/main" id="{A4997E4D-A0A2-431F-9071-0C14FFBAD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965" y="5220313"/>
            <a:ext cx="3729252" cy="1581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40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E459-1967-4C7A-BFBE-CA239EFB9961}"/>
              </a:ext>
            </a:extLst>
          </p:cNvPr>
          <p:cNvSpPr>
            <a:spLocks noGrp="1"/>
          </p:cNvSpPr>
          <p:nvPr>
            <p:ph type="title"/>
          </p:nvPr>
        </p:nvSpPr>
        <p:spPr>
          <a:xfrm>
            <a:off x="1451579" y="804519"/>
            <a:ext cx="9603275" cy="1049235"/>
          </a:xfrm>
        </p:spPr>
        <p:txBody>
          <a:bodyPr>
            <a:noAutofit/>
          </a:bodyPr>
          <a:lstStyle/>
          <a:p>
            <a:pPr algn="ctr"/>
            <a:r>
              <a:rPr lang="en-IN" sz="7200" u="dbl" dirty="0">
                <a:effectLst>
                  <a:outerShdw blurRad="38100" dist="38100" dir="2700000" algn="tl">
                    <a:srgbClr val="000000">
                      <a:alpha val="43137"/>
                    </a:srgbClr>
                  </a:outerShdw>
                </a:effectLst>
              </a:rPr>
              <a:t>Mountains.</a:t>
            </a:r>
          </a:p>
        </p:txBody>
      </p:sp>
      <p:sp>
        <p:nvSpPr>
          <p:cNvPr id="3" name="Content Placeholder 2">
            <a:extLst>
              <a:ext uri="{FF2B5EF4-FFF2-40B4-BE49-F238E27FC236}">
                <a16:creationId xmlns:a16="http://schemas.microsoft.com/office/drawing/2014/main" id="{9BCF0FC6-2C70-4B20-96C2-BC3331A28009}"/>
              </a:ext>
            </a:extLst>
          </p:cNvPr>
          <p:cNvSpPr>
            <a:spLocks noGrp="1"/>
          </p:cNvSpPr>
          <p:nvPr>
            <p:ph idx="1"/>
          </p:nvPr>
        </p:nvSpPr>
        <p:spPr>
          <a:xfrm>
            <a:off x="1279301" y="2015732"/>
            <a:ext cx="9603275" cy="3450613"/>
          </a:xfrm>
        </p:spPr>
        <p:txBody>
          <a:bodyPr>
            <a:normAutofit fontScale="92500" lnSpcReduction="10000"/>
          </a:bodyPr>
          <a:lstStyle/>
          <a:p>
            <a:pPr marL="0" indent="0">
              <a:buNone/>
            </a:pPr>
            <a:r>
              <a:rPr lang="en-US" sz="3600" dirty="0"/>
              <a:t>A </a:t>
            </a:r>
            <a:r>
              <a:rPr lang="en-US" sz="3600" b="1" dirty="0"/>
              <a:t>mountain</a:t>
            </a:r>
            <a:r>
              <a:rPr lang="en-US" sz="3600" dirty="0"/>
              <a:t> is a large landform that rises above the surrounding land in a limited area, usually in the form of a peak. A </a:t>
            </a:r>
            <a:r>
              <a:rPr lang="en-US" sz="3600" b="1" dirty="0"/>
              <a:t>mountain</a:t>
            </a:r>
            <a:r>
              <a:rPr lang="en-US" sz="3600" dirty="0"/>
              <a:t> is generally considered to be steeper than a hill. </a:t>
            </a:r>
            <a:r>
              <a:rPr lang="en-US" sz="3600" b="1" dirty="0"/>
              <a:t>Mountains</a:t>
            </a:r>
            <a:r>
              <a:rPr lang="en-US" sz="3600" dirty="0"/>
              <a:t> are formed through tectonic forces or volcanism. These forces can locally raise the surface of the earth.</a:t>
            </a:r>
            <a:endParaRPr lang="en-IN" sz="3600" dirty="0"/>
          </a:p>
        </p:txBody>
      </p:sp>
      <p:pic>
        <p:nvPicPr>
          <p:cNvPr id="1026" name="Picture 2" descr="Why Don't Mountains Grow Forever? | Live Science">
            <a:extLst>
              <a:ext uri="{FF2B5EF4-FFF2-40B4-BE49-F238E27FC236}">
                <a16:creationId xmlns:a16="http://schemas.microsoft.com/office/drawing/2014/main" id="{DC3C09A8-C16C-4EA3-A721-8E1195753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296" y="0"/>
            <a:ext cx="2818759" cy="1817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0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575D-F8E1-40AF-86FB-BF504F3852A1}"/>
              </a:ext>
            </a:extLst>
          </p:cNvPr>
          <p:cNvSpPr>
            <a:spLocks noGrp="1"/>
          </p:cNvSpPr>
          <p:nvPr>
            <p:ph type="title"/>
          </p:nvPr>
        </p:nvSpPr>
        <p:spPr/>
        <p:txBody>
          <a:bodyPr>
            <a:normAutofit fontScale="90000"/>
          </a:bodyPr>
          <a:lstStyle/>
          <a:p>
            <a:pPr algn="ctr"/>
            <a:r>
              <a:rPr lang="en-IN" sz="7200" u="dbl" dirty="0">
                <a:effectLst>
                  <a:outerShdw blurRad="38100" dist="38100" dir="2700000" algn="tl">
                    <a:srgbClr val="000000">
                      <a:alpha val="43137"/>
                    </a:srgbClr>
                  </a:outerShdw>
                </a:effectLst>
              </a:rPr>
              <a:t>Types of mountains.</a:t>
            </a:r>
          </a:p>
        </p:txBody>
      </p:sp>
      <p:sp>
        <p:nvSpPr>
          <p:cNvPr id="3" name="Content Placeholder 2">
            <a:extLst>
              <a:ext uri="{FF2B5EF4-FFF2-40B4-BE49-F238E27FC236}">
                <a16:creationId xmlns:a16="http://schemas.microsoft.com/office/drawing/2014/main" id="{1176F37A-2128-45A8-9C3A-0EC33E4C8C15}"/>
              </a:ext>
            </a:extLst>
          </p:cNvPr>
          <p:cNvSpPr>
            <a:spLocks noGrp="1"/>
          </p:cNvSpPr>
          <p:nvPr>
            <p:ph idx="1"/>
          </p:nvPr>
        </p:nvSpPr>
        <p:spPr/>
        <p:txBody>
          <a:bodyPr>
            <a:normAutofit fontScale="85000" lnSpcReduction="10000"/>
          </a:bodyPr>
          <a:lstStyle/>
          <a:p>
            <a:pPr marL="0" indent="0">
              <a:buNone/>
            </a:pPr>
            <a:r>
              <a:rPr lang="en-IN" sz="4400" dirty="0"/>
              <a:t>There are 3 types of MOUNTAINS. They are:</a:t>
            </a:r>
          </a:p>
          <a:p>
            <a:pPr>
              <a:buFont typeface="Wingdings" panose="05000000000000000000" pitchFamily="2" charset="2"/>
              <a:buChar char="Ø"/>
            </a:pPr>
            <a:r>
              <a:rPr lang="en-IN" sz="4400" dirty="0"/>
              <a:t>Fold mountains</a:t>
            </a:r>
          </a:p>
          <a:p>
            <a:pPr>
              <a:buFont typeface="Wingdings" panose="05000000000000000000" pitchFamily="2" charset="2"/>
              <a:buChar char="Ø"/>
            </a:pPr>
            <a:r>
              <a:rPr lang="en-IN" sz="4400" dirty="0"/>
              <a:t>Block mountains.</a:t>
            </a:r>
          </a:p>
          <a:p>
            <a:pPr>
              <a:buFont typeface="Wingdings" panose="05000000000000000000" pitchFamily="2" charset="2"/>
              <a:buChar char="Ø"/>
            </a:pPr>
            <a:r>
              <a:rPr lang="en-IN" sz="4400" dirty="0"/>
              <a:t>Volcanic mountains.</a:t>
            </a:r>
          </a:p>
          <a:p>
            <a:pPr>
              <a:buFont typeface="Wingdings" panose="05000000000000000000" pitchFamily="2" charset="2"/>
              <a:buChar char="Ø"/>
            </a:pPr>
            <a:endParaRPr lang="en-IN" sz="4400" dirty="0"/>
          </a:p>
        </p:txBody>
      </p:sp>
    </p:spTree>
    <p:extLst>
      <p:ext uri="{BB962C8B-B14F-4D97-AF65-F5344CB8AC3E}">
        <p14:creationId xmlns:p14="http://schemas.microsoft.com/office/powerpoint/2010/main" val="3652012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494</TotalTime>
  <Words>429</Words>
  <Application>Microsoft Office PowerPoint</Application>
  <PresentationFormat>Widescreen</PresentationFormat>
  <Paragraphs>105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Gill Sans MT</vt:lpstr>
      <vt:lpstr>Wingdings</vt:lpstr>
      <vt:lpstr>Gallery</vt:lpstr>
      <vt:lpstr>GEOGRAPHY</vt:lpstr>
      <vt:lpstr>AVNIKA JAIN</vt:lpstr>
      <vt:lpstr>INDEX.</vt:lpstr>
      <vt:lpstr>LANDFORMS OF THE EARTH.</vt:lpstr>
      <vt:lpstr>Types of forces</vt:lpstr>
      <vt:lpstr>Endogenic forces.</vt:lpstr>
      <vt:lpstr>Exogenic forces.</vt:lpstr>
      <vt:lpstr>Mountains.</vt:lpstr>
      <vt:lpstr>Types of mountains.</vt:lpstr>
      <vt:lpstr>Fold mountains.</vt:lpstr>
      <vt:lpstr>Types of fold MOUNTAINS.</vt:lpstr>
      <vt:lpstr>Young fold mountains.</vt:lpstr>
      <vt:lpstr>Old fold mountains.</vt:lpstr>
      <vt:lpstr>Block mountains.</vt:lpstr>
      <vt:lpstr>Rift valleys.</vt:lpstr>
      <vt:lpstr>Volcanic mountains.</vt:lpstr>
      <vt:lpstr>Plateaus  </vt:lpstr>
      <vt:lpstr>Types of pleateus.</vt:lpstr>
      <vt:lpstr>Continental plateaus.</vt:lpstr>
      <vt:lpstr>Intermontane plateaus.</vt:lpstr>
      <vt:lpstr>Lava plateaus.</vt:lpstr>
      <vt:lpstr>Plains.</vt:lpstr>
      <vt:lpstr>TYPES OF PLAINS.</vt:lpstr>
      <vt:lpstr>Structural plains.</vt:lpstr>
      <vt:lpstr>Erosional plains.</vt:lpstr>
      <vt:lpstr>Depositional plains.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GEOGRAPHY</dc:title>
  <dc:creator>Rahul Jain</dc:creator>
  <cp:lastModifiedBy>Rahul Jain</cp:lastModifiedBy>
  <cp:revision>23</cp:revision>
  <dcterms:created xsi:type="dcterms:W3CDTF">2020-06-20T05:13:39Z</dcterms:created>
  <dcterms:modified xsi:type="dcterms:W3CDTF">2020-06-24T10:20:28Z</dcterms:modified>
</cp:coreProperties>
</file>