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9" r:id="rId2"/>
    <p:sldId id="258" r:id="rId3"/>
    <p:sldId id="272" r:id="rId4"/>
    <p:sldId id="260" r:id="rId5"/>
    <p:sldId id="262" r:id="rId6"/>
    <p:sldId id="263" r:id="rId7"/>
    <p:sldId id="264" r:id="rId8"/>
    <p:sldId id="265" r:id="rId9"/>
    <p:sldId id="266" r:id="rId10"/>
    <p:sldId id="261"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128598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3686141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A0FC69-CB64-48C7-BF31-D5A24FC7E36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9879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00E4BA-C057-45BD-9692-137B2D0B8583}"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125613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00E4BA-C057-45BD-9692-137B2D0B8583}"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FC69-CB64-48C7-BF31-D5A24FC7E36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613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00E4BA-C057-45BD-9692-137B2D0B8583}"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2991467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2200198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299025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116949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00E4BA-C057-45BD-9692-137B2D0B8583}" type="datetimeFigureOut">
              <a:rPr lang="en-IN" smtClean="0"/>
              <a:t>29-06-2020</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97279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0E4BA-C057-45BD-9692-137B2D0B8583}"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1696785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0E4BA-C057-45BD-9692-137B2D0B8583}" type="datetimeFigureOut">
              <a:rPr lang="en-IN" smtClean="0"/>
              <a:t>29-06-2020</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227897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0E4BA-C057-45BD-9692-137B2D0B8583}" type="datetimeFigureOut">
              <a:rPr lang="en-IN" smtClean="0"/>
              <a:t>29-06-2020</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275492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0E4BA-C057-45BD-9692-137B2D0B8583}" type="datetimeFigureOut">
              <a:rPr lang="en-IN" smtClean="0"/>
              <a:t>29-06-2020</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187013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0E4BA-C057-45BD-9692-137B2D0B8583}"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2732614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00E4BA-C057-45BD-9692-137B2D0B8583}" type="datetimeFigureOut">
              <a:rPr lang="en-IN" smtClean="0"/>
              <a:t>29-06-2020</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9A0FC69-CB64-48C7-BF31-D5A24FC7E363}" type="slidenum">
              <a:rPr lang="en-IN" smtClean="0"/>
              <a:t>‹#›</a:t>
            </a:fld>
            <a:endParaRPr lang="en-IN"/>
          </a:p>
        </p:txBody>
      </p:sp>
    </p:spTree>
    <p:extLst>
      <p:ext uri="{BB962C8B-B14F-4D97-AF65-F5344CB8AC3E}">
        <p14:creationId xmlns:p14="http://schemas.microsoft.com/office/powerpoint/2010/main" val="46888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00E4BA-C057-45BD-9692-137B2D0B8583}" type="datetimeFigureOut">
              <a:rPr lang="en-IN" smtClean="0"/>
              <a:t>29-06-2020</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9A0FC69-CB64-48C7-BF31-D5A24FC7E363}" type="slidenum">
              <a:rPr lang="en-IN" smtClean="0"/>
              <a:t>‹#›</a:t>
            </a:fld>
            <a:endParaRPr lang="en-IN"/>
          </a:p>
        </p:txBody>
      </p:sp>
    </p:spTree>
    <p:extLst>
      <p:ext uri="{BB962C8B-B14F-4D97-AF65-F5344CB8AC3E}">
        <p14:creationId xmlns:p14="http://schemas.microsoft.com/office/powerpoint/2010/main" val="348436277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EAEF-3C19-489A-AC1B-47222ED3ADC7}"/>
              </a:ext>
            </a:extLst>
          </p:cNvPr>
          <p:cNvSpPr>
            <a:spLocks noGrp="1"/>
          </p:cNvSpPr>
          <p:nvPr>
            <p:ph type="title"/>
          </p:nvPr>
        </p:nvSpPr>
        <p:spPr/>
        <p:txBody>
          <a:bodyPr>
            <a:normAutofit fontScale="90000"/>
          </a:bodyPr>
          <a:lstStyle/>
          <a:p>
            <a:pPr algn="ctr"/>
            <a:r>
              <a:rPr lang="en-IN" sz="8000" u="dbl" dirty="0">
                <a:solidFill>
                  <a:schemeClr val="tx1"/>
                </a:solidFill>
                <a:effectLst>
                  <a:outerShdw blurRad="38100" dist="38100" dir="2700000" algn="tl">
                    <a:srgbClr val="000000">
                      <a:alpha val="43137"/>
                    </a:srgbClr>
                  </a:outerShdw>
                </a:effectLst>
              </a:rPr>
              <a:t>HISTORY</a:t>
            </a:r>
          </a:p>
        </p:txBody>
      </p:sp>
      <p:sp>
        <p:nvSpPr>
          <p:cNvPr id="3" name="Content Placeholder 2">
            <a:extLst>
              <a:ext uri="{FF2B5EF4-FFF2-40B4-BE49-F238E27FC236}">
                <a16:creationId xmlns:a16="http://schemas.microsoft.com/office/drawing/2014/main" id="{612AC79E-82EA-4355-96C1-0C1E3B8E150B}"/>
              </a:ext>
            </a:extLst>
          </p:cNvPr>
          <p:cNvSpPr>
            <a:spLocks noGrp="1"/>
          </p:cNvSpPr>
          <p:nvPr>
            <p:ph idx="1"/>
          </p:nvPr>
        </p:nvSpPr>
        <p:spPr>
          <a:xfrm>
            <a:off x="2310917" y="2027583"/>
            <a:ext cx="8915400" cy="3777622"/>
          </a:xfrm>
        </p:spPr>
        <p:txBody>
          <a:bodyPr>
            <a:normAutofit/>
          </a:bodyPr>
          <a:lstStyle/>
          <a:p>
            <a:pPr marL="0" indent="0" algn="ctr">
              <a:buNone/>
            </a:pPr>
            <a:r>
              <a:rPr lang="en-IN" sz="4800" dirty="0">
                <a:solidFill>
                  <a:schemeClr val="tx1"/>
                </a:solidFill>
              </a:rPr>
              <a:t>A PROJECT ON </a:t>
            </a:r>
          </a:p>
          <a:p>
            <a:pPr marL="0" indent="0" algn="ctr">
              <a:buNone/>
            </a:pPr>
            <a:r>
              <a:rPr lang="en-IN" sz="4800" dirty="0">
                <a:solidFill>
                  <a:schemeClr val="tx1"/>
                </a:solidFill>
              </a:rPr>
              <a:t>“EGYPTIAN CIVILIZATION”</a:t>
            </a:r>
          </a:p>
        </p:txBody>
      </p:sp>
      <p:pic>
        <p:nvPicPr>
          <p:cNvPr id="12290" name="Picture 2" descr="Egypt">
            <a:extLst>
              <a:ext uri="{FF2B5EF4-FFF2-40B4-BE49-F238E27FC236}">
                <a16:creationId xmlns:a16="http://schemas.microsoft.com/office/drawing/2014/main" id="{A7A92FDA-8F08-4B18-9C0B-342C67635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334" y="3625592"/>
            <a:ext cx="4085432" cy="3060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657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03594-BA19-4ECF-B0C8-0B247ADAB74D}"/>
              </a:ext>
            </a:extLst>
          </p:cNvPr>
          <p:cNvSpPr>
            <a:spLocks noGrp="1"/>
          </p:cNvSpPr>
          <p:nvPr>
            <p:ph type="title"/>
          </p:nvPr>
        </p:nvSpPr>
        <p:spPr/>
        <p:txBody>
          <a:bodyPr>
            <a:normAutofit fontScale="90000"/>
          </a:bodyPr>
          <a:lstStyle/>
          <a:p>
            <a:pPr algn="ctr"/>
            <a:r>
              <a:rPr lang="en-IN" sz="4000" u="dbl" dirty="0">
                <a:solidFill>
                  <a:schemeClr val="tx1"/>
                </a:solidFill>
                <a:effectLst>
                  <a:outerShdw blurRad="38100" dist="38100" dir="2700000" algn="tl">
                    <a:srgbClr val="000000">
                      <a:alpha val="43137"/>
                    </a:srgbClr>
                  </a:outerShdw>
                </a:effectLst>
              </a:rPr>
              <a:t>RELIGION OF EGYPTIAN CIVILIZATION</a:t>
            </a:r>
          </a:p>
        </p:txBody>
      </p:sp>
      <p:sp>
        <p:nvSpPr>
          <p:cNvPr id="3" name="Content Placeholder 2">
            <a:extLst>
              <a:ext uri="{FF2B5EF4-FFF2-40B4-BE49-F238E27FC236}">
                <a16:creationId xmlns:a16="http://schemas.microsoft.com/office/drawing/2014/main" id="{389DFA79-2CEE-4BF5-B8A9-9F7882903AC7}"/>
              </a:ext>
            </a:extLst>
          </p:cNvPr>
          <p:cNvSpPr>
            <a:spLocks noGrp="1"/>
          </p:cNvSpPr>
          <p:nvPr>
            <p:ph idx="1"/>
          </p:nvPr>
        </p:nvSpPr>
        <p:spPr/>
        <p:txBody>
          <a:bodyPr>
            <a:normAutofit fontScale="92500" lnSpcReduction="10000"/>
          </a:bodyPr>
          <a:lstStyle/>
          <a:p>
            <a:pPr marL="0" indent="0">
              <a:buNone/>
            </a:pPr>
            <a:r>
              <a:rPr lang="en-US" sz="3600" dirty="0">
                <a:solidFill>
                  <a:schemeClr val="tx1"/>
                </a:solidFill>
              </a:rPr>
              <a:t>When the Greeks and the Romans conquered Egypt, their religion was influenced by that of Egypt. Ancient pagan beliefs gradually faded and were replaced by monotheistic religions. Today, the majority of the Egyptian population is Muslim, with a small minority of Jews and Christians.</a:t>
            </a:r>
            <a:endParaRPr lang="en-IN" sz="3600" dirty="0">
              <a:solidFill>
                <a:schemeClr val="tx1"/>
              </a:solidFill>
            </a:endParaRPr>
          </a:p>
        </p:txBody>
      </p:sp>
      <p:pic>
        <p:nvPicPr>
          <p:cNvPr id="7170" name="Picture 2" descr="Religion In Egypt">
            <a:extLst>
              <a:ext uri="{FF2B5EF4-FFF2-40B4-BE49-F238E27FC236}">
                <a16:creationId xmlns:a16="http://schemas.microsoft.com/office/drawing/2014/main" id="{FC1632BA-4897-4153-BC57-172925B10C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0789" y="1285461"/>
            <a:ext cx="2281212" cy="173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D20F-7C20-4EB9-91BA-3D328B08CADD}"/>
              </a:ext>
            </a:extLst>
          </p:cNvPr>
          <p:cNvSpPr>
            <a:spLocks noGrp="1"/>
          </p:cNvSpPr>
          <p:nvPr>
            <p:ph type="title"/>
          </p:nvPr>
        </p:nvSpPr>
        <p:spPr/>
        <p:txBody>
          <a:bodyPr>
            <a:normAutofit fontScale="90000"/>
          </a:bodyPr>
          <a:lstStyle/>
          <a:p>
            <a:pPr algn="ctr"/>
            <a:r>
              <a:rPr lang="en-IN" sz="4000" u="dbl" dirty="0">
                <a:solidFill>
                  <a:schemeClr val="tx1"/>
                </a:solidFill>
                <a:effectLst>
                  <a:outerShdw blurRad="38100" dist="38100" dir="2700000" algn="tl">
                    <a:srgbClr val="000000">
                      <a:alpha val="43137"/>
                    </a:srgbClr>
                  </a:outerShdw>
                </a:effectLst>
              </a:rPr>
              <a:t>OCCUPATIONS OF EGYPTIAN CIVILIZATION</a:t>
            </a:r>
          </a:p>
        </p:txBody>
      </p:sp>
      <p:sp>
        <p:nvSpPr>
          <p:cNvPr id="3" name="Content Placeholder 2">
            <a:extLst>
              <a:ext uri="{FF2B5EF4-FFF2-40B4-BE49-F238E27FC236}">
                <a16:creationId xmlns:a16="http://schemas.microsoft.com/office/drawing/2014/main" id="{30B42E11-D918-4A29-88E2-E75542D44586}"/>
              </a:ext>
            </a:extLst>
          </p:cNvPr>
          <p:cNvSpPr>
            <a:spLocks noGrp="1"/>
          </p:cNvSpPr>
          <p:nvPr>
            <p:ph idx="1"/>
          </p:nvPr>
        </p:nvSpPr>
        <p:spPr/>
        <p:txBody>
          <a:bodyPr>
            <a:normAutofit fontScale="92500"/>
          </a:bodyPr>
          <a:lstStyle/>
          <a:p>
            <a:pPr marL="0" indent="0">
              <a:buNone/>
            </a:pPr>
            <a:r>
              <a:rPr lang="en-US" sz="3600" dirty="0">
                <a:solidFill>
                  <a:schemeClr val="tx1"/>
                </a:solidFill>
              </a:rPr>
              <a:t>Jobs included bakers, priests, noblemen, soldiers, farmers, merchants, fishermen, hunters, craftsmen, artists, and scribes. There were many professions in ancient Egypt, most of which were inherited. For the most part, whatever job your father had, you had.</a:t>
            </a:r>
          </a:p>
          <a:p>
            <a:pPr marL="0" indent="0">
              <a:buNone/>
            </a:pPr>
            <a:endParaRPr lang="en-IN" dirty="0">
              <a:solidFill>
                <a:schemeClr val="tx1"/>
              </a:solidFill>
            </a:endParaRPr>
          </a:p>
        </p:txBody>
      </p:sp>
      <p:pic>
        <p:nvPicPr>
          <p:cNvPr id="8194" name="Picture 2" descr="Ancient Egyptian Jobs - YouTube">
            <a:extLst>
              <a:ext uri="{FF2B5EF4-FFF2-40B4-BE49-F238E27FC236}">
                <a16:creationId xmlns:a16="http://schemas.microsoft.com/office/drawing/2014/main" id="{F50A886D-AF99-4FB2-9EF0-D3C6ECF9CE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0435" y="0"/>
            <a:ext cx="1921565" cy="157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96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63EE-E36D-43C4-B3C6-2F875126D9E4}"/>
              </a:ext>
            </a:extLst>
          </p:cNvPr>
          <p:cNvSpPr>
            <a:spLocks noGrp="1"/>
          </p:cNvSpPr>
          <p:nvPr>
            <p:ph type="title"/>
          </p:nvPr>
        </p:nvSpPr>
        <p:spPr/>
        <p:txBody>
          <a:bodyPr>
            <a:normAutofit fontScale="90000"/>
          </a:bodyPr>
          <a:lstStyle/>
          <a:p>
            <a:pPr algn="ctr"/>
            <a:r>
              <a:rPr lang="en-IN" sz="4000" u="dbl" dirty="0">
                <a:solidFill>
                  <a:schemeClr val="tx1"/>
                </a:solidFill>
                <a:effectLst>
                  <a:outerShdw blurRad="38100" dist="38100" dir="2700000" algn="tl">
                    <a:srgbClr val="000000">
                      <a:alpha val="43137"/>
                    </a:srgbClr>
                  </a:outerShdw>
                </a:effectLst>
              </a:rPr>
              <a:t>TRADE AND COMMERCE OF EGYPTIAN CIVILIZATION</a:t>
            </a:r>
          </a:p>
        </p:txBody>
      </p:sp>
      <p:sp>
        <p:nvSpPr>
          <p:cNvPr id="3" name="Content Placeholder 2">
            <a:extLst>
              <a:ext uri="{FF2B5EF4-FFF2-40B4-BE49-F238E27FC236}">
                <a16:creationId xmlns:a16="http://schemas.microsoft.com/office/drawing/2014/main" id="{E518DE23-677D-47D2-A0D8-A7C3C57BF687}"/>
              </a:ext>
            </a:extLst>
          </p:cNvPr>
          <p:cNvSpPr>
            <a:spLocks noGrp="1"/>
          </p:cNvSpPr>
          <p:nvPr>
            <p:ph idx="1"/>
          </p:nvPr>
        </p:nvSpPr>
        <p:spPr/>
        <p:txBody>
          <a:bodyPr>
            <a:normAutofit fontScale="92500"/>
          </a:bodyPr>
          <a:lstStyle/>
          <a:p>
            <a:pPr marL="0" indent="0">
              <a:buNone/>
            </a:pPr>
            <a:r>
              <a:rPr lang="en-US" sz="3600" dirty="0">
                <a:solidFill>
                  <a:schemeClr val="tx1"/>
                </a:solidFill>
              </a:rPr>
              <a:t>Economy and Trade. The ancient Egyptians were wonderful traders. They traded gold, papyrus, linen, and grain for cedar wood, ebony, copper, iron, ivory, and lapis lazuli (a lovely blue gem stone.) Ships sailed up and down the Nile River, bringing goods to various ports.</a:t>
            </a:r>
            <a:endParaRPr lang="en-IN" sz="3600" dirty="0">
              <a:solidFill>
                <a:schemeClr val="tx1"/>
              </a:solidFill>
            </a:endParaRPr>
          </a:p>
        </p:txBody>
      </p:sp>
      <p:pic>
        <p:nvPicPr>
          <p:cNvPr id="9218" name="Picture 2" descr="Commerce and Trade in Ancient Africa: Egypt | Libertarianism.org">
            <a:extLst>
              <a:ext uri="{FF2B5EF4-FFF2-40B4-BE49-F238E27FC236}">
                <a16:creationId xmlns:a16="http://schemas.microsoft.com/office/drawing/2014/main" id="{94BF1EAF-C2D7-47ED-883C-9A3F5C9351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5465" y="5181601"/>
            <a:ext cx="188653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19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1721-3E68-46C8-AE8B-A238613B7D16}"/>
              </a:ext>
            </a:extLst>
          </p:cNvPr>
          <p:cNvSpPr>
            <a:spLocks noGrp="1"/>
          </p:cNvSpPr>
          <p:nvPr>
            <p:ph type="title"/>
          </p:nvPr>
        </p:nvSpPr>
        <p:spPr/>
        <p:txBody>
          <a:bodyPr/>
          <a:lstStyle/>
          <a:p>
            <a:pPr algn="ctr"/>
            <a:r>
              <a:rPr lang="en-IN" u="dbl" dirty="0">
                <a:solidFill>
                  <a:schemeClr val="tx1"/>
                </a:solidFill>
                <a:effectLst>
                  <a:outerShdw blurRad="38100" dist="38100" dir="2700000" algn="tl">
                    <a:srgbClr val="000000">
                      <a:alpha val="43137"/>
                    </a:srgbClr>
                  </a:outerShdw>
                </a:effectLst>
              </a:rPr>
              <a:t>MAJOR ACHIEVEMENTS OF EGYPTIAN CIVILIZATION</a:t>
            </a:r>
          </a:p>
        </p:txBody>
      </p:sp>
      <p:sp>
        <p:nvSpPr>
          <p:cNvPr id="3" name="Content Placeholder 2">
            <a:extLst>
              <a:ext uri="{FF2B5EF4-FFF2-40B4-BE49-F238E27FC236}">
                <a16:creationId xmlns:a16="http://schemas.microsoft.com/office/drawing/2014/main" id="{35BAB9ED-E368-4154-B731-9ACD85569E5C}"/>
              </a:ext>
            </a:extLst>
          </p:cNvPr>
          <p:cNvSpPr>
            <a:spLocks noGrp="1"/>
          </p:cNvSpPr>
          <p:nvPr>
            <p:ph idx="1"/>
          </p:nvPr>
        </p:nvSpPr>
        <p:spPr/>
        <p:txBody>
          <a:bodyPr>
            <a:normAutofit lnSpcReduction="10000"/>
          </a:bodyPr>
          <a:lstStyle/>
          <a:p>
            <a:pPr marL="0" indent="0">
              <a:buNone/>
            </a:pPr>
            <a:r>
              <a:rPr lang="en-US" sz="3200" dirty="0">
                <a:solidFill>
                  <a:schemeClr val="tx1"/>
                </a:solidFill>
              </a:rPr>
              <a:t>The many achievements of the ancient Egyptians include the quarrying, surveying and construction techniques that supported the building of monumental pyramids, temples, and obelisks; a system of mathematics, a practical and effective system of medicine, irrigation systems and agricultural production technique. </a:t>
            </a:r>
            <a:endParaRPr lang="en-IN" sz="3200" dirty="0">
              <a:solidFill>
                <a:schemeClr val="tx1"/>
              </a:solidFill>
            </a:endParaRPr>
          </a:p>
        </p:txBody>
      </p:sp>
      <p:pic>
        <p:nvPicPr>
          <p:cNvPr id="10242" name="Picture 2" descr="Egyptian Achievements">
            <a:extLst>
              <a:ext uri="{FF2B5EF4-FFF2-40B4-BE49-F238E27FC236}">
                <a16:creationId xmlns:a16="http://schemas.microsoft.com/office/drawing/2014/main" id="{E16FDE3A-C9CB-4EC3-ABD0-6024BCA0F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8277" y="5215897"/>
            <a:ext cx="2466975" cy="1642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2032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86D2D-917D-4FDD-B4D1-6C1B195ED459}"/>
              </a:ext>
            </a:extLst>
          </p:cNvPr>
          <p:cNvSpPr>
            <a:spLocks noGrp="1"/>
          </p:cNvSpPr>
          <p:nvPr>
            <p:ph type="title"/>
          </p:nvPr>
        </p:nvSpPr>
        <p:spPr/>
        <p:txBody>
          <a:bodyPr>
            <a:normAutofit fontScale="90000"/>
          </a:bodyPr>
          <a:lstStyle/>
          <a:p>
            <a:pPr algn="ctr"/>
            <a:r>
              <a:rPr lang="en-IN" sz="8000" u="dbl" dirty="0">
                <a:solidFill>
                  <a:schemeClr val="tx1"/>
                </a:solidFill>
                <a:effectLst>
                  <a:outerShdw blurRad="38100" dist="38100" dir="2700000" algn="tl">
                    <a:srgbClr val="000000">
                      <a:alpha val="43137"/>
                    </a:srgbClr>
                  </a:outerShdw>
                </a:effectLst>
              </a:rPr>
              <a:t>DECLINE</a:t>
            </a:r>
          </a:p>
        </p:txBody>
      </p:sp>
      <p:sp>
        <p:nvSpPr>
          <p:cNvPr id="3" name="Content Placeholder 2">
            <a:extLst>
              <a:ext uri="{FF2B5EF4-FFF2-40B4-BE49-F238E27FC236}">
                <a16:creationId xmlns:a16="http://schemas.microsoft.com/office/drawing/2014/main" id="{0D99A137-DD2E-4948-8B93-6015446BC03A}"/>
              </a:ext>
            </a:extLst>
          </p:cNvPr>
          <p:cNvSpPr>
            <a:spLocks noGrp="1"/>
          </p:cNvSpPr>
          <p:nvPr>
            <p:ph idx="1"/>
          </p:nvPr>
        </p:nvSpPr>
        <p:spPr/>
        <p:txBody>
          <a:bodyPr>
            <a:normAutofit lnSpcReduction="10000"/>
          </a:bodyPr>
          <a:lstStyle/>
          <a:p>
            <a:pPr marL="0" indent="0">
              <a:buNone/>
            </a:pPr>
            <a:r>
              <a:rPr lang="en-US" sz="3200" dirty="0">
                <a:solidFill>
                  <a:schemeClr val="tx1"/>
                </a:solidFill>
              </a:rPr>
              <a:t>After Ramses III, Egypt went into an age of decline. Sometime after 1100 BC, Egypt split into two Kingdoms. In 728 BC, the Nubians, a people the Egyptians had once partially conquered, attacked Egypt from the south and conquered the Egyptians. In 525 BC, the Persians, from Asia, conquered Egypt.</a:t>
            </a:r>
          </a:p>
          <a:p>
            <a:pPr marL="0" indent="0">
              <a:buNone/>
            </a:pPr>
            <a:endParaRPr lang="en-US" dirty="0"/>
          </a:p>
        </p:txBody>
      </p:sp>
      <p:pic>
        <p:nvPicPr>
          <p:cNvPr id="11266" name="Picture 2" descr="Egyptian civilization">
            <a:extLst>
              <a:ext uri="{FF2B5EF4-FFF2-40B4-BE49-F238E27FC236}">
                <a16:creationId xmlns:a16="http://schemas.microsoft.com/office/drawing/2014/main" id="{97A7D95A-6D2C-40A3-A210-09F3C000B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3270" y="22853"/>
            <a:ext cx="2928730" cy="2110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718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BCC27-BDD0-4A23-992C-42065702FFFF}"/>
              </a:ext>
            </a:extLst>
          </p:cNvPr>
          <p:cNvSpPr>
            <a:spLocks noGrp="1"/>
          </p:cNvSpPr>
          <p:nvPr>
            <p:ph type="title"/>
          </p:nvPr>
        </p:nvSpPr>
        <p:spPr/>
        <p:txBody>
          <a:bodyPr>
            <a:normAutofit fontScale="90000"/>
          </a:bodyPr>
          <a:lstStyle/>
          <a:p>
            <a:pPr algn="ctr"/>
            <a:r>
              <a:rPr lang="en-IN" sz="8000" u="dbl" dirty="0">
                <a:solidFill>
                  <a:schemeClr val="tx1"/>
                </a:solidFill>
                <a:effectLst>
                  <a:outerShdw blurRad="38100" dist="38100" dir="2700000" algn="tl">
                    <a:srgbClr val="000000">
                      <a:alpha val="43137"/>
                    </a:srgbClr>
                  </a:outerShdw>
                </a:effectLst>
              </a:rPr>
              <a:t>BIBLIOGRAPHY</a:t>
            </a:r>
          </a:p>
        </p:txBody>
      </p:sp>
      <p:sp>
        <p:nvSpPr>
          <p:cNvPr id="3" name="Content Placeholder 2">
            <a:extLst>
              <a:ext uri="{FF2B5EF4-FFF2-40B4-BE49-F238E27FC236}">
                <a16:creationId xmlns:a16="http://schemas.microsoft.com/office/drawing/2014/main" id="{4DB18730-6CCA-4F0B-8F64-6D08E68D6613}"/>
              </a:ext>
            </a:extLst>
          </p:cNvPr>
          <p:cNvSpPr>
            <a:spLocks noGrp="1"/>
          </p:cNvSpPr>
          <p:nvPr>
            <p:ph idx="1"/>
          </p:nvPr>
        </p:nvSpPr>
        <p:spPr/>
        <p:txBody>
          <a:bodyPr>
            <a:normAutofit fontScale="92500"/>
          </a:bodyPr>
          <a:lstStyle/>
          <a:p>
            <a:r>
              <a:rPr lang="en-IN" sz="4400" dirty="0">
                <a:solidFill>
                  <a:schemeClr val="tx1"/>
                </a:solidFill>
              </a:rPr>
              <a:t>Google.com</a:t>
            </a:r>
          </a:p>
          <a:p>
            <a:r>
              <a:rPr lang="en-IN" sz="4400" dirty="0">
                <a:solidFill>
                  <a:schemeClr val="tx1"/>
                </a:solidFill>
              </a:rPr>
              <a:t>Wikipedia.org</a:t>
            </a:r>
          </a:p>
          <a:p>
            <a:r>
              <a:rPr lang="en-IN" sz="4400" dirty="0">
                <a:solidFill>
                  <a:schemeClr val="tx1"/>
                </a:solidFill>
              </a:rPr>
              <a:t>KhanAcademy.com</a:t>
            </a:r>
          </a:p>
          <a:p>
            <a:r>
              <a:rPr lang="en-IN" sz="4400" dirty="0">
                <a:solidFill>
                  <a:schemeClr val="tx1"/>
                </a:solidFill>
              </a:rPr>
              <a:t>Past and Present by H.R. Yadav published by Ratna Sagar. </a:t>
            </a:r>
          </a:p>
        </p:txBody>
      </p:sp>
    </p:spTree>
    <p:extLst>
      <p:ext uri="{BB962C8B-B14F-4D97-AF65-F5344CB8AC3E}">
        <p14:creationId xmlns:p14="http://schemas.microsoft.com/office/powerpoint/2010/main" val="4211510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ADE6-D3EF-4CDD-8EE6-50F0A136EF49}"/>
              </a:ext>
            </a:extLst>
          </p:cNvPr>
          <p:cNvSpPr>
            <a:spLocks noGrp="1"/>
          </p:cNvSpPr>
          <p:nvPr>
            <p:ph type="title"/>
          </p:nvPr>
        </p:nvSpPr>
        <p:spPr/>
        <p:txBody>
          <a:bodyPr>
            <a:normAutofit fontScale="90000"/>
          </a:bodyPr>
          <a:lstStyle/>
          <a:p>
            <a:pPr algn="ctr"/>
            <a:r>
              <a:rPr lang="en-IN" sz="8000" u="dbl" dirty="0">
                <a:solidFill>
                  <a:schemeClr val="tx1"/>
                </a:solidFill>
                <a:effectLst>
                  <a:outerShdw blurRad="38100" dist="38100" dir="2700000" algn="tl">
                    <a:srgbClr val="000000">
                      <a:alpha val="43137"/>
                    </a:srgbClr>
                  </a:outerShdw>
                </a:effectLst>
              </a:rPr>
              <a:t>AVNIKA JAIN</a:t>
            </a:r>
          </a:p>
        </p:txBody>
      </p:sp>
      <p:sp>
        <p:nvSpPr>
          <p:cNvPr id="3" name="Content Placeholder 2">
            <a:extLst>
              <a:ext uri="{FF2B5EF4-FFF2-40B4-BE49-F238E27FC236}">
                <a16:creationId xmlns:a16="http://schemas.microsoft.com/office/drawing/2014/main" id="{84579E38-389B-485F-BBC1-1B2CD68ED249}"/>
              </a:ext>
            </a:extLst>
          </p:cNvPr>
          <p:cNvSpPr>
            <a:spLocks noGrp="1"/>
          </p:cNvSpPr>
          <p:nvPr>
            <p:ph idx="1"/>
          </p:nvPr>
        </p:nvSpPr>
        <p:spPr/>
        <p:txBody>
          <a:bodyPr>
            <a:normAutofit/>
          </a:bodyPr>
          <a:lstStyle/>
          <a:p>
            <a:pPr marL="0" indent="0">
              <a:buNone/>
            </a:pPr>
            <a:r>
              <a:rPr lang="en-IN" sz="3600" dirty="0">
                <a:solidFill>
                  <a:schemeClr val="tx1"/>
                </a:solidFill>
              </a:rPr>
              <a:t>CLASS: 6-B.</a:t>
            </a:r>
          </a:p>
          <a:p>
            <a:pPr marL="0" indent="0">
              <a:buNone/>
            </a:pPr>
            <a:r>
              <a:rPr lang="en-IN" sz="3600" dirty="0">
                <a:solidFill>
                  <a:schemeClr val="tx1"/>
                </a:solidFill>
              </a:rPr>
              <a:t>SUBJECT: HISTORY</a:t>
            </a:r>
          </a:p>
          <a:p>
            <a:pPr marL="0" indent="0">
              <a:buNone/>
            </a:pPr>
            <a:r>
              <a:rPr lang="en-IN" sz="3600" dirty="0">
                <a:solidFill>
                  <a:schemeClr val="tx1"/>
                </a:solidFill>
              </a:rPr>
              <a:t>TOPIC: EGYPTAN CIVILIZATION.</a:t>
            </a:r>
          </a:p>
          <a:p>
            <a:pPr marL="0" indent="0">
              <a:buNone/>
            </a:pPr>
            <a:r>
              <a:rPr lang="en-IN" sz="3600" dirty="0">
                <a:solidFill>
                  <a:schemeClr val="tx1"/>
                </a:solidFill>
              </a:rPr>
              <a:t>SCHOOL: CITY MONTESSORI SCHOOL.</a:t>
            </a:r>
          </a:p>
          <a:p>
            <a:pPr marL="0" indent="0">
              <a:buNone/>
            </a:pPr>
            <a:r>
              <a:rPr lang="en-IN" sz="3600" dirty="0">
                <a:solidFill>
                  <a:schemeClr val="tx1"/>
                </a:solidFill>
              </a:rPr>
              <a:t>BRANCH: ALIGANJ-CAMPUS 2.</a:t>
            </a:r>
          </a:p>
        </p:txBody>
      </p:sp>
    </p:spTree>
    <p:extLst>
      <p:ext uri="{BB962C8B-B14F-4D97-AF65-F5344CB8AC3E}">
        <p14:creationId xmlns:p14="http://schemas.microsoft.com/office/powerpoint/2010/main" val="3177000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1C81-7141-4D81-BAC4-4B106DA12555}"/>
              </a:ext>
            </a:extLst>
          </p:cNvPr>
          <p:cNvSpPr>
            <a:spLocks noGrp="1"/>
          </p:cNvSpPr>
          <p:nvPr>
            <p:ph type="title"/>
          </p:nvPr>
        </p:nvSpPr>
        <p:spPr>
          <a:xfrm>
            <a:off x="2407395" y="345814"/>
            <a:ext cx="8911687" cy="1280890"/>
          </a:xfrm>
        </p:spPr>
        <p:txBody>
          <a:bodyPr>
            <a:normAutofit fontScale="90000"/>
          </a:bodyPr>
          <a:lstStyle/>
          <a:p>
            <a:pPr algn="ctr"/>
            <a:r>
              <a:rPr lang="en-IN" sz="8000" u="dbl" dirty="0">
                <a:solidFill>
                  <a:schemeClr val="tx1"/>
                </a:solidFill>
                <a:effectLst>
                  <a:outerShdw blurRad="38100" dist="38100" dir="2700000" algn="tl">
                    <a:srgbClr val="000000">
                      <a:alpha val="43137"/>
                    </a:srgbClr>
                  </a:outerShdw>
                </a:effectLst>
              </a:rPr>
              <a:t>INDEX</a:t>
            </a:r>
          </a:p>
        </p:txBody>
      </p:sp>
      <p:graphicFrame>
        <p:nvGraphicFramePr>
          <p:cNvPr id="4" name="Table 4">
            <a:extLst>
              <a:ext uri="{FF2B5EF4-FFF2-40B4-BE49-F238E27FC236}">
                <a16:creationId xmlns:a16="http://schemas.microsoft.com/office/drawing/2014/main" id="{88E96CC3-46AF-49B8-9698-E30E585342FD}"/>
              </a:ext>
            </a:extLst>
          </p:cNvPr>
          <p:cNvGraphicFramePr>
            <a:graphicFrameLocks noGrp="1"/>
          </p:cNvGraphicFramePr>
          <p:nvPr>
            <p:ph idx="1"/>
            <p:extLst>
              <p:ext uri="{D42A27DB-BD31-4B8C-83A1-F6EECF244321}">
                <p14:modId xmlns:p14="http://schemas.microsoft.com/office/powerpoint/2010/main" val="1176670808"/>
              </p:ext>
            </p:extLst>
          </p:nvPr>
        </p:nvGraphicFramePr>
        <p:xfrm>
          <a:off x="2672439" y="1626704"/>
          <a:ext cx="8915400" cy="5090160"/>
        </p:xfrm>
        <a:graphic>
          <a:graphicData uri="http://schemas.openxmlformats.org/drawingml/2006/table">
            <a:tbl>
              <a:tblPr firstRow="1" bandRow="1">
                <a:tableStyleId>{073A0DAA-6AF3-43AB-8588-CEC1D06C72B9}</a:tableStyleId>
              </a:tblPr>
              <a:tblGrid>
                <a:gridCol w="988875">
                  <a:extLst>
                    <a:ext uri="{9D8B030D-6E8A-4147-A177-3AD203B41FA5}">
                      <a16:colId xmlns:a16="http://schemas.microsoft.com/office/drawing/2014/main" val="2949707851"/>
                    </a:ext>
                  </a:extLst>
                </a:gridCol>
                <a:gridCol w="4757530">
                  <a:extLst>
                    <a:ext uri="{9D8B030D-6E8A-4147-A177-3AD203B41FA5}">
                      <a16:colId xmlns:a16="http://schemas.microsoft.com/office/drawing/2014/main" val="4087386650"/>
                    </a:ext>
                  </a:extLst>
                </a:gridCol>
                <a:gridCol w="1431235">
                  <a:extLst>
                    <a:ext uri="{9D8B030D-6E8A-4147-A177-3AD203B41FA5}">
                      <a16:colId xmlns:a16="http://schemas.microsoft.com/office/drawing/2014/main" val="1149464945"/>
                    </a:ext>
                  </a:extLst>
                </a:gridCol>
                <a:gridCol w="1737760">
                  <a:extLst>
                    <a:ext uri="{9D8B030D-6E8A-4147-A177-3AD203B41FA5}">
                      <a16:colId xmlns:a16="http://schemas.microsoft.com/office/drawing/2014/main" val="715051611"/>
                    </a:ext>
                  </a:extLst>
                </a:gridCol>
              </a:tblGrid>
              <a:tr h="370177">
                <a:tc>
                  <a:txBody>
                    <a:bodyPr/>
                    <a:lstStyle/>
                    <a:p>
                      <a:pPr algn="ctr"/>
                      <a:r>
                        <a:rPr lang="en-IN" sz="2400" dirty="0"/>
                        <a:t>S.NO</a:t>
                      </a:r>
                    </a:p>
                  </a:txBody>
                  <a:tcPr/>
                </a:tc>
                <a:tc>
                  <a:txBody>
                    <a:bodyPr/>
                    <a:lstStyle/>
                    <a:p>
                      <a:pPr algn="ctr"/>
                      <a:r>
                        <a:rPr lang="en-IN" sz="2400" dirty="0"/>
                        <a:t>TOPIC</a:t>
                      </a:r>
                    </a:p>
                  </a:txBody>
                  <a:tcPr/>
                </a:tc>
                <a:tc>
                  <a:txBody>
                    <a:bodyPr/>
                    <a:lstStyle/>
                    <a:p>
                      <a:pPr algn="ctr"/>
                      <a:r>
                        <a:rPr lang="en-IN" sz="2000" dirty="0"/>
                        <a:t>PAGE NO.</a:t>
                      </a:r>
                    </a:p>
                  </a:txBody>
                  <a:tcPr/>
                </a:tc>
                <a:tc>
                  <a:txBody>
                    <a:bodyPr/>
                    <a:lstStyle/>
                    <a:p>
                      <a:pPr algn="ctr"/>
                      <a:r>
                        <a:rPr lang="en-IN" dirty="0"/>
                        <a:t>TEACHER’S SIGN</a:t>
                      </a:r>
                    </a:p>
                  </a:txBody>
                  <a:tcPr/>
                </a:tc>
                <a:extLst>
                  <a:ext uri="{0D108BD9-81ED-4DB2-BD59-A6C34878D82A}">
                    <a16:rowId xmlns:a16="http://schemas.microsoft.com/office/drawing/2014/main" val="2652780656"/>
                  </a:ext>
                </a:extLst>
              </a:tr>
              <a:tr h="370840">
                <a:tc>
                  <a:txBody>
                    <a:bodyPr/>
                    <a:lstStyle/>
                    <a:p>
                      <a:pPr algn="ctr"/>
                      <a:r>
                        <a:rPr lang="en-IN" dirty="0"/>
                        <a:t>1</a:t>
                      </a:r>
                    </a:p>
                  </a:txBody>
                  <a:tcPr/>
                </a:tc>
                <a:tc>
                  <a:txBody>
                    <a:bodyPr/>
                    <a:lstStyle/>
                    <a:p>
                      <a:pPr algn="ctr"/>
                      <a:r>
                        <a:rPr lang="en-IN" dirty="0"/>
                        <a:t>EGYPTIAN CIVILIZATION.</a:t>
                      </a:r>
                    </a:p>
                  </a:txBody>
                  <a:tcPr/>
                </a:tc>
                <a:tc>
                  <a:txBody>
                    <a:bodyPr/>
                    <a:lstStyle/>
                    <a:p>
                      <a:pPr algn="ctr"/>
                      <a:r>
                        <a:rPr lang="en-IN" dirty="0"/>
                        <a:t>1</a:t>
                      </a:r>
                    </a:p>
                  </a:txBody>
                  <a:tcPr/>
                </a:tc>
                <a:tc>
                  <a:txBody>
                    <a:bodyPr/>
                    <a:lstStyle/>
                    <a:p>
                      <a:pPr algn="ctr"/>
                      <a:endParaRPr lang="en-IN"/>
                    </a:p>
                  </a:txBody>
                  <a:tcPr/>
                </a:tc>
                <a:extLst>
                  <a:ext uri="{0D108BD9-81ED-4DB2-BD59-A6C34878D82A}">
                    <a16:rowId xmlns:a16="http://schemas.microsoft.com/office/drawing/2014/main" val="845045100"/>
                  </a:ext>
                </a:extLst>
              </a:tr>
              <a:tr h="370840">
                <a:tc>
                  <a:txBody>
                    <a:bodyPr/>
                    <a:lstStyle/>
                    <a:p>
                      <a:pPr algn="ctr"/>
                      <a:r>
                        <a:rPr lang="en-IN" dirty="0"/>
                        <a:t>2</a:t>
                      </a:r>
                    </a:p>
                  </a:txBody>
                  <a:tcPr/>
                </a:tc>
                <a:tc>
                  <a:txBody>
                    <a:bodyPr/>
                    <a:lstStyle/>
                    <a:p>
                      <a:pPr algn="ctr"/>
                      <a:r>
                        <a:rPr lang="en-IN" dirty="0"/>
                        <a:t>SOURCES</a:t>
                      </a:r>
                    </a:p>
                  </a:txBody>
                  <a:tcPr/>
                </a:tc>
                <a:tc>
                  <a:txBody>
                    <a:bodyPr/>
                    <a:lstStyle/>
                    <a:p>
                      <a:pPr algn="ctr"/>
                      <a:r>
                        <a:rPr lang="en-IN" dirty="0"/>
                        <a:t>2</a:t>
                      </a:r>
                    </a:p>
                  </a:txBody>
                  <a:tcPr/>
                </a:tc>
                <a:tc>
                  <a:txBody>
                    <a:bodyPr/>
                    <a:lstStyle/>
                    <a:p>
                      <a:pPr algn="ctr"/>
                      <a:endParaRPr lang="en-IN"/>
                    </a:p>
                  </a:txBody>
                  <a:tcPr/>
                </a:tc>
                <a:extLst>
                  <a:ext uri="{0D108BD9-81ED-4DB2-BD59-A6C34878D82A}">
                    <a16:rowId xmlns:a16="http://schemas.microsoft.com/office/drawing/2014/main" val="1147413651"/>
                  </a:ext>
                </a:extLst>
              </a:tr>
              <a:tr h="370840">
                <a:tc>
                  <a:txBody>
                    <a:bodyPr/>
                    <a:lstStyle/>
                    <a:p>
                      <a:pPr algn="ctr"/>
                      <a:r>
                        <a:rPr lang="en-IN" dirty="0"/>
                        <a:t>3</a:t>
                      </a:r>
                    </a:p>
                  </a:txBody>
                  <a:tcPr/>
                </a:tc>
                <a:tc>
                  <a:txBody>
                    <a:bodyPr/>
                    <a:lstStyle/>
                    <a:p>
                      <a:pPr algn="ctr"/>
                      <a:r>
                        <a:rPr lang="en-IN" dirty="0"/>
                        <a:t>ORIGIN</a:t>
                      </a:r>
                    </a:p>
                  </a:txBody>
                  <a:tcPr/>
                </a:tc>
                <a:tc>
                  <a:txBody>
                    <a:bodyPr/>
                    <a:lstStyle/>
                    <a:p>
                      <a:pPr algn="ctr"/>
                      <a:r>
                        <a:rPr lang="en-IN" dirty="0"/>
                        <a:t>3</a:t>
                      </a:r>
                    </a:p>
                  </a:txBody>
                  <a:tcPr/>
                </a:tc>
                <a:tc>
                  <a:txBody>
                    <a:bodyPr/>
                    <a:lstStyle/>
                    <a:p>
                      <a:pPr algn="ctr"/>
                      <a:endParaRPr lang="en-IN"/>
                    </a:p>
                  </a:txBody>
                  <a:tcPr/>
                </a:tc>
                <a:extLst>
                  <a:ext uri="{0D108BD9-81ED-4DB2-BD59-A6C34878D82A}">
                    <a16:rowId xmlns:a16="http://schemas.microsoft.com/office/drawing/2014/main" val="2038715698"/>
                  </a:ext>
                </a:extLst>
              </a:tr>
              <a:tr h="370840">
                <a:tc>
                  <a:txBody>
                    <a:bodyPr/>
                    <a:lstStyle/>
                    <a:p>
                      <a:pPr algn="ctr"/>
                      <a:r>
                        <a:rPr lang="en-IN" dirty="0"/>
                        <a:t>4</a:t>
                      </a:r>
                    </a:p>
                  </a:txBody>
                  <a:tcPr/>
                </a:tc>
                <a:tc>
                  <a:txBody>
                    <a:bodyPr/>
                    <a:lstStyle/>
                    <a:p>
                      <a:pPr algn="ctr"/>
                      <a:r>
                        <a:rPr lang="en-IN" dirty="0"/>
                        <a:t>PERIODS</a:t>
                      </a:r>
                    </a:p>
                  </a:txBody>
                  <a:tcPr/>
                </a:tc>
                <a:tc>
                  <a:txBody>
                    <a:bodyPr/>
                    <a:lstStyle/>
                    <a:p>
                      <a:pPr algn="ctr"/>
                      <a:r>
                        <a:rPr lang="en-IN" dirty="0"/>
                        <a:t>4</a:t>
                      </a:r>
                    </a:p>
                  </a:txBody>
                  <a:tcPr/>
                </a:tc>
                <a:tc>
                  <a:txBody>
                    <a:bodyPr/>
                    <a:lstStyle/>
                    <a:p>
                      <a:pPr algn="ctr"/>
                      <a:endParaRPr lang="en-IN"/>
                    </a:p>
                  </a:txBody>
                  <a:tcPr/>
                </a:tc>
                <a:extLst>
                  <a:ext uri="{0D108BD9-81ED-4DB2-BD59-A6C34878D82A}">
                    <a16:rowId xmlns:a16="http://schemas.microsoft.com/office/drawing/2014/main" val="1638263886"/>
                  </a:ext>
                </a:extLst>
              </a:tr>
              <a:tr h="370840">
                <a:tc>
                  <a:txBody>
                    <a:bodyPr/>
                    <a:lstStyle/>
                    <a:p>
                      <a:pPr algn="ctr"/>
                      <a:r>
                        <a:rPr lang="en-IN" dirty="0"/>
                        <a:t>5</a:t>
                      </a:r>
                    </a:p>
                  </a:txBody>
                  <a:tcPr/>
                </a:tc>
                <a:tc>
                  <a:txBody>
                    <a:bodyPr/>
                    <a:lstStyle/>
                    <a:p>
                      <a:pPr algn="ctr"/>
                      <a:r>
                        <a:rPr lang="en-IN" dirty="0"/>
                        <a:t>SOCIAL CLASSES.</a:t>
                      </a:r>
                    </a:p>
                  </a:txBody>
                  <a:tcPr/>
                </a:tc>
                <a:tc>
                  <a:txBody>
                    <a:bodyPr/>
                    <a:lstStyle/>
                    <a:p>
                      <a:pPr algn="ctr"/>
                      <a:r>
                        <a:rPr lang="en-IN" dirty="0"/>
                        <a:t>5</a:t>
                      </a:r>
                    </a:p>
                  </a:txBody>
                  <a:tcPr/>
                </a:tc>
                <a:tc>
                  <a:txBody>
                    <a:bodyPr/>
                    <a:lstStyle/>
                    <a:p>
                      <a:pPr algn="ctr"/>
                      <a:endParaRPr lang="en-IN"/>
                    </a:p>
                  </a:txBody>
                  <a:tcPr/>
                </a:tc>
                <a:extLst>
                  <a:ext uri="{0D108BD9-81ED-4DB2-BD59-A6C34878D82A}">
                    <a16:rowId xmlns:a16="http://schemas.microsoft.com/office/drawing/2014/main" val="3905154137"/>
                  </a:ext>
                </a:extLst>
              </a:tr>
              <a:tr h="370840">
                <a:tc>
                  <a:txBody>
                    <a:bodyPr/>
                    <a:lstStyle/>
                    <a:p>
                      <a:pPr algn="ctr"/>
                      <a:r>
                        <a:rPr lang="en-IN" dirty="0"/>
                        <a:t>6</a:t>
                      </a:r>
                    </a:p>
                  </a:txBody>
                  <a:tcPr/>
                </a:tc>
                <a:tc>
                  <a:txBody>
                    <a:bodyPr/>
                    <a:lstStyle/>
                    <a:p>
                      <a:pPr algn="ctr"/>
                      <a:r>
                        <a:rPr lang="en-IN" dirty="0"/>
                        <a:t>LIFE OF THE PEOPLE</a:t>
                      </a:r>
                    </a:p>
                  </a:txBody>
                  <a:tcPr/>
                </a:tc>
                <a:tc>
                  <a:txBody>
                    <a:bodyPr/>
                    <a:lstStyle/>
                    <a:p>
                      <a:pPr algn="ctr"/>
                      <a:r>
                        <a:rPr lang="en-IN" dirty="0"/>
                        <a:t>6</a:t>
                      </a:r>
                    </a:p>
                  </a:txBody>
                  <a:tcPr/>
                </a:tc>
                <a:tc>
                  <a:txBody>
                    <a:bodyPr/>
                    <a:lstStyle/>
                    <a:p>
                      <a:pPr algn="ctr"/>
                      <a:endParaRPr lang="en-IN"/>
                    </a:p>
                  </a:txBody>
                  <a:tcPr/>
                </a:tc>
                <a:extLst>
                  <a:ext uri="{0D108BD9-81ED-4DB2-BD59-A6C34878D82A}">
                    <a16:rowId xmlns:a16="http://schemas.microsoft.com/office/drawing/2014/main" val="3475189348"/>
                  </a:ext>
                </a:extLst>
              </a:tr>
              <a:tr h="370840">
                <a:tc>
                  <a:txBody>
                    <a:bodyPr/>
                    <a:lstStyle/>
                    <a:p>
                      <a:pPr algn="ctr"/>
                      <a:r>
                        <a:rPr lang="en-IN" dirty="0"/>
                        <a:t>7</a:t>
                      </a:r>
                    </a:p>
                  </a:txBody>
                  <a:tcPr/>
                </a:tc>
                <a:tc>
                  <a:txBody>
                    <a:bodyPr/>
                    <a:lstStyle/>
                    <a:p>
                      <a:pPr algn="ctr"/>
                      <a:r>
                        <a:rPr lang="en-IN" dirty="0"/>
                        <a:t>RELIGION </a:t>
                      </a:r>
                    </a:p>
                  </a:txBody>
                  <a:tcPr/>
                </a:tc>
                <a:tc>
                  <a:txBody>
                    <a:bodyPr/>
                    <a:lstStyle/>
                    <a:p>
                      <a:pPr algn="ctr"/>
                      <a:r>
                        <a:rPr lang="en-IN" dirty="0"/>
                        <a:t>7</a:t>
                      </a:r>
                    </a:p>
                  </a:txBody>
                  <a:tcPr/>
                </a:tc>
                <a:tc>
                  <a:txBody>
                    <a:bodyPr/>
                    <a:lstStyle/>
                    <a:p>
                      <a:pPr algn="ctr"/>
                      <a:endParaRPr lang="en-IN"/>
                    </a:p>
                  </a:txBody>
                  <a:tcPr/>
                </a:tc>
                <a:extLst>
                  <a:ext uri="{0D108BD9-81ED-4DB2-BD59-A6C34878D82A}">
                    <a16:rowId xmlns:a16="http://schemas.microsoft.com/office/drawing/2014/main" val="125015373"/>
                  </a:ext>
                </a:extLst>
              </a:tr>
              <a:tr h="370840">
                <a:tc>
                  <a:txBody>
                    <a:bodyPr/>
                    <a:lstStyle/>
                    <a:p>
                      <a:pPr algn="ctr"/>
                      <a:r>
                        <a:rPr lang="en-IN" dirty="0"/>
                        <a:t>8</a:t>
                      </a:r>
                    </a:p>
                  </a:txBody>
                  <a:tcPr/>
                </a:tc>
                <a:tc>
                  <a:txBody>
                    <a:bodyPr/>
                    <a:lstStyle/>
                    <a:p>
                      <a:pPr algn="ctr"/>
                      <a:r>
                        <a:rPr lang="en-IN" dirty="0"/>
                        <a:t>OCCUPATIONS</a:t>
                      </a:r>
                    </a:p>
                  </a:txBody>
                  <a:tcPr/>
                </a:tc>
                <a:tc>
                  <a:txBody>
                    <a:bodyPr/>
                    <a:lstStyle/>
                    <a:p>
                      <a:pPr algn="ctr"/>
                      <a:r>
                        <a:rPr lang="en-IN" dirty="0"/>
                        <a:t>8</a:t>
                      </a:r>
                    </a:p>
                  </a:txBody>
                  <a:tcPr/>
                </a:tc>
                <a:tc>
                  <a:txBody>
                    <a:bodyPr/>
                    <a:lstStyle/>
                    <a:p>
                      <a:pPr algn="ctr"/>
                      <a:endParaRPr lang="en-IN" dirty="0"/>
                    </a:p>
                  </a:txBody>
                  <a:tcPr/>
                </a:tc>
                <a:extLst>
                  <a:ext uri="{0D108BD9-81ED-4DB2-BD59-A6C34878D82A}">
                    <a16:rowId xmlns:a16="http://schemas.microsoft.com/office/drawing/2014/main" val="3652422552"/>
                  </a:ext>
                </a:extLst>
              </a:tr>
              <a:tr h="370840">
                <a:tc>
                  <a:txBody>
                    <a:bodyPr/>
                    <a:lstStyle/>
                    <a:p>
                      <a:pPr algn="ctr"/>
                      <a:r>
                        <a:rPr lang="en-IN" dirty="0"/>
                        <a:t>9</a:t>
                      </a:r>
                    </a:p>
                  </a:txBody>
                  <a:tcPr/>
                </a:tc>
                <a:tc>
                  <a:txBody>
                    <a:bodyPr/>
                    <a:lstStyle/>
                    <a:p>
                      <a:pPr algn="ctr"/>
                      <a:r>
                        <a:rPr lang="en-IN" dirty="0"/>
                        <a:t>TRADE AND COMMERCE</a:t>
                      </a:r>
                    </a:p>
                  </a:txBody>
                  <a:tcPr/>
                </a:tc>
                <a:tc>
                  <a:txBody>
                    <a:bodyPr/>
                    <a:lstStyle/>
                    <a:p>
                      <a:pPr algn="ctr"/>
                      <a:r>
                        <a:rPr lang="en-IN" dirty="0"/>
                        <a:t>9</a:t>
                      </a:r>
                    </a:p>
                  </a:txBody>
                  <a:tcPr/>
                </a:tc>
                <a:tc>
                  <a:txBody>
                    <a:bodyPr/>
                    <a:lstStyle/>
                    <a:p>
                      <a:pPr algn="ctr"/>
                      <a:endParaRPr lang="en-IN" dirty="0"/>
                    </a:p>
                  </a:txBody>
                  <a:tcPr/>
                </a:tc>
                <a:extLst>
                  <a:ext uri="{0D108BD9-81ED-4DB2-BD59-A6C34878D82A}">
                    <a16:rowId xmlns:a16="http://schemas.microsoft.com/office/drawing/2014/main" val="1356339686"/>
                  </a:ext>
                </a:extLst>
              </a:tr>
              <a:tr h="370840">
                <a:tc>
                  <a:txBody>
                    <a:bodyPr/>
                    <a:lstStyle/>
                    <a:p>
                      <a:pPr algn="ctr"/>
                      <a:r>
                        <a:rPr lang="en-IN" dirty="0"/>
                        <a:t>10</a:t>
                      </a:r>
                    </a:p>
                  </a:txBody>
                  <a:tcPr/>
                </a:tc>
                <a:tc>
                  <a:txBody>
                    <a:bodyPr/>
                    <a:lstStyle/>
                    <a:p>
                      <a:pPr algn="ctr"/>
                      <a:r>
                        <a:rPr lang="en-IN" dirty="0"/>
                        <a:t>MAJOR ACHIEVEMENTS</a:t>
                      </a:r>
                    </a:p>
                  </a:txBody>
                  <a:tcPr/>
                </a:tc>
                <a:tc>
                  <a:txBody>
                    <a:bodyPr/>
                    <a:lstStyle/>
                    <a:p>
                      <a:pPr algn="ctr"/>
                      <a:r>
                        <a:rPr lang="en-IN" dirty="0"/>
                        <a:t>10</a:t>
                      </a:r>
                    </a:p>
                  </a:txBody>
                  <a:tcPr/>
                </a:tc>
                <a:tc>
                  <a:txBody>
                    <a:bodyPr/>
                    <a:lstStyle/>
                    <a:p>
                      <a:pPr algn="ctr"/>
                      <a:endParaRPr lang="en-IN" dirty="0"/>
                    </a:p>
                  </a:txBody>
                  <a:tcPr/>
                </a:tc>
                <a:extLst>
                  <a:ext uri="{0D108BD9-81ED-4DB2-BD59-A6C34878D82A}">
                    <a16:rowId xmlns:a16="http://schemas.microsoft.com/office/drawing/2014/main" val="3813296130"/>
                  </a:ext>
                </a:extLst>
              </a:tr>
              <a:tr h="370840">
                <a:tc>
                  <a:txBody>
                    <a:bodyPr/>
                    <a:lstStyle/>
                    <a:p>
                      <a:pPr algn="ctr"/>
                      <a:r>
                        <a:rPr lang="en-IN" dirty="0"/>
                        <a:t>11</a:t>
                      </a:r>
                    </a:p>
                  </a:txBody>
                  <a:tcPr/>
                </a:tc>
                <a:tc>
                  <a:txBody>
                    <a:bodyPr/>
                    <a:lstStyle/>
                    <a:p>
                      <a:pPr algn="ctr"/>
                      <a:r>
                        <a:rPr lang="en-IN" dirty="0"/>
                        <a:t>DECLINE</a:t>
                      </a:r>
                    </a:p>
                  </a:txBody>
                  <a:tcPr/>
                </a:tc>
                <a:tc>
                  <a:txBody>
                    <a:bodyPr/>
                    <a:lstStyle/>
                    <a:p>
                      <a:pPr algn="ctr"/>
                      <a:r>
                        <a:rPr lang="en-IN" dirty="0"/>
                        <a:t>12</a:t>
                      </a:r>
                    </a:p>
                  </a:txBody>
                  <a:tcPr/>
                </a:tc>
                <a:tc>
                  <a:txBody>
                    <a:bodyPr/>
                    <a:lstStyle/>
                    <a:p>
                      <a:pPr algn="ctr"/>
                      <a:endParaRPr lang="en-IN" dirty="0"/>
                    </a:p>
                  </a:txBody>
                  <a:tcPr/>
                </a:tc>
                <a:extLst>
                  <a:ext uri="{0D108BD9-81ED-4DB2-BD59-A6C34878D82A}">
                    <a16:rowId xmlns:a16="http://schemas.microsoft.com/office/drawing/2014/main" val="3558689327"/>
                  </a:ext>
                </a:extLst>
              </a:tr>
              <a:tr h="370840">
                <a:tc>
                  <a:txBody>
                    <a:bodyPr/>
                    <a:lstStyle/>
                    <a:p>
                      <a:pPr algn="ctr"/>
                      <a:r>
                        <a:rPr lang="en-IN" dirty="0"/>
                        <a:t>12</a:t>
                      </a:r>
                    </a:p>
                  </a:txBody>
                  <a:tcPr/>
                </a:tc>
                <a:tc>
                  <a:txBody>
                    <a:bodyPr/>
                    <a:lstStyle/>
                    <a:p>
                      <a:pPr algn="ctr"/>
                      <a:r>
                        <a:rPr lang="en-IN" dirty="0"/>
                        <a:t>BIBLIOGRAPHY</a:t>
                      </a:r>
                    </a:p>
                  </a:txBody>
                  <a:tcPr/>
                </a:tc>
                <a:tc>
                  <a:txBody>
                    <a:bodyPr/>
                    <a:lstStyle/>
                    <a:p>
                      <a:pPr algn="ctr"/>
                      <a:r>
                        <a:rPr lang="en-IN" dirty="0"/>
                        <a:t>13</a:t>
                      </a:r>
                    </a:p>
                  </a:txBody>
                  <a:tcPr/>
                </a:tc>
                <a:tc>
                  <a:txBody>
                    <a:bodyPr/>
                    <a:lstStyle/>
                    <a:p>
                      <a:pPr algn="ctr"/>
                      <a:endParaRPr lang="en-IN" dirty="0"/>
                    </a:p>
                  </a:txBody>
                  <a:tcPr/>
                </a:tc>
                <a:extLst>
                  <a:ext uri="{0D108BD9-81ED-4DB2-BD59-A6C34878D82A}">
                    <a16:rowId xmlns:a16="http://schemas.microsoft.com/office/drawing/2014/main" val="3530964894"/>
                  </a:ext>
                </a:extLst>
              </a:tr>
            </a:tbl>
          </a:graphicData>
        </a:graphic>
      </p:graphicFrame>
    </p:spTree>
    <p:extLst>
      <p:ext uri="{BB962C8B-B14F-4D97-AF65-F5344CB8AC3E}">
        <p14:creationId xmlns:p14="http://schemas.microsoft.com/office/powerpoint/2010/main" val="177777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FBD8-2E80-4D95-9C96-AFD6889398EA}"/>
              </a:ext>
            </a:extLst>
          </p:cNvPr>
          <p:cNvSpPr>
            <a:spLocks noGrp="1"/>
          </p:cNvSpPr>
          <p:nvPr>
            <p:ph type="title"/>
          </p:nvPr>
        </p:nvSpPr>
        <p:spPr>
          <a:xfrm>
            <a:off x="2496447" y="485085"/>
            <a:ext cx="8911687" cy="1403473"/>
          </a:xfrm>
        </p:spPr>
        <p:txBody>
          <a:bodyPr>
            <a:noAutofit/>
          </a:bodyPr>
          <a:lstStyle/>
          <a:p>
            <a:pPr algn="ctr"/>
            <a:r>
              <a:rPr lang="en-IN" sz="6000" u="dbl" dirty="0">
                <a:solidFill>
                  <a:schemeClr val="tx1"/>
                </a:solidFill>
                <a:effectLst>
                  <a:outerShdw blurRad="38100" dist="38100" dir="2700000" algn="tl">
                    <a:srgbClr val="000000">
                      <a:alpha val="43137"/>
                    </a:srgbClr>
                  </a:outerShdw>
                </a:effectLst>
              </a:rPr>
              <a:t>EGYPTIAN CIVILIZATION</a:t>
            </a:r>
          </a:p>
        </p:txBody>
      </p:sp>
      <p:sp>
        <p:nvSpPr>
          <p:cNvPr id="3" name="Content Placeholder 2">
            <a:extLst>
              <a:ext uri="{FF2B5EF4-FFF2-40B4-BE49-F238E27FC236}">
                <a16:creationId xmlns:a16="http://schemas.microsoft.com/office/drawing/2014/main" id="{31BA7AFB-994F-42C4-A917-4D5B5AE4A856}"/>
              </a:ext>
            </a:extLst>
          </p:cNvPr>
          <p:cNvSpPr>
            <a:spLocks noGrp="1"/>
          </p:cNvSpPr>
          <p:nvPr>
            <p:ph idx="1"/>
          </p:nvPr>
        </p:nvSpPr>
        <p:spPr/>
        <p:txBody>
          <a:bodyPr>
            <a:normAutofit fontScale="85000" lnSpcReduction="10000"/>
          </a:bodyPr>
          <a:lstStyle/>
          <a:p>
            <a:pPr marL="0" indent="0">
              <a:buNone/>
            </a:pPr>
            <a:r>
              <a:rPr lang="en-US" sz="4400" dirty="0">
                <a:solidFill>
                  <a:schemeClr val="tx1"/>
                </a:solidFill>
                <a:effectLst>
                  <a:outerShdw blurRad="38100" dist="38100" dir="2700000" algn="tl">
                    <a:srgbClr val="000000">
                      <a:alpha val="43137"/>
                    </a:srgbClr>
                  </a:outerShdw>
                </a:effectLst>
              </a:rPr>
              <a:t>Ancient Egypt was a civilization of ancient North Africa, concentrated along the lower reaches of</a:t>
            </a:r>
          </a:p>
          <a:p>
            <a:pPr marL="0" indent="0">
              <a:buNone/>
            </a:pPr>
            <a:r>
              <a:rPr lang="en-US" sz="4400" dirty="0">
                <a:solidFill>
                  <a:schemeClr val="tx1"/>
                </a:solidFill>
                <a:effectLst>
                  <a:outerShdw blurRad="38100" dist="38100" dir="2700000" algn="tl">
                    <a:srgbClr val="000000">
                      <a:alpha val="43137"/>
                    </a:srgbClr>
                  </a:outerShdw>
                </a:effectLst>
              </a:rPr>
              <a:t>the Nile River, situated</a:t>
            </a:r>
          </a:p>
          <a:p>
            <a:pPr marL="0" indent="0">
              <a:buNone/>
            </a:pPr>
            <a:r>
              <a:rPr lang="en-US" sz="4400" dirty="0">
                <a:solidFill>
                  <a:schemeClr val="tx1"/>
                </a:solidFill>
                <a:effectLst>
                  <a:outerShdw blurRad="38100" dist="38100" dir="2700000" algn="tl">
                    <a:srgbClr val="000000">
                      <a:alpha val="43137"/>
                    </a:srgbClr>
                  </a:outerShdw>
                </a:effectLst>
              </a:rPr>
              <a:t>in the place that is now</a:t>
            </a:r>
          </a:p>
          <a:p>
            <a:pPr marL="0" indent="0">
              <a:buNone/>
            </a:pPr>
            <a:r>
              <a:rPr lang="en-US" sz="4400" dirty="0">
                <a:solidFill>
                  <a:schemeClr val="tx1"/>
                </a:solidFill>
                <a:effectLst>
                  <a:outerShdw blurRad="38100" dist="38100" dir="2700000" algn="tl">
                    <a:srgbClr val="000000">
                      <a:alpha val="43137"/>
                    </a:srgbClr>
                  </a:outerShdw>
                </a:effectLst>
              </a:rPr>
              <a:t>the country Egypt.</a:t>
            </a:r>
            <a:endParaRPr lang="en-IN" sz="6600" dirty="0">
              <a:solidFill>
                <a:schemeClr val="tx1"/>
              </a:solidFill>
              <a:effectLst>
                <a:outerShdw blurRad="38100" dist="38100" dir="2700000" algn="tl">
                  <a:srgbClr val="000000">
                    <a:alpha val="43137"/>
                  </a:srgbClr>
                </a:outerShdw>
              </a:effectLst>
            </a:endParaRPr>
          </a:p>
        </p:txBody>
      </p:sp>
      <p:pic>
        <p:nvPicPr>
          <p:cNvPr id="1026" name="Picture 2" descr="PPT - The Ancient Egyptian Civilization PowerPoint Presentation ...">
            <a:extLst>
              <a:ext uri="{FF2B5EF4-FFF2-40B4-BE49-F238E27FC236}">
                <a16:creationId xmlns:a16="http://schemas.microsoft.com/office/drawing/2014/main" id="{EE6949AD-0C2D-41DC-9035-5875F8B66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339" y="4068417"/>
            <a:ext cx="4028661" cy="278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32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5B86-8AB3-4641-81C2-89AB508D0F8F}"/>
              </a:ext>
            </a:extLst>
          </p:cNvPr>
          <p:cNvSpPr>
            <a:spLocks noGrp="1"/>
          </p:cNvSpPr>
          <p:nvPr>
            <p:ph type="title"/>
          </p:nvPr>
        </p:nvSpPr>
        <p:spPr/>
        <p:txBody>
          <a:bodyPr>
            <a:normAutofit fontScale="90000"/>
          </a:bodyPr>
          <a:lstStyle/>
          <a:p>
            <a:pPr algn="ctr"/>
            <a:r>
              <a:rPr lang="en-IN" sz="4000" u="dbl" dirty="0">
                <a:solidFill>
                  <a:schemeClr val="tx1"/>
                </a:solidFill>
                <a:effectLst>
                  <a:outerShdw blurRad="38100" dist="38100" dir="2700000" algn="tl">
                    <a:srgbClr val="000000">
                      <a:alpha val="43137"/>
                    </a:srgbClr>
                  </a:outerShdw>
                </a:effectLst>
              </a:rPr>
              <a:t>SOURCES OF EGYPTIAN CIVILIZATION</a:t>
            </a:r>
          </a:p>
        </p:txBody>
      </p:sp>
      <p:sp>
        <p:nvSpPr>
          <p:cNvPr id="3" name="Content Placeholder 2">
            <a:extLst>
              <a:ext uri="{FF2B5EF4-FFF2-40B4-BE49-F238E27FC236}">
                <a16:creationId xmlns:a16="http://schemas.microsoft.com/office/drawing/2014/main" id="{21E6FFFB-EFEF-43F9-B0DD-9B82FEA49885}"/>
              </a:ext>
            </a:extLst>
          </p:cNvPr>
          <p:cNvSpPr>
            <a:spLocks noGrp="1"/>
          </p:cNvSpPr>
          <p:nvPr>
            <p:ph idx="1"/>
          </p:nvPr>
        </p:nvSpPr>
        <p:spPr>
          <a:xfrm>
            <a:off x="2589212" y="2133600"/>
            <a:ext cx="8915400" cy="3777622"/>
          </a:xfrm>
        </p:spPr>
        <p:txBody>
          <a:bodyPr>
            <a:normAutofit fontScale="92500" lnSpcReduction="20000"/>
          </a:bodyPr>
          <a:lstStyle/>
          <a:p>
            <a:pPr marL="0" indent="0">
              <a:buNone/>
            </a:pPr>
            <a:r>
              <a:rPr lang="en-US" sz="3200" dirty="0">
                <a:solidFill>
                  <a:schemeClr val="tx1"/>
                </a:solidFill>
              </a:rPr>
              <a:t>The Ancient Egyptians were literate. By five thousand years ago, they were keeping records of all kinds of information. For the Age of the Pyramids, there are many</a:t>
            </a:r>
          </a:p>
          <a:p>
            <a:pPr marL="0" indent="0">
              <a:buNone/>
            </a:pPr>
            <a:r>
              <a:rPr lang="en-US" sz="3200" dirty="0">
                <a:solidFill>
                  <a:schemeClr val="tx1"/>
                </a:solidFill>
              </a:rPr>
              <a:t>good written sources of information.</a:t>
            </a:r>
          </a:p>
          <a:p>
            <a:pPr marL="0" indent="0">
              <a:buNone/>
            </a:pPr>
            <a:r>
              <a:rPr lang="en-US" sz="3200" dirty="0">
                <a:solidFill>
                  <a:schemeClr val="tx1"/>
                </a:solidFill>
              </a:rPr>
              <a:t>A few of these</a:t>
            </a:r>
            <a:r>
              <a:rPr lang="en-US" sz="3200" b="1" dirty="0">
                <a:solidFill>
                  <a:schemeClr val="tx1"/>
                </a:solidFill>
              </a:rPr>
              <a:t> </a:t>
            </a:r>
            <a:r>
              <a:rPr lang="en-US" sz="3200" dirty="0">
                <a:solidFill>
                  <a:schemeClr val="tx1"/>
                </a:solidFill>
              </a:rPr>
              <a:t>sources are stelae,</a:t>
            </a:r>
          </a:p>
          <a:p>
            <a:pPr marL="0" indent="0">
              <a:buNone/>
            </a:pPr>
            <a:r>
              <a:rPr lang="en-US" sz="3200" dirty="0">
                <a:solidFill>
                  <a:schemeClr val="tx1"/>
                </a:solidFill>
              </a:rPr>
              <a:t>tomb biographies, letters, papyri,</a:t>
            </a:r>
          </a:p>
          <a:p>
            <a:pPr marL="0" indent="0">
              <a:buNone/>
            </a:pPr>
            <a:r>
              <a:rPr lang="en-US" sz="3200" dirty="0">
                <a:solidFill>
                  <a:schemeClr val="tx1"/>
                </a:solidFill>
              </a:rPr>
              <a:t>and pyramid texts.</a:t>
            </a:r>
            <a:endParaRPr lang="en-IN" sz="3200" dirty="0">
              <a:solidFill>
                <a:schemeClr val="tx1"/>
              </a:solidFill>
            </a:endParaRPr>
          </a:p>
        </p:txBody>
      </p:sp>
      <p:pic>
        <p:nvPicPr>
          <p:cNvPr id="2052" name="Picture 4" descr="Sources - Ancient Egypt">
            <a:extLst>
              <a:ext uri="{FF2B5EF4-FFF2-40B4-BE49-F238E27FC236}">
                <a16:creationId xmlns:a16="http://schemas.microsoft.com/office/drawing/2014/main" id="{673F8413-728F-47F6-9B6D-30D409488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071" y="4199681"/>
            <a:ext cx="3263929" cy="2134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444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6AC8-2F01-4378-B5AB-0CD2315103EB}"/>
              </a:ext>
            </a:extLst>
          </p:cNvPr>
          <p:cNvSpPr>
            <a:spLocks noGrp="1"/>
          </p:cNvSpPr>
          <p:nvPr>
            <p:ph type="title"/>
          </p:nvPr>
        </p:nvSpPr>
        <p:spPr/>
        <p:txBody>
          <a:bodyPr>
            <a:normAutofit fontScale="90000"/>
          </a:bodyPr>
          <a:lstStyle/>
          <a:p>
            <a:pPr algn="ctr"/>
            <a:r>
              <a:rPr lang="en-IN" sz="4400" u="dbl" dirty="0">
                <a:effectLst>
                  <a:outerShdw blurRad="38100" dist="38100" dir="2700000" algn="tl">
                    <a:srgbClr val="000000">
                      <a:alpha val="43137"/>
                    </a:srgbClr>
                  </a:outerShdw>
                </a:effectLst>
              </a:rPr>
              <a:t>ORIGIN OF EGYPTIAN CIVILIZATION</a:t>
            </a:r>
          </a:p>
        </p:txBody>
      </p:sp>
      <p:sp>
        <p:nvSpPr>
          <p:cNvPr id="3" name="Content Placeholder 2">
            <a:extLst>
              <a:ext uri="{FF2B5EF4-FFF2-40B4-BE49-F238E27FC236}">
                <a16:creationId xmlns:a16="http://schemas.microsoft.com/office/drawing/2014/main" id="{865A52B7-4318-4BAB-838A-22C6BF8F2B1A}"/>
              </a:ext>
            </a:extLst>
          </p:cNvPr>
          <p:cNvSpPr>
            <a:spLocks noGrp="1"/>
          </p:cNvSpPr>
          <p:nvPr>
            <p:ph idx="1"/>
          </p:nvPr>
        </p:nvSpPr>
        <p:spPr/>
        <p:txBody>
          <a:bodyPr>
            <a:normAutofit fontScale="92500" lnSpcReduction="10000"/>
          </a:bodyPr>
          <a:lstStyle/>
          <a:p>
            <a:pPr marL="0" indent="0">
              <a:buNone/>
            </a:pPr>
            <a:r>
              <a:rPr lang="en-US" sz="3600" dirty="0">
                <a:solidFill>
                  <a:schemeClr val="tx1"/>
                </a:solidFill>
              </a:rPr>
              <a:t>Starting around 5500 BCE two major kingdoms developed along the Nile. Historians call them Upper Egypt and Lower Egypt. Around 3200 BCE, Egypt was brought together under one rule King Narmer (sometimes called Menes). This is recognized as the beginning of the Egyptian civilization.</a:t>
            </a:r>
            <a:endParaRPr lang="en-IN" sz="3600" dirty="0">
              <a:solidFill>
                <a:schemeClr val="tx1"/>
              </a:solidFill>
            </a:endParaRPr>
          </a:p>
        </p:txBody>
      </p:sp>
      <p:pic>
        <p:nvPicPr>
          <p:cNvPr id="3074" name="Picture 2" descr="Origin of Egyptian Civilization">
            <a:extLst>
              <a:ext uri="{FF2B5EF4-FFF2-40B4-BE49-F238E27FC236}">
                <a16:creationId xmlns:a16="http://schemas.microsoft.com/office/drawing/2014/main" id="{001F9E0A-F611-4688-931D-B31CDB0928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7253" y="4895743"/>
            <a:ext cx="3034748" cy="196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784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06737-EE9C-46A1-872D-41E05D5B9152}"/>
              </a:ext>
            </a:extLst>
          </p:cNvPr>
          <p:cNvSpPr>
            <a:spLocks noGrp="1"/>
          </p:cNvSpPr>
          <p:nvPr>
            <p:ph type="title"/>
          </p:nvPr>
        </p:nvSpPr>
        <p:spPr/>
        <p:txBody>
          <a:bodyPr>
            <a:normAutofit/>
          </a:bodyPr>
          <a:lstStyle/>
          <a:p>
            <a:pPr algn="ctr"/>
            <a:r>
              <a:rPr lang="en-IN" sz="4000" u="dbl" dirty="0">
                <a:solidFill>
                  <a:schemeClr val="tx1"/>
                </a:solidFill>
                <a:effectLst>
                  <a:outerShdw blurRad="38100" dist="38100" dir="2700000" algn="tl">
                    <a:srgbClr val="000000">
                      <a:alpha val="43137"/>
                    </a:srgbClr>
                  </a:outerShdw>
                </a:effectLst>
              </a:rPr>
              <a:t>PERIODS OF EGYPTIAN CIVILIZATION</a:t>
            </a:r>
          </a:p>
        </p:txBody>
      </p:sp>
      <p:sp>
        <p:nvSpPr>
          <p:cNvPr id="3" name="Content Placeholder 2">
            <a:extLst>
              <a:ext uri="{FF2B5EF4-FFF2-40B4-BE49-F238E27FC236}">
                <a16:creationId xmlns:a16="http://schemas.microsoft.com/office/drawing/2014/main" id="{491D5135-4124-411E-90F4-6F5C8472B65E}"/>
              </a:ext>
            </a:extLst>
          </p:cNvPr>
          <p:cNvSpPr>
            <a:spLocks noGrp="1"/>
          </p:cNvSpPr>
          <p:nvPr>
            <p:ph idx="1"/>
          </p:nvPr>
        </p:nvSpPr>
        <p:spPr/>
        <p:txBody>
          <a:bodyPr>
            <a:normAutofit/>
          </a:bodyPr>
          <a:lstStyle/>
          <a:p>
            <a:pPr marL="0" indent="0">
              <a:buNone/>
            </a:pPr>
            <a:r>
              <a:rPr lang="en-US" sz="3600" dirty="0">
                <a:solidFill>
                  <a:schemeClr val="tx1"/>
                </a:solidFill>
              </a:rPr>
              <a:t>The history of ancient Egypt is divided into three main periods: the Old Kingdom (about 2,700-2,200 B.C.E.), the Middle Kingdom (2,050-1,800 B.C.E.), and the New Kingdom (about 1,550-1,100 B.C.E.).</a:t>
            </a:r>
          </a:p>
          <a:p>
            <a:endParaRPr lang="en-IN" dirty="0"/>
          </a:p>
        </p:txBody>
      </p:sp>
      <p:pic>
        <p:nvPicPr>
          <p:cNvPr id="4098" name="Picture 2" descr="Egyptian civilization">
            <a:extLst>
              <a:ext uri="{FF2B5EF4-FFF2-40B4-BE49-F238E27FC236}">
                <a16:creationId xmlns:a16="http://schemas.microsoft.com/office/drawing/2014/main" id="{0BA19EDD-C81E-4FC7-87F2-0BE6B53036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6921" y="4953000"/>
            <a:ext cx="3525079" cy="1910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168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2DE96-2A70-4FCA-BC40-5C2CB0F1829F}"/>
              </a:ext>
            </a:extLst>
          </p:cNvPr>
          <p:cNvSpPr>
            <a:spLocks noGrp="1"/>
          </p:cNvSpPr>
          <p:nvPr>
            <p:ph type="title"/>
          </p:nvPr>
        </p:nvSpPr>
        <p:spPr/>
        <p:txBody>
          <a:bodyPr>
            <a:normAutofit fontScale="90000"/>
          </a:bodyPr>
          <a:lstStyle/>
          <a:p>
            <a:pPr algn="ctr"/>
            <a:r>
              <a:rPr lang="en-IN" sz="4000" u="dbl" dirty="0">
                <a:solidFill>
                  <a:schemeClr val="tx1"/>
                </a:solidFill>
                <a:effectLst>
                  <a:outerShdw blurRad="38100" dist="38100" dir="2700000" algn="tl">
                    <a:srgbClr val="000000">
                      <a:alpha val="43137"/>
                    </a:srgbClr>
                  </a:outerShdw>
                </a:effectLst>
              </a:rPr>
              <a:t>SOCIAL CLASSES OF EGYPTIAN CIVILIZATION</a:t>
            </a:r>
          </a:p>
        </p:txBody>
      </p:sp>
      <p:sp>
        <p:nvSpPr>
          <p:cNvPr id="3" name="Content Placeholder 2">
            <a:extLst>
              <a:ext uri="{FF2B5EF4-FFF2-40B4-BE49-F238E27FC236}">
                <a16:creationId xmlns:a16="http://schemas.microsoft.com/office/drawing/2014/main" id="{592BA543-8BCE-49FE-8DDA-7DE999107507}"/>
              </a:ext>
            </a:extLst>
          </p:cNvPr>
          <p:cNvSpPr>
            <a:spLocks noGrp="1"/>
          </p:cNvSpPr>
          <p:nvPr>
            <p:ph idx="1"/>
          </p:nvPr>
        </p:nvSpPr>
        <p:spPr>
          <a:xfrm>
            <a:off x="2284412" y="2133599"/>
            <a:ext cx="8915400" cy="3777622"/>
          </a:xfrm>
        </p:spPr>
        <p:txBody>
          <a:bodyPr>
            <a:normAutofit fontScale="85000" lnSpcReduction="10000"/>
          </a:bodyPr>
          <a:lstStyle/>
          <a:p>
            <a:pPr marL="0" indent="0">
              <a:buNone/>
            </a:pPr>
            <a:r>
              <a:rPr lang="en-US" sz="3900" dirty="0">
                <a:solidFill>
                  <a:schemeClr val="tx1"/>
                </a:solidFill>
              </a:rPr>
              <a:t>Ancient Egypt had three main social classes- upper, middle, and lower. The upper class consisted of the royal family, rich landowners, government officials, important priests and army officers, and doctors. The middle class was made up chiefly of merchants, manufacturers, and artisans.</a:t>
            </a:r>
          </a:p>
          <a:p>
            <a:endParaRPr lang="en-IN" dirty="0"/>
          </a:p>
        </p:txBody>
      </p:sp>
      <p:pic>
        <p:nvPicPr>
          <p:cNvPr id="5122" name="Picture 2" descr="The Social Structure Of Ancient Egypt | Social Pyramid">
            <a:extLst>
              <a:ext uri="{FF2B5EF4-FFF2-40B4-BE49-F238E27FC236}">
                <a16:creationId xmlns:a16="http://schemas.microsoft.com/office/drawing/2014/main" id="{6745129E-F49B-49E1-8630-3723FDAD3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6076" y="0"/>
            <a:ext cx="1767162" cy="1709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93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5B22-2632-492D-A0C1-11C5A27E6164}"/>
              </a:ext>
            </a:extLst>
          </p:cNvPr>
          <p:cNvSpPr>
            <a:spLocks noGrp="1"/>
          </p:cNvSpPr>
          <p:nvPr>
            <p:ph type="title"/>
          </p:nvPr>
        </p:nvSpPr>
        <p:spPr/>
        <p:txBody>
          <a:bodyPr>
            <a:normAutofit fontScale="90000"/>
          </a:bodyPr>
          <a:lstStyle/>
          <a:p>
            <a:pPr algn="ctr"/>
            <a:r>
              <a:rPr lang="en-IN" sz="4000" u="dbl" dirty="0">
                <a:solidFill>
                  <a:schemeClr val="tx1"/>
                </a:solidFill>
                <a:effectLst>
                  <a:outerShdw blurRad="38100" dist="38100" dir="2700000" algn="tl">
                    <a:srgbClr val="000000">
                      <a:alpha val="43137"/>
                    </a:srgbClr>
                  </a:outerShdw>
                </a:effectLst>
              </a:rPr>
              <a:t>LIFE OF THE PEOPLE IN EGYPTIAN CIVILIZATION</a:t>
            </a:r>
          </a:p>
        </p:txBody>
      </p:sp>
      <p:sp>
        <p:nvSpPr>
          <p:cNvPr id="3" name="Content Placeholder 2">
            <a:extLst>
              <a:ext uri="{FF2B5EF4-FFF2-40B4-BE49-F238E27FC236}">
                <a16:creationId xmlns:a16="http://schemas.microsoft.com/office/drawing/2014/main" id="{DF5DD098-1EB5-4119-8CA9-B4A30F812587}"/>
              </a:ext>
            </a:extLst>
          </p:cNvPr>
          <p:cNvSpPr>
            <a:spLocks noGrp="1"/>
          </p:cNvSpPr>
          <p:nvPr>
            <p:ph idx="1"/>
          </p:nvPr>
        </p:nvSpPr>
        <p:spPr>
          <a:xfrm>
            <a:off x="2257907" y="2133600"/>
            <a:ext cx="8915400" cy="3777622"/>
          </a:xfrm>
        </p:spPr>
        <p:txBody>
          <a:bodyPr>
            <a:normAutofit fontScale="92500" lnSpcReduction="10000"/>
          </a:bodyPr>
          <a:lstStyle/>
          <a:p>
            <a:pPr marL="0" indent="0">
              <a:buNone/>
            </a:pPr>
            <a:r>
              <a:rPr lang="en-US" sz="3600" dirty="0">
                <a:solidFill>
                  <a:schemeClr val="tx1"/>
                </a:solidFill>
              </a:rPr>
              <a:t>The people of ancient Egypt built mudbrick homes in villages and in the country. They grew some of their own food and traded in the villages for the food and goods they could not produce. Most ancient Egyptians worked as field hands, farmers, craftsmen and scribes. A small group of people were nobles.</a:t>
            </a:r>
            <a:endParaRPr lang="en-IN" sz="3600" dirty="0">
              <a:solidFill>
                <a:schemeClr val="tx1"/>
              </a:solidFill>
            </a:endParaRPr>
          </a:p>
        </p:txBody>
      </p:sp>
      <p:pic>
        <p:nvPicPr>
          <p:cNvPr id="6146" name="Picture 2" descr="Daily Life in Ancient Egypt - Ancient History Encyclopedia">
            <a:extLst>
              <a:ext uri="{FF2B5EF4-FFF2-40B4-BE49-F238E27FC236}">
                <a16:creationId xmlns:a16="http://schemas.microsoft.com/office/drawing/2014/main" id="{0F1746BD-8AF5-4015-BFEC-9CD141DC8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558" y="5368297"/>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096391"/>
      </p:ext>
    </p:extLst>
  </p:cSld>
  <p:clrMapOvr>
    <a:masterClrMapping/>
  </p:clrMapOvr>
</p:sld>
</file>

<file path=ppt/theme/theme1.xml><?xml version="1.0" encoding="utf-8"?>
<a:theme xmlns:a="http://schemas.openxmlformats.org/drawingml/2006/main" name="Wisp">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101</TotalTime>
  <Words>254</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Wisp</vt:lpstr>
      <vt:lpstr>HISTORY</vt:lpstr>
      <vt:lpstr>AVNIKA JAIN</vt:lpstr>
      <vt:lpstr>INDEX</vt:lpstr>
      <vt:lpstr>EGYPTIAN CIVILIZATION</vt:lpstr>
      <vt:lpstr>SOURCES OF EGYPTIAN CIVILIZATION</vt:lpstr>
      <vt:lpstr>ORIGIN OF EGYPTIAN CIVILIZATION</vt:lpstr>
      <vt:lpstr>PERIODS OF EGYPTIAN CIVILIZATION</vt:lpstr>
      <vt:lpstr>SOCIAL CLASSES OF EGYPTIAN CIVILIZATION</vt:lpstr>
      <vt:lpstr>LIFE OF THE PEOPLE IN EGYPTIAN CIVILIZATION</vt:lpstr>
      <vt:lpstr>RELIGION OF EGYPTIAN CIVILIZATION</vt:lpstr>
      <vt:lpstr>OCCUPATIONS OF EGYPTIAN CIVILIZATION</vt:lpstr>
      <vt:lpstr>TRADE AND COMMERCE OF EGYPTIAN CIVILIZATION</vt:lpstr>
      <vt:lpstr>MAJOR ACHIEVEMENTS OF EGYPTIAN CIVILIZATION</vt:lpstr>
      <vt:lpstr>DECLINE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dc:title>
  <dc:creator>Rahul Jain</dc:creator>
  <cp:lastModifiedBy>Rahul Jain</cp:lastModifiedBy>
  <cp:revision>18</cp:revision>
  <dcterms:created xsi:type="dcterms:W3CDTF">2020-06-24T16:50:01Z</dcterms:created>
  <dcterms:modified xsi:type="dcterms:W3CDTF">2020-06-29T04:38:11Z</dcterms:modified>
</cp:coreProperties>
</file>