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80" r:id="rId4"/>
    <p:sldId id="281" r:id="rId5"/>
    <p:sldId id="258" r:id="rId6"/>
    <p:sldId id="259" r:id="rId7"/>
    <p:sldId id="260" r:id="rId8"/>
    <p:sldId id="261" r:id="rId9"/>
    <p:sldId id="263" r:id="rId10"/>
    <p:sldId id="266" r:id="rId11"/>
    <p:sldId id="269" r:id="rId12"/>
    <p:sldId id="271" r:id="rId13"/>
    <p:sldId id="270" r:id="rId14"/>
    <p:sldId id="267" r:id="rId15"/>
    <p:sldId id="268" r:id="rId16"/>
    <p:sldId id="272" r:id="rId17"/>
    <p:sldId id="273" r:id="rId18"/>
    <p:sldId id="264" r:id="rId19"/>
    <p:sldId id="274" r:id="rId20"/>
    <p:sldId id="265" r:id="rId21"/>
    <p:sldId id="262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Jain" initials="RJ" lastIdx="1" clrIdx="0">
    <p:extLst>
      <p:ext uri="{19B8F6BF-5375-455C-9EA6-DF929625EA0E}">
        <p15:presenceInfo xmlns:p15="http://schemas.microsoft.com/office/powerpoint/2012/main" userId="029061de2590ce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3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4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66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49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6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84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26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3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8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0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0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71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7687D0-E089-4137-B4D8-0E495AD84A6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E2B60C-118C-4212-88F7-249CE58C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F2D7-9D25-487F-81A1-72344A67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Maths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D509-9176-4B4D-8085-F903F13DDB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/>
              <a:t>A project on </a:t>
            </a:r>
          </a:p>
          <a:p>
            <a:pPr marL="0" indent="0" algn="ctr">
              <a:buNone/>
            </a:pPr>
            <a:r>
              <a:rPr lang="en-IN" sz="6000" dirty="0"/>
              <a:t>“number system”.</a:t>
            </a:r>
          </a:p>
        </p:txBody>
      </p:sp>
    </p:spTree>
    <p:extLst>
      <p:ext uri="{BB962C8B-B14F-4D97-AF65-F5344CB8AC3E}">
        <p14:creationId xmlns:p14="http://schemas.microsoft.com/office/powerpoint/2010/main" val="85391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E70D-3EF1-4275-A8B8-59DBB5FF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whether the number is even or odd (state the condition)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0EE0-0AC9-436B-92F9-9B8206A2C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73110"/>
            <a:ext cx="10363826" cy="34241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6000" u="sng" dirty="0"/>
              <a:t>35,416</a:t>
            </a:r>
          </a:p>
          <a:p>
            <a:pPr marL="0" indent="0">
              <a:buNone/>
            </a:pPr>
            <a:r>
              <a:rPr lang="en-IN" sz="6000" cap="none" dirty="0"/>
              <a:t>It is a Even number because the last digit of the number is Even, That is </a:t>
            </a:r>
            <a:r>
              <a:rPr lang="en-IN" sz="6000" u="sng" cap="non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792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64B5-9735-42C3-AB47-C41FBD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total number of 5 digit numbers possible(show 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0955-201E-4141-9303-1DC9C098D3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cap="none" dirty="0"/>
              <a:t>Largest 5 digit number: 99,999.</a:t>
            </a:r>
          </a:p>
          <a:p>
            <a:pPr marL="0" indent="0">
              <a:buNone/>
            </a:pPr>
            <a:r>
              <a:rPr lang="en-IN" sz="2600" cap="none" dirty="0"/>
              <a:t>Smallest 5 digit number: 10,000.</a:t>
            </a:r>
          </a:p>
          <a:p>
            <a:pPr marL="0" indent="0">
              <a:buNone/>
            </a:pPr>
            <a:r>
              <a:rPr lang="en-IN" sz="2600" cap="none" dirty="0"/>
              <a:t>Total number of 5 digit number’s: 99,999-10,000+1.</a:t>
            </a:r>
          </a:p>
          <a:p>
            <a:pPr marL="0" indent="0" algn="ctr">
              <a:buNone/>
            </a:pPr>
            <a:r>
              <a:rPr lang="en-IN" sz="2600" cap="none" dirty="0"/>
              <a:t>= 99,999</a:t>
            </a:r>
          </a:p>
          <a:p>
            <a:pPr marL="0" indent="0" algn="ctr">
              <a:buNone/>
            </a:pPr>
            <a:r>
              <a:rPr lang="en-IN" sz="2600" cap="none" dirty="0"/>
              <a:t>   -</a:t>
            </a:r>
            <a:r>
              <a:rPr lang="en-IN" sz="2600" u="sng" cap="none" dirty="0"/>
              <a:t>10,000 </a:t>
            </a:r>
          </a:p>
          <a:p>
            <a:pPr marL="0" indent="0" algn="ctr">
              <a:buNone/>
            </a:pPr>
            <a:r>
              <a:rPr lang="en-IN" sz="2600" cap="none" dirty="0"/>
              <a:t>      </a:t>
            </a:r>
            <a:r>
              <a:rPr lang="en-IN" sz="2600" u="sng" cap="none" dirty="0"/>
              <a:t>89,999</a:t>
            </a:r>
          </a:p>
          <a:p>
            <a:pPr marL="0" indent="0" algn="ctr">
              <a:buNone/>
            </a:pPr>
            <a:r>
              <a:rPr lang="en-IN" sz="2600" cap="none" dirty="0"/>
              <a:t>= 89,999+1= 90,000</a:t>
            </a:r>
          </a:p>
          <a:p>
            <a:pPr marL="0" indent="0" algn="ctr">
              <a:buNone/>
            </a:pPr>
            <a:r>
              <a:rPr lang="en-IN" sz="2600" cap="none" dirty="0"/>
              <a:t>Answer- 90,000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60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BE7A-6710-42D2-BE6F-14E8E6B7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the least 5-digit number formed using only 3 smallest digits of your number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88B1-9380-4D78-84EC-1548579A8C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800" cap="none" dirty="0"/>
              <a:t>Smallest 3-digits of 35,416= 134.</a:t>
            </a:r>
          </a:p>
          <a:p>
            <a:pPr marL="0" indent="0">
              <a:buNone/>
            </a:pPr>
            <a:r>
              <a:rPr lang="en-IN" sz="4800" cap="none" dirty="0"/>
              <a:t>Smallest 5-digit number using 134= 11134.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45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8D22-7EB5-416B-8B6E-361BAD84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GREATEST 5-digit number formed using only 3 greatest digits of your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8F0A-B8BA-40C8-9C33-F0CE48375C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cap="none" dirty="0"/>
              <a:t>Greatest 3-digits of 35,416= 456.</a:t>
            </a:r>
          </a:p>
          <a:p>
            <a:pPr marL="0" indent="0">
              <a:buNone/>
            </a:pPr>
            <a:r>
              <a:rPr lang="en-IN" sz="4800" cap="none" dirty="0"/>
              <a:t>Greatest 5-digit number using “456”= 66654.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83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9709-B895-4F51-AE0C-49C8E190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find the sum of the digits in the number chosen and write the number in reverse </a:t>
            </a:r>
            <a:r>
              <a:rPr lang="en-IN" u="dotte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endParaRPr lang="en-IN" u="dotte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F93E-DAF4-42BA-88B4-95C4E3E587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900" dirty="0"/>
              <a:t>Digits: 35,416</a:t>
            </a:r>
          </a:p>
          <a:p>
            <a:pPr marL="0" indent="0">
              <a:buNone/>
            </a:pPr>
            <a:r>
              <a:rPr lang="en-IN" sz="4900" dirty="0"/>
              <a:t>Sum of the digits: 3+5+4+1+6= 19</a:t>
            </a:r>
          </a:p>
          <a:p>
            <a:pPr marL="0" indent="0">
              <a:buNone/>
            </a:pPr>
            <a:r>
              <a:rPr lang="en-IN" sz="4900" dirty="0"/>
              <a:t>No in reverse order= 614,53.</a:t>
            </a:r>
          </a:p>
        </p:txBody>
      </p:sp>
    </p:spTree>
    <p:extLst>
      <p:ext uri="{BB962C8B-B14F-4D97-AF65-F5344CB8AC3E}">
        <p14:creationId xmlns:p14="http://schemas.microsoft.com/office/powerpoint/2010/main" val="325730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1083-AA5A-4C93-8512-46595C7E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the divisibility of the number chosen by 3,4,5,6,7,8 and 9(explanation should be given)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7E4D-5A35-4F98-9634-1734CD9943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dirty="0"/>
              <a:t>35,416</a:t>
            </a:r>
          </a:p>
          <a:p>
            <a:pPr marL="0" indent="0">
              <a:buNone/>
            </a:pPr>
            <a:r>
              <a:rPr lang="en-IN" sz="3600" dirty="0"/>
              <a:t>Divisibility by 3:</a:t>
            </a:r>
          </a:p>
          <a:p>
            <a:pPr marL="0" indent="0">
              <a:buNone/>
            </a:pPr>
            <a:r>
              <a:rPr lang="en-US" sz="2800" cap="none" dirty="0"/>
              <a:t>A number is </a:t>
            </a:r>
            <a:r>
              <a:rPr lang="en-US" sz="2800" b="1" cap="none" dirty="0"/>
              <a:t>divisible by 3</a:t>
            </a:r>
            <a:r>
              <a:rPr lang="en-US" sz="2800" cap="none" dirty="0"/>
              <a:t>, if the sum of its all digits is a multiple of </a:t>
            </a:r>
            <a:r>
              <a:rPr lang="en-US" sz="2800" b="1" cap="none" dirty="0"/>
              <a:t>3</a:t>
            </a:r>
            <a:r>
              <a:rPr lang="en-US" sz="2800" cap="none" dirty="0"/>
              <a:t> or </a:t>
            </a:r>
            <a:r>
              <a:rPr lang="en-US" sz="2800" b="1" cap="none" dirty="0"/>
              <a:t>divisibility by 3</a:t>
            </a:r>
            <a:r>
              <a:rPr lang="en-US" sz="2800" cap="none" dirty="0"/>
              <a:t>. Sum of all the digits of 35,416= 3+5+4+1+6= 19, which is not </a:t>
            </a:r>
            <a:r>
              <a:rPr lang="en-US" sz="2800" b="1" cap="none" dirty="0"/>
              <a:t>divisible by 3</a:t>
            </a:r>
            <a:r>
              <a:rPr lang="en-US" sz="2800" cap="none" dirty="0"/>
              <a:t>. Hence, 35,416 is not </a:t>
            </a:r>
            <a:r>
              <a:rPr lang="en-US" sz="2800" b="1" cap="none" dirty="0"/>
              <a:t>divisible by 3</a:t>
            </a:r>
            <a:r>
              <a:rPr lang="en-US" sz="2800" cap="none" dirty="0"/>
              <a:t>.</a:t>
            </a:r>
            <a:endParaRPr lang="en-IN" sz="2800" cap="none" dirty="0"/>
          </a:p>
        </p:txBody>
      </p:sp>
    </p:spTree>
    <p:extLst>
      <p:ext uri="{BB962C8B-B14F-4D97-AF65-F5344CB8AC3E}">
        <p14:creationId xmlns:p14="http://schemas.microsoft.com/office/powerpoint/2010/main" val="255021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2A24-4FB1-43EC-8BF4-229E6CA8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35,416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DF93-7A2F-4414-A62D-4ABB12A9D7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dirty="0"/>
              <a:t>Divisibility by 4:</a:t>
            </a:r>
          </a:p>
          <a:p>
            <a:pPr marL="0" indent="0">
              <a:buNone/>
            </a:pPr>
            <a:r>
              <a:rPr lang="en-US" sz="4400" cap="none" dirty="0"/>
              <a:t>A number is divisible by </a:t>
            </a:r>
            <a:r>
              <a:rPr lang="en-US" sz="4400" b="1" cap="none" dirty="0"/>
              <a:t>4</a:t>
            </a:r>
            <a:r>
              <a:rPr lang="en-US" sz="4400" cap="none" dirty="0"/>
              <a:t> if its last two digits are evenly divisible by </a:t>
            </a:r>
            <a:r>
              <a:rPr lang="en-US" sz="4400" b="1" cap="none" dirty="0"/>
              <a:t>4</a:t>
            </a:r>
            <a:r>
              <a:rPr lang="en-US" sz="4400" cap="none" dirty="0"/>
              <a:t>. 35,416, the last two digits are 16 and it is divisible by </a:t>
            </a:r>
            <a:r>
              <a:rPr lang="en-US" sz="4400" b="1" cap="none" dirty="0"/>
              <a:t>4</a:t>
            </a:r>
            <a:r>
              <a:rPr lang="en-US" sz="4400" cap="none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15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E96-B9A2-43A3-BB67-47D7C087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u="dotted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35,416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7E06-C4D9-4B7D-8AC2-5984FF833D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Divisibility by 5:</a:t>
            </a:r>
          </a:p>
          <a:p>
            <a:pPr marL="0" indent="0">
              <a:buNone/>
            </a:pPr>
            <a:r>
              <a:rPr lang="en-US" sz="2800" cap="none" dirty="0"/>
              <a:t>A number is divisible by 5 if the number's last digit is either </a:t>
            </a:r>
            <a:r>
              <a:rPr lang="en-US" sz="2800" b="1" cap="none" dirty="0"/>
              <a:t>0</a:t>
            </a:r>
            <a:r>
              <a:rPr lang="en-US" sz="2800" cap="none" dirty="0"/>
              <a:t> or 5. Examples: the numbers 105, 275, 315, 420, </a:t>
            </a:r>
            <a:r>
              <a:rPr lang="en-US" sz="2800" b="1" cap="none" dirty="0"/>
              <a:t>945</a:t>
            </a:r>
            <a:r>
              <a:rPr lang="en-US" sz="2800" cap="none" dirty="0"/>
              <a:t>, 760 can be divided by 5 evenly. The numbers 151, 246, 879, 1404 are not evenly divisible by 5= the last digit of the number 35,416 is not 0 or 5. Hence, this number is not divisible by 5.</a:t>
            </a:r>
            <a:endParaRPr lang="en-IN" sz="4400" cap="none" dirty="0"/>
          </a:p>
        </p:txBody>
      </p:sp>
    </p:spTree>
    <p:extLst>
      <p:ext uri="{BB962C8B-B14F-4D97-AF65-F5344CB8AC3E}">
        <p14:creationId xmlns:p14="http://schemas.microsoft.com/office/powerpoint/2010/main" val="135408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4A15-2B4B-465B-AF48-8AE34ED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u="dotted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35,416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F69E-8C4C-4627-8DED-B6AB1A4ADA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dirty="0"/>
              <a:t>Divisibility by 6:</a:t>
            </a:r>
          </a:p>
          <a:p>
            <a:pPr marL="0" indent="0">
              <a:buNone/>
            </a:pPr>
            <a:r>
              <a:rPr lang="en-US" sz="2400" cap="none" dirty="0"/>
              <a:t>Numbers are evenly divisible by </a:t>
            </a:r>
            <a:r>
              <a:rPr lang="en-US" sz="2400" b="1" cap="none" dirty="0"/>
              <a:t>6</a:t>
            </a:r>
            <a:r>
              <a:rPr lang="en-US" sz="2400" cap="none" dirty="0"/>
              <a:t> if they are evenly divisible by both 2 AND 3. Even numbers are always evenly divisible by 2. Numbers are evenly divisible by 3 if the sum of all the individual digits is evenly divisible by 3. The number 35,416 is divisible by 2 as the last digit(6)is divisible by 2 but it is not divisible by 3 as the sum of this number is 19 and it is not divisible by 6. Hence, the number is not divisible by 6.</a:t>
            </a:r>
            <a:endParaRPr lang="en-IN" sz="4000" cap="none" dirty="0"/>
          </a:p>
        </p:txBody>
      </p:sp>
    </p:spTree>
    <p:extLst>
      <p:ext uri="{BB962C8B-B14F-4D97-AF65-F5344CB8AC3E}">
        <p14:creationId xmlns:p14="http://schemas.microsoft.com/office/powerpoint/2010/main" val="155692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E187-2BBA-4E38-A4DF-54FE84B8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u="dotted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35,416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8875-0302-485A-A5FF-4BDC69C552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300" dirty="0"/>
              <a:t>Divisibility by 7.</a:t>
            </a:r>
          </a:p>
          <a:p>
            <a:pPr marL="0" indent="0">
              <a:buNone/>
            </a:pPr>
            <a:r>
              <a:rPr lang="en-US" sz="2800" cap="none" dirty="0"/>
              <a:t>To check if a number is evenly divisible by 7: Take the last digit of the number, double it, then </a:t>
            </a:r>
            <a:r>
              <a:rPr lang="en-US" sz="2800" b="1" cap="none" dirty="0"/>
              <a:t>subtract</a:t>
            </a:r>
            <a:r>
              <a:rPr lang="en-US" sz="2800" cap="none" dirty="0"/>
              <a:t> the result from the rest of the number. If the resulting number is evenly divisible by 7, so is the original number. Last digit of the number=6. Double of 6=12.</a:t>
            </a:r>
          </a:p>
          <a:p>
            <a:pPr marL="0" indent="0">
              <a:buNone/>
            </a:pPr>
            <a:r>
              <a:rPr lang="en-US" sz="2800" cap="none" dirty="0"/>
              <a:t>Remaining numbers= 3,541=3541-12= 3,529. 3,529 divided by 7. Quotient= 504. remainder=1. 3,529 is not divisible by 7 because it is not completely divided.</a:t>
            </a:r>
          </a:p>
          <a:p>
            <a:pPr marL="0" indent="0">
              <a:buNone/>
            </a:pPr>
            <a:r>
              <a:rPr lang="en-US" sz="2800" cap="none" dirty="0"/>
              <a:t>Hence, 35,416 is not divided by 7.</a:t>
            </a:r>
          </a:p>
        </p:txBody>
      </p:sp>
    </p:spTree>
    <p:extLst>
      <p:ext uri="{BB962C8B-B14F-4D97-AF65-F5344CB8AC3E}">
        <p14:creationId xmlns:p14="http://schemas.microsoft.com/office/powerpoint/2010/main" val="16039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EF2C-BF8E-44CC-8B21-53D08A58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Avnika jain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2AF7-D9C7-4964-9F77-D64BABD167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600" dirty="0"/>
              <a:t>Class: 6-b.</a:t>
            </a:r>
          </a:p>
          <a:p>
            <a:pPr marL="0" indent="0">
              <a:buNone/>
            </a:pPr>
            <a:r>
              <a:rPr lang="en-IN" sz="3600" dirty="0"/>
              <a:t>Subject: maths 1.</a:t>
            </a:r>
          </a:p>
          <a:p>
            <a:pPr marL="0" indent="0">
              <a:buNone/>
            </a:pPr>
            <a:r>
              <a:rPr lang="en-IN" sz="3600" dirty="0"/>
              <a:t>Topic: number system.</a:t>
            </a:r>
          </a:p>
          <a:p>
            <a:pPr marL="0" indent="0">
              <a:buNone/>
            </a:pPr>
            <a:r>
              <a:rPr lang="en-IN" sz="3600" dirty="0"/>
              <a:t>School: city Montessori school.</a:t>
            </a:r>
          </a:p>
          <a:p>
            <a:pPr marL="0" indent="0">
              <a:buNone/>
            </a:pPr>
            <a:r>
              <a:rPr lang="en-IN" sz="3600" dirty="0"/>
              <a:t>Branch: aliganj-campus 2.</a:t>
            </a:r>
          </a:p>
        </p:txBody>
      </p:sp>
    </p:spTree>
    <p:extLst>
      <p:ext uri="{BB962C8B-B14F-4D97-AF65-F5344CB8AC3E}">
        <p14:creationId xmlns:p14="http://schemas.microsoft.com/office/powerpoint/2010/main" val="377726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3348-3BD7-4238-ADCC-C4613840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u="dotted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35,416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A5EA-ECDC-469B-A60A-EA0081DD68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dirty="0"/>
              <a:t>Divisibility of 8.</a:t>
            </a:r>
          </a:p>
          <a:p>
            <a:pPr marL="0" indent="0">
              <a:buNone/>
            </a:pPr>
            <a:r>
              <a:rPr lang="en-US" sz="2800" cap="none" dirty="0"/>
              <a:t>A number is divisible by 8 if the last </a:t>
            </a:r>
            <a:r>
              <a:rPr lang="en-US" sz="2800" b="1" cap="none" dirty="0"/>
              <a:t>three</a:t>
            </a:r>
            <a:r>
              <a:rPr lang="en-US" sz="2800" cap="none" dirty="0"/>
              <a:t> digits are evenly divisible by 8. For example, 17216. The last </a:t>
            </a:r>
            <a:r>
              <a:rPr lang="en-US" sz="2800" b="1" cap="none" dirty="0"/>
              <a:t>three</a:t>
            </a:r>
            <a:r>
              <a:rPr lang="en-US" sz="2800" cap="none" dirty="0"/>
              <a:t> digits are 216 and it is divisible by 8. The number 35,416’s </a:t>
            </a:r>
          </a:p>
          <a:p>
            <a:pPr marL="0" indent="0">
              <a:buNone/>
            </a:pPr>
            <a:r>
              <a:rPr lang="en-US" sz="2800" cap="none" dirty="0"/>
              <a:t>Last digits are 416, which are divisible by 8. Hence, this number is divisible by 8.</a:t>
            </a:r>
            <a:endParaRPr lang="en-IN" sz="4400" cap="none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26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6339-56B4-4CA1-A346-E7BA723D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u="dotted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35,416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BF8D-A242-40EE-8789-6353486507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9000" dirty="0"/>
              <a:t>Divisibility by 9.</a:t>
            </a:r>
          </a:p>
          <a:p>
            <a:pPr marL="0" indent="0">
              <a:buNone/>
            </a:pPr>
            <a:r>
              <a:rPr lang="en-US" sz="6700" cap="none" dirty="0"/>
              <a:t>A number is divisible by </a:t>
            </a:r>
            <a:r>
              <a:rPr lang="en-US" sz="6700" b="1" cap="none" dirty="0"/>
              <a:t>9</a:t>
            </a:r>
            <a:r>
              <a:rPr lang="en-US" sz="6700" cap="none" dirty="0"/>
              <a:t>, if the sum is a multiple of 9 or if the sum of its digits is divisible by 9. Example: 99. Sum of the digits of 99 = 9 + 9 = 18, which is divisible by 9= the sum of the digits of the number 35,416 is 3+5+4+1+6= 19. 19 is not divisible by 9. Hence, this number is not divisible by 9.</a:t>
            </a:r>
            <a:endParaRPr lang="en-IN" sz="6700" cap="none" dirty="0"/>
          </a:p>
        </p:txBody>
      </p:sp>
    </p:spTree>
    <p:extLst>
      <p:ext uri="{BB962C8B-B14F-4D97-AF65-F5344CB8AC3E}">
        <p14:creationId xmlns:p14="http://schemas.microsoft.com/office/powerpoint/2010/main" val="987844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C10E-ECF0-47C3-9F1C-18AFB3CE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AT LEAST 10 THREE-DIGIT NUMBERS USING THE DIGITS OF YOUR NUMBER(WITHOUT REPETITION)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7841-47A2-4640-A742-8AEBE1AA3C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IN" sz="5800" dirty="0"/>
              <a:t>35,416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541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416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614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145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641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534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345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146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514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164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435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564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645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451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156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9029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3953-DEF0-4CD3-A696-03A8CBAE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ANY DIGIT PRESENT IN THE NUMBER WHICH IS A PERFECT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782E-7C0E-4B71-8AE4-1898A8D2C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900" u="sng" dirty="0"/>
              <a:t>35,416</a:t>
            </a:r>
          </a:p>
          <a:p>
            <a:pPr marL="0" indent="0">
              <a:buNone/>
            </a:pPr>
            <a:r>
              <a:rPr lang="en-IN" sz="2400" cap="none" dirty="0"/>
              <a:t>Here digit ‘‘3’’ is not a perfect square. </a:t>
            </a:r>
          </a:p>
          <a:p>
            <a:pPr marL="0" indent="0">
              <a:buNone/>
            </a:pPr>
            <a:r>
              <a:rPr lang="en-IN" sz="2400" cap="none" dirty="0"/>
              <a:t>Digit ‘‘5’’ is not a perfect square. </a:t>
            </a:r>
          </a:p>
          <a:p>
            <a:pPr marL="0" indent="0">
              <a:buNone/>
            </a:pPr>
            <a:r>
              <a:rPr lang="en-IN" sz="2400" cap="none" dirty="0"/>
              <a:t>Digit ‘‘4’’ is a perfect square the multiples of 4 are 2x2. Hence, it is a perfect square.</a:t>
            </a:r>
          </a:p>
          <a:p>
            <a:pPr marL="0" indent="0">
              <a:buNone/>
            </a:pPr>
            <a:r>
              <a:rPr lang="en-IN" sz="2400" cap="none" dirty="0"/>
              <a:t>Digit “1” is not a perfect square.</a:t>
            </a:r>
          </a:p>
          <a:p>
            <a:pPr marL="0" indent="0">
              <a:buNone/>
            </a:pPr>
            <a:r>
              <a:rPr lang="en-IN" sz="2400" cap="none" dirty="0"/>
              <a:t>Digit “6” is not a perfect square.</a:t>
            </a:r>
          </a:p>
        </p:txBody>
      </p:sp>
    </p:spTree>
    <p:extLst>
      <p:ext uri="{BB962C8B-B14F-4D97-AF65-F5344CB8AC3E}">
        <p14:creationId xmlns:p14="http://schemas.microsoft.com/office/powerpoint/2010/main" val="303291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A558-CD33-4F37-9617-0BF20914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4380-7C7D-4F18-A7EA-6615E910C4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4400" cap="none" dirty="0"/>
              <a:t>Google.Com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400" cap="none" dirty="0"/>
              <a:t>Wikipedia.com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400" cap="none" dirty="0"/>
              <a:t>KhanAcademy.org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400" cap="none" dirty="0"/>
              <a:t>WowMaths by E3 Edusolutions published by Eupheus Learning.</a:t>
            </a:r>
          </a:p>
        </p:txBody>
      </p:sp>
    </p:spTree>
    <p:extLst>
      <p:ext uri="{BB962C8B-B14F-4D97-AF65-F5344CB8AC3E}">
        <p14:creationId xmlns:p14="http://schemas.microsoft.com/office/powerpoint/2010/main" val="374121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078596-525D-464C-AFD9-2D3214A7B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26290"/>
              </p:ext>
            </p:extLst>
          </p:nvPr>
        </p:nvGraphicFramePr>
        <p:xfrm>
          <a:off x="2849218" y="265948"/>
          <a:ext cx="7487477" cy="572346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1426">
                  <a:extLst>
                    <a:ext uri="{9D8B030D-6E8A-4147-A177-3AD203B41FA5}">
                      <a16:colId xmlns:a16="http://schemas.microsoft.com/office/drawing/2014/main" val="3122877215"/>
                    </a:ext>
                  </a:extLst>
                </a:gridCol>
                <a:gridCol w="3829100">
                  <a:extLst>
                    <a:ext uri="{9D8B030D-6E8A-4147-A177-3AD203B41FA5}">
                      <a16:colId xmlns:a16="http://schemas.microsoft.com/office/drawing/2014/main" val="3300285041"/>
                    </a:ext>
                  </a:extLst>
                </a:gridCol>
                <a:gridCol w="1317016">
                  <a:extLst>
                    <a:ext uri="{9D8B030D-6E8A-4147-A177-3AD203B41FA5}">
                      <a16:colId xmlns:a16="http://schemas.microsoft.com/office/drawing/2014/main" val="2495827209"/>
                    </a:ext>
                  </a:extLst>
                </a:gridCol>
                <a:gridCol w="1499935">
                  <a:extLst>
                    <a:ext uri="{9D8B030D-6E8A-4147-A177-3AD203B41FA5}">
                      <a16:colId xmlns:a16="http://schemas.microsoft.com/office/drawing/2014/main" val="1801021639"/>
                    </a:ext>
                  </a:extLst>
                </a:gridCol>
              </a:tblGrid>
              <a:tr h="593961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INDEX</a:t>
                      </a:r>
                      <a:endParaRPr lang="en-IN" sz="3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32243"/>
                  </a:ext>
                </a:extLst>
              </a:tr>
              <a:tr h="6233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PAGE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TEACHER’S SIGN.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10462"/>
                  </a:ext>
                </a:extLst>
              </a:tr>
              <a:tr h="29683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NUMBER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60156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5-DIGIT NO. WITHOUT THE REPETITION OF THE DIGITS.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36613"/>
                  </a:ext>
                </a:extLst>
              </a:tr>
              <a:tr h="3441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WRITE THE NUMBER IN  WORDS.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99608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WRITE THE PLACE VALUE ANF FACE VALUE OF EACH DIGIT.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86877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WRITE ITS PREDECESSOR AND SUCCESSOR(WITH RULE).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218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CHECK WHETHER THE NUMBER IS EVEN OR ODD(STATE THE CONDITION).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54231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FIND THE TOTAL NUMBER OF 5-DIGIT NUMBERS POSSIBLE(SHOW STEPS).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22605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WRITE THE LEAST 5-DIGIT NUMBER FORMED USING ONLY THREE SMALLEST DIGITS OF YOUR NUMBER.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7733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FIND THE GREATEST 5 DIGIT NUMBER FORMED USING ONLY 3 DIGITS OF YOUR NUMBER.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62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9DC42A-607E-4D4F-BD34-0A5500BF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95803"/>
              </p:ext>
            </p:extLst>
          </p:nvPr>
        </p:nvGraphicFramePr>
        <p:xfrm>
          <a:off x="1806713" y="1647318"/>
          <a:ext cx="8128000" cy="3383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6244">
                  <a:extLst>
                    <a:ext uri="{9D8B030D-6E8A-4147-A177-3AD203B41FA5}">
                      <a16:colId xmlns:a16="http://schemas.microsoft.com/office/drawing/2014/main" val="2281843408"/>
                    </a:ext>
                  </a:extLst>
                </a:gridCol>
                <a:gridCol w="4015408">
                  <a:extLst>
                    <a:ext uri="{9D8B030D-6E8A-4147-A177-3AD203B41FA5}">
                      <a16:colId xmlns:a16="http://schemas.microsoft.com/office/drawing/2014/main" val="3088959278"/>
                    </a:ext>
                  </a:extLst>
                </a:gridCol>
                <a:gridCol w="1470992">
                  <a:extLst>
                    <a:ext uri="{9D8B030D-6E8A-4147-A177-3AD203B41FA5}">
                      <a16:colId xmlns:a16="http://schemas.microsoft.com/office/drawing/2014/main" val="3538860621"/>
                    </a:ext>
                  </a:extLst>
                </a:gridCol>
                <a:gridCol w="1665356">
                  <a:extLst>
                    <a:ext uri="{9D8B030D-6E8A-4147-A177-3AD203B41FA5}">
                      <a16:colId xmlns:a16="http://schemas.microsoft.com/office/drawing/2014/main" val="1383383219"/>
                    </a:ext>
                  </a:extLst>
                </a:gridCol>
              </a:tblGrid>
              <a:tr h="27731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u="none" strike="noStrike" dirty="0">
                          <a:effectLst/>
                        </a:rPr>
                        <a:t>TO FIND THE SUM OF THE DIGITS IN THE NUMBER CHOSEN AND WRITE THE NUMBER IN REVERSE ORDER.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90518"/>
                  </a:ext>
                </a:extLst>
              </a:tr>
              <a:tr h="2773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u="none" dirty="0">
                          <a:effectLst/>
                        </a:rPr>
                        <a:t>TEST THE DIVISIBILITY OF THE NUMBER CHOSEN BY 3,4,5,6,7,8 AND 9(EXPLANATION SHOULD BE GIVEN).</a:t>
                      </a:r>
                      <a:endParaRPr lang="en-IN" b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11-17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09096"/>
                  </a:ext>
                </a:extLst>
              </a:tr>
              <a:tr h="45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u="none" dirty="0">
                          <a:effectLst/>
                        </a:rPr>
                        <a:t>FRAME AT LEAST 10 THREE-DIGIT NUMBERS USING THE DIGITS OF YOUR NUMBER(WITHOUT REPETITION).</a:t>
                      </a:r>
                      <a:endParaRPr lang="en-IN" b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18</a:t>
                      </a:r>
                      <a:endParaRPr lang="en-IN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80017"/>
                  </a:ext>
                </a:extLst>
              </a:tr>
              <a:tr h="453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none" dirty="0">
                          <a:effectLst/>
                        </a:rPr>
                        <a:t>IDENTIFY ANY DIGIT PRESENT IN THE NUMBER WHICH IS A PERFECT SQUARE</a:t>
                      </a:r>
                      <a:r>
                        <a:rPr lang="en-IN" sz="1800" u="dotted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3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80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C66A-7A4D-4D98-8355-EFD02677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ECC4-2710-42A4-AF55-E715F74809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5698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400" cap="none" dirty="0"/>
              <a:t>The number system or the numeral system is the system of naming or representing numbers. There are various types of number systems in </a:t>
            </a:r>
            <a:r>
              <a:rPr lang="en-US" sz="4400" cap="none" dirty="0" err="1"/>
              <a:t>maths</a:t>
            </a:r>
            <a:r>
              <a:rPr lang="en-US" sz="4400" cap="none" dirty="0"/>
              <a:t> like binary, decimal, etc.</a:t>
            </a:r>
            <a:endParaRPr lang="en-IN" sz="4400" cap="none" dirty="0"/>
          </a:p>
        </p:txBody>
      </p:sp>
    </p:spTree>
    <p:extLst>
      <p:ext uri="{BB962C8B-B14F-4D97-AF65-F5344CB8AC3E}">
        <p14:creationId xmlns:p14="http://schemas.microsoft.com/office/powerpoint/2010/main" val="248320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F257-8913-49E2-8503-C0D38C9D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91548"/>
            <a:ext cx="10364451" cy="2075543"/>
          </a:xfrm>
        </p:spPr>
        <p:txBody>
          <a:bodyPr>
            <a:normAutofit fontScale="90000"/>
          </a:bodyPr>
          <a:lstStyle/>
          <a:p>
            <a:r>
              <a:rPr lang="en-IN" sz="72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5-digit number without repetition of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AAF4-D154-41E5-8AC6-49CEA8C343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3800" u="sng" dirty="0"/>
              <a:t>35,416</a:t>
            </a:r>
          </a:p>
        </p:txBody>
      </p:sp>
    </p:spTree>
    <p:extLst>
      <p:ext uri="{BB962C8B-B14F-4D97-AF65-F5344CB8AC3E}">
        <p14:creationId xmlns:p14="http://schemas.microsoft.com/office/powerpoint/2010/main" val="63234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70E6-E438-4BB6-98AE-6E60612E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the number in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CB89-54B2-454F-9D3D-A29568C793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5400" cap="none" dirty="0"/>
              <a:t>NUMBER: 35,416</a:t>
            </a:r>
          </a:p>
          <a:p>
            <a:pPr marL="0" indent="0" algn="ctr">
              <a:buNone/>
            </a:pPr>
            <a:r>
              <a:rPr lang="en-IN" sz="5400" cap="none" dirty="0"/>
              <a:t>IN WORDS: </a:t>
            </a:r>
          </a:p>
          <a:p>
            <a:pPr marL="0" indent="0" algn="ctr">
              <a:buNone/>
            </a:pPr>
            <a:r>
              <a:rPr lang="en-IN" sz="5400" cap="none" dirty="0"/>
              <a:t>Thirty-five thousand four-hundred sixteen.</a:t>
            </a:r>
          </a:p>
        </p:txBody>
      </p:sp>
    </p:spTree>
    <p:extLst>
      <p:ext uri="{BB962C8B-B14F-4D97-AF65-F5344CB8AC3E}">
        <p14:creationId xmlns:p14="http://schemas.microsoft.com/office/powerpoint/2010/main" val="340812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875-78AC-4E61-B67F-9BA5003C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the Place value and face value of each digit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5A0E-E121-482A-92B4-313A50FF77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2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IN" sz="9600" u="sng" cap="none" dirty="0"/>
              <a:t>Place values</a:t>
            </a:r>
          </a:p>
          <a:p>
            <a:pPr marL="0" indent="0" algn="ctr">
              <a:buNone/>
            </a:pPr>
            <a:r>
              <a:rPr lang="en-IN" sz="9600" cap="none" dirty="0"/>
              <a:t>Place value of 3= 30,000</a:t>
            </a:r>
          </a:p>
          <a:p>
            <a:pPr marL="0" indent="0" algn="ctr">
              <a:buNone/>
            </a:pPr>
            <a:r>
              <a:rPr lang="en-IN" sz="9600" cap="none" dirty="0"/>
              <a:t>Place value of 5= 5,000</a:t>
            </a:r>
          </a:p>
          <a:p>
            <a:pPr marL="0" indent="0" algn="ctr">
              <a:buNone/>
            </a:pPr>
            <a:r>
              <a:rPr lang="en-IN" sz="9600" cap="none" dirty="0"/>
              <a:t>Place value of 4= 400</a:t>
            </a:r>
          </a:p>
          <a:p>
            <a:pPr marL="0" indent="0" algn="ctr">
              <a:buNone/>
            </a:pPr>
            <a:r>
              <a:rPr lang="en-IN" sz="9600" cap="none" dirty="0"/>
              <a:t>Place value of 1= 10</a:t>
            </a:r>
          </a:p>
          <a:p>
            <a:pPr marL="0" indent="0" algn="ctr">
              <a:buNone/>
            </a:pPr>
            <a:r>
              <a:rPr lang="en-IN" sz="9600" cap="none" dirty="0"/>
              <a:t>Place value of 6= 6</a:t>
            </a:r>
          </a:p>
          <a:p>
            <a:pPr marL="0" indent="0" algn="ctr">
              <a:buNone/>
            </a:pPr>
            <a:endParaRPr lang="en-IN" sz="9600" cap="none" dirty="0"/>
          </a:p>
          <a:p>
            <a:pPr marL="0" indent="0" algn="ctr">
              <a:buNone/>
            </a:pPr>
            <a:endParaRPr lang="en-IN" sz="9600" cap="none" dirty="0"/>
          </a:p>
          <a:p>
            <a:pPr marL="0" indent="0" algn="ctr">
              <a:buNone/>
            </a:pPr>
            <a:r>
              <a:rPr lang="en-IN" sz="9600" u="sng" cap="none" dirty="0"/>
              <a:t>Face values</a:t>
            </a:r>
          </a:p>
          <a:p>
            <a:pPr marL="0" indent="0" algn="ctr">
              <a:buNone/>
            </a:pPr>
            <a:r>
              <a:rPr lang="en-IN" sz="9600" cap="none" dirty="0"/>
              <a:t>Face value of 3= 3</a:t>
            </a:r>
          </a:p>
          <a:p>
            <a:pPr marL="0" indent="0" algn="ctr">
              <a:buNone/>
            </a:pPr>
            <a:r>
              <a:rPr lang="en-IN" sz="9600" cap="none" dirty="0"/>
              <a:t>Place value of 5= 5</a:t>
            </a:r>
          </a:p>
          <a:p>
            <a:pPr marL="0" indent="0" algn="ctr">
              <a:buNone/>
            </a:pPr>
            <a:r>
              <a:rPr lang="en-IN" sz="9600" cap="none" dirty="0"/>
              <a:t>Place value of 4= 4</a:t>
            </a:r>
          </a:p>
          <a:p>
            <a:pPr marL="0" indent="0" algn="ctr">
              <a:buNone/>
            </a:pPr>
            <a:r>
              <a:rPr lang="en-IN" sz="9600" cap="none" dirty="0"/>
              <a:t>Place value of 1= 1</a:t>
            </a:r>
          </a:p>
          <a:p>
            <a:pPr marL="0" indent="0" algn="ctr">
              <a:buNone/>
            </a:pPr>
            <a:r>
              <a:rPr lang="en-IN" sz="9600" cap="none" dirty="0"/>
              <a:t>Place value of 6= 6</a:t>
            </a:r>
          </a:p>
          <a:p>
            <a:pPr marL="0" indent="0" algn="ctr">
              <a:buNone/>
            </a:pP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6538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AD29-6142-4217-B3F6-0ABF09F0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its predecessor and successor</a:t>
            </a:r>
            <a:br>
              <a:rPr lang="en-IN" sz="44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u="dotte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(with 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B269-550A-482D-A615-6D05884A99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/>
              <a:t>Predecessor</a:t>
            </a:r>
            <a:r>
              <a:rPr lang="en-US" sz="2400" cap="none" dirty="0"/>
              <a:t> refers to the previous term of a particular term while the </a:t>
            </a:r>
            <a:r>
              <a:rPr lang="en-US" sz="2400" b="1" cap="none" dirty="0"/>
              <a:t>successor</a:t>
            </a:r>
            <a:r>
              <a:rPr lang="en-US" sz="2400" cap="none" dirty="0"/>
              <a:t> refers to the next term of a particular term. In order to find the </a:t>
            </a:r>
            <a:r>
              <a:rPr lang="en-US" sz="2400" b="1" cap="none" dirty="0"/>
              <a:t>successor</a:t>
            </a:r>
            <a:r>
              <a:rPr lang="en-US" sz="2400" cap="none" dirty="0"/>
              <a:t> of a whole number, one must add one to the particular given number.  In order to find a </a:t>
            </a:r>
            <a:r>
              <a:rPr lang="en-US" sz="2400" b="1" cap="none" dirty="0"/>
              <a:t>predecessor</a:t>
            </a:r>
            <a:r>
              <a:rPr lang="en-US" sz="2400" cap="none" dirty="0"/>
              <a:t>, one must subtract one from the particular given number.</a:t>
            </a:r>
          </a:p>
          <a:p>
            <a:pPr marL="0" indent="0">
              <a:buNone/>
            </a:pPr>
            <a:r>
              <a:rPr lang="en-US" sz="2400" cap="none" dirty="0"/>
              <a:t>Predecessor of 35,416= 35,415.</a:t>
            </a:r>
          </a:p>
          <a:p>
            <a:pPr marL="0" indent="0">
              <a:buNone/>
            </a:pPr>
            <a:r>
              <a:rPr lang="en-US" sz="2400" cap="none" dirty="0"/>
              <a:t>Successor of 35,416= 35,417.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74051153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673</TotalTime>
  <Words>754</Words>
  <Application>Microsoft Office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Tw Cen MT</vt:lpstr>
      <vt:lpstr>Wingdings</vt:lpstr>
      <vt:lpstr>Droplet</vt:lpstr>
      <vt:lpstr>Maths 1 </vt:lpstr>
      <vt:lpstr>Avnika jain</vt:lpstr>
      <vt:lpstr>PowerPoint Presentation</vt:lpstr>
      <vt:lpstr>PowerPoint Presentation</vt:lpstr>
      <vt:lpstr>Number system</vt:lpstr>
      <vt:lpstr>5-digit number without repetition of digits</vt:lpstr>
      <vt:lpstr>Write the number in words</vt:lpstr>
      <vt:lpstr>Write the Place value and face value of each digit</vt:lpstr>
      <vt:lpstr>Write its predecessor and successor (with rule)</vt:lpstr>
      <vt:lpstr>Check whether the number is even or odd (state the condition) </vt:lpstr>
      <vt:lpstr>Find the total number of 5 digit numbers possible(show steps)</vt:lpstr>
      <vt:lpstr>Write the least 5-digit number formed using only 3 smallest digits of your number</vt:lpstr>
      <vt:lpstr>FIND the GREATEST 5-digit number formed using only 3 greatest digits of your number</vt:lpstr>
      <vt:lpstr>To find the sum of the digits in the number chosen and write the number in reverse ordeR</vt:lpstr>
      <vt:lpstr>Test the divisibility of the number chosen by 3,4,5,6,7,8 and 9(explanation should be given)</vt:lpstr>
      <vt:lpstr>35,416</vt:lpstr>
      <vt:lpstr>35,416</vt:lpstr>
      <vt:lpstr>35,416</vt:lpstr>
      <vt:lpstr>35,416</vt:lpstr>
      <vt:lpstr>35,416</vt:lpstr>
      <vt:lpstr>35,416</vt:lpstr>
      <vt:lpstr>FRAME AT LEAST 10 THREE-DIGIT NUMBERS USING THE DIGITS OF YOUR NUMBER(WITHOUT REPETITION)</vt:lpstr>
      <vt:lpstr>IDENTIFY ANY DIGIT PRESENT IN THE NUMBER WHICH IS A PERFECT SQUARE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1</dc:title>
  <dc:creator>Rahul Jain</dc:creator>
  <cp:lastModifiedBy>Rahul</cp:lastModifiedBy>
  <cp:revision>38</cp:revision>
  <dcterms:created xsi:type="dcterms:W3CDTF">2020-06-26T04:22:11Z</dcterms:created>
  <dcterms:modified xsi:type="dcterms:W3CDTF">2020-06-30T15:27:33Z</dcterms:modified>
</cp:coreProperties>
</file>