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3" r:id="rId1"/>
  </p:sldMasterIdLst>
  <p:notesMasterIdLst>
    <p:notesMasterId r:id="rId33"/>
  </p:notesMasterIdLst>
  <p:sldIdLst>
    <p:sldId id="285" r:id="rId2"/>
    <p:sldId id="286" r:id="rId3"/>
    <p:sldId id="284" r:id="rId4"/>
    <p:sldId id="256" r:id="rId5"/>
    <p:sldId id="257" r:id="rId6"/>
    <p:sldId id="258" r:id="rId7"/>
    <p:sldId id="259" r:id="rId8"/>
    <p:sldId id="260" r:id="rId9"/>
    <p:sldId id="263" r:id="rId10"/>
    <p:sldId id="262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0E220-2F71-4F04-975B-4E4BE876DA4C}" type="datetimeFigureOut">
              <a:rPr lang="en-IN" smtClean="0"/>
              <a:t>27-06-2020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31D51-C568-429F-A068-07A01696D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8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050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04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08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8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0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939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9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554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75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86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3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162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837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85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549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660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29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351A5-754F-419F-A506-AB2B80FDAD47}" type="datetimeFigureOut">
              <a:rPr lang="en-IN" smtClean="0"/>
              <a:t>27-06-2020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23E5-4E24-4A2F-AE2D-074C476A47B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8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  <p:sldLayoutId id="2147484356" r:id="rId13"/>
    <p:sldLayoutId id="2147484357" r:id="rId14"/>
    <p:sldLayoutId id="2147484358" r:id="rId15"/>
    <p:sldLayoutId id="2147484359" r:id="rId16"/>
    <p:sldLayoutId id="214748436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7189-740E-47E9-8992-D518F48F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278" y="764373"/>
            <a:ext cx="11678478" cy="5530410"/>
          </a:xfrm>
        </p:spPr>
        <p:txBody>
          <a:bodyPr/>
          <a:lstStyle/>
          <a:p>
            <a:pPr algn="ctr"/>
            <a:r>
              <a:rPr lang="en-IN" sz="9600" dirty="0">
                <a:effectLst>
                  <a:glow rad="101600">
                    <a:srgbClr val="FF00FF">
                      <a:alpha val="60000"/>
                    </a:srgbClr>
                  </a:glow>
                </a:effectLst>
              </a:rPr>
              <a:t>A project on ‘matter’</a:t>
            </a:r>
            <a:endParaRPr lang="en-IN" dirty="0">
              <a:effectLst>
                <a:glow rad="101600">
                  <a:srgbClr val="FF00FF">
                    <a:alpha val="6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806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5BB3-CED3-4DA8-B626-2D53CDCC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192" y="1697388"/>
            <a:ext cx="9448800" cy="1825096"/>
          </a:xfrm>
        </p:spPr>
        <p:txBody>
          <a:bodyPr>
            <a:normAutofit/>
          </a:bodyPr>
          <a:lstStyle/>
          <a:p>
            <a:r>
              <a:rPr lang="en-IN" dirty="0"/>
              <a:t>Intermolecular force of attraction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783B2-9FB5-434B-BC5A-E8FC1652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991" y="3632200"/>
            <a:ext cx="9448800" cy="19867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Intermolecular forces</a:t>
            </a:r>
            <a:r>
              <a:rPr lang="en-US" dirty="0"/>
              <a:t> (IMF) are the </a:t>
            </a:r>
            <a:r>
              <a:rPr lang="en-US" b="1" dirty="0"/>
              <a:t>forces</a:t>
            </a:r>
            <a:r>
              <a:rPr lang="en-US" dirty="0"/>
              <a:t> which mediate interaction between molecules, including </a:t>
            </a:r>
            <a:r>
              <a:rPr lang="en-US" b="1" dirty="0"/>
              <a:t>forces of attraction</a:t>
            </a:r>
            <a:r>
              <a:rPr lang="en-US" dirty="0"/>
              <a:t> or repulsion which act between molecules and other types of neighboring particles, e.g. atoms or ions. </a:t>
            </a:r>
            <a:endParaRPr lang="en-IN" dirty="0"/>
          </a:p>
        </p:txBody>
      </p:sp>
      <p:pic>
        <p:nvPicPr>
          <p:cNvPr id="6146" name="Picture 2" descr="Intramolecular and intermolecular forces (article) | Khan Academy">
            <a:extLst>
              <a:ext uri="{FF2B5EF4-FFF2-40B4-BE49-F238E27FC236}">
                <a16:creationId xmlns:a16="http://schemas.microsoft.com/office/drawing/2014/main" id="{80333735-F9C4-4C71-8EE6-54C69400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79" y="482136"/>
            <a:ext cx="6990521" cy="188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88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4CAA-7F7C-4AB7-9B6A-8EDB1FE7F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States of matter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B3D11-BC08-473C-B6AF-A217B4BE3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4637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There are three states of matter. They are: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Solids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Liquids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/>
              <a:t>gases</a:t>
            </a:r>
          </a:p>
        </p:txBody>
      </p:sp>
    </p:spTree>
    <p:extLst>
      <p:ext uri="{BB962C8B-B14F-4D97-AF65-F5344CB8AC3E}">
        <p14:creationId xmlns:p14="http://schemas.microsoft.com/office/powerpoint/2010/main" val="96558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4F9A-63F9-43EC-901B-790B612B7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solids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6D4A8-8760-4D8A-A66A-0BDB89B0B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31802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In a </a:t>
            </a:r>
            <a:r>
              <a:rPr lang="en-US" b="1" dirty="0"/>
              <a:t>solid</a:t>
            </a:r>
            <a:r>
              <a:rPr lang="en-US" dirty="0"/>
              <a:t>, molecules are packed together, and it keeps its shape. Liquids take the shape of the container. ... </a:t>
            </a:r>
            <a:r>
              <a:rPr lang="en-US" b="1" dirty="0"/>
              <a:t>Solid</a:t>
            </a:r>
            <a:r>
              <a:rPr lang="en-US" dirty="0"/>
              <a:t> is one of the three main </a:t>
            </a:r>
            <a:r>
              <a:rPr lang="en-US" b="1" dirty="0"/>
              <a:t>states of matter</a:t>
            </a:r>
            <a:r>
              <a:rPr lang="en-US" dirty="0"/>
              <a:t>, along with liquid and gas. </a:t>
            </a:r>
            <a:r>
              <a:rPr lang="en-US" b="1" dirty="0"/>
              <a:t>Matter</a:t>
            </a:r>
            <a:r>
              <a:rPr lang="en-US" dirty="0"/>
              <a:t> is the "stuff" of the universe, the atoms, molecules and ions that make up all physical substances.</a:t>
            </a:r>
          </a:p>
          <a:p>
            <a:pPr>
              <a:lnSpc>
                <a:spcPct val="160000"/>
              </a:lnSpc>
            </a:pPr>
            <a:br>
              <a:rPr lang="en-US" dirty="0"/>
            </a:br>
            <a:endParaRPr lang="en-IN" dirty="0"/>
          </a:p>
        </p:txBody>
      </p:sp>
      <p:pic>
        <p:nvPicPr>
          <p:cNvPr id="7170" name="Picture 2" descr="Particle Model of Solids, Liquids and Gases | Chemstuff">
            <a:extLst>
              <a:ext uri="{FF2B5EF4-FFF2-40B4-BE49-F238E27FC236}">
                <a16:creationId xmlns:a16="http://schemas.microsoft.com/office/drawing/2014/main" id="{F5323E00-1781-40B4-BE63-B61436661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10" y="404328"/>
            <a:ext cx="3852242" cy="325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91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C7AF-8F29-4A1B-A64C-9B64AF8D7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liquids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36B2D-82EF-4085-99B5-B1BCA6282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26183"/>
            <a:ext cx="9448800" cy="2357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liquid is a nearly incompressible fluid that conforms to the shape of its container but retains a (nearly) constant volume independent of pressure. As such, it is one of the four fundamental states of matter (the others being solid, </a:t>
            </a:r>
            <a:r>
              <a:rPr lang="en-US" b="1" dirty="0"/>
              <a:t>gas</a:t>
            </a:r>
            <a:r>
              <a:rPr lang="en-US" dirty="0"/>
              <a:t>, and plasma), and is the only state with a definite volume but no fixed shape.</a:t>
            </a:r>
            <a:endParaRPr lang="en-IN" dirty="0"/>
          </a:p>
        </p:txBody>
      </p:sp>
      <p:pic>
        <p:nvPicPr>
          <p:cNvPr id="1032" name="Picture 8" descr="The physics of water drops and lift-off | Ars Technica">
            <a:extLst>
              <a:ext uri="{FF2B5EF4-FFF2-40B4-BE49-F238E27FC236}">
                <a16:creationId xmlns:a16="http://schemas.microsoft.com/office/drawing/2014/main" id="{07FA48F3-2BEB-4A7F-9C0A-CC251789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61" y="291548"/>
            <a:ext cx="4227443" cy="313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9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7758-0713-451A-B03C-3611034ED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16657"/>
            <a:ext cx="9448800" cy="1825096"/>
          </a:xfrm>
        </p:spPr>
        <p:txBody>
          <a:bodyPr/>
          <a:lstStyle/>
          <a:p>
            <a:r>
              <a:rPr lang="en-IN" dirty="0"/>
              <a:t>Gases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CDE93-8B3F-4144-9646-FE0CA83C4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35778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3600" b="1" dirty="0"/>
              <a:t>Gases</a:t>
            </a:r>
            <a:r>
              <a:rPr lang="en-US" sz="3600" dirty="0"/>
              <a:t> are the phase of matter in which particles are usually very far apart from one another, move very quickly, and aren't particularly attracted to one another. Because the molecules in a </a:t>
            </a:r>
            <a:r>
              <a:rPr lang="en-US" sz="3600" b="1" dirty="0"/>
              <a:t>gas</a:t>
            </a:r>
            <a:r>
              <a:rPr lang="en-US" sz="3600" dirty="0"/>
              <a:t> are so far apart from one another, </a:t>
            </a:r>
            <a:r>
              <a:rPr lang="en-US" sz="3600" b="1" dirty="0"/>
              <a:t>gases</a:t>
            </a:r>
            <a:r>
              <a:rPr lang="en-US" sz="3600" dirty="0"/>
              <a:t> are much less dense than liquids or solids. </a:t>
            </a:r>
            <a:r>
              <a:rPr lang="en-US" sz="3600" b="1" dirty="0"/>
              <a:t>Gases</a:t>
            </a:r>
            <a:r>
              <a:rPr lang="en-US" sz="3600" dirty="0"/>
              <a:t> don't have a fixed shape.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8194" name="Picture 2" descr="There's been a huge spike in one of the world's most potent ...">
            <a:extLst>
              <a:ext uri="{FF2B5EF4-FFF2-40B4-BE49-F238E27FC236}">
                <a16:creationId xmlns:a16="http://schemas.microsoft.com/office/drawing/2014/main" id="{94F3DAE3-D2D8-4CA6-99D2-E664EB0D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1"/>
            <a:ext cx="48768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51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B956-70C6-4033-B8C7-1F6E2EE45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Properties of solids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CD606-C374-44B0-B8DE-D0A886974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45453"/>
            <a:ext cx="9448800" cy="2848112"/>
          </a:xfrm>
        </p:spPr>
        <p:txBody>
          <a:bodyPr>
            <a:normAutofit/>
          </a:bodyPr>
          <a:lstStyle/>
          <a:p>
            <a:r>
              <a:rPr lang="en-IN" dirty="0"/>
              <a:t>There are 5 properties of solids. They are: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Solids have a definite shape.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Solids have a definite volume.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Solids have a texture.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Solids have many free surfaces.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Solids are incompressible.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18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63A0-4683-473F-ADF6-17889C4E4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536534"/>
            <a:ext cx="9448800" cy="1892466"/>
          </a:xfrm>
        </p:spPr>
        <p:txBody>
          <a:bodyPr/>
          <a:lstStyle/>
          <a:p>
            <a:r>
              <a:rPr lang="en-IN" dirty="0"/>
              <a:t>Solids have a definite shape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F5692-F4B6-429D-86B7-D5EB7AE6C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617" y="3221383"/>
            <a:ext cx="9448800" cy="32257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Any matter that is a </a:t>
            </a:r>
            <a:r>
              <a:rPr lang="en-US" b="1" dirty="0"/>
              <a:t>solid has a definite shape</a:t>
            </a:r>
            <a:r>
              <a:rPr lang="en-US" dirty="0"/>
              <a:t> and a </a:t>
            </a:r>
            <a:r>
              <a:rPr lang="en-US" b="1" dirty="0"/>
              <a:t>definite</a:t>
            </a:r>
            <a:r>
              <a:rPr lang="en-US" dirty="0"/>
              <a:t> volume. The molecules in a </a:t>
            </a:r>
            <a:r>
              <a:rPr lang="en-US" b="1" dirty="0"/>
              <a:t>solid</a:t>
            </a:r>
            <a:r>
              <a:rPr lang="en-US" dirty="0"/>
              <a:t> are in fixed positions and are close together. Although the molecules can still vibrate, they cannot move from one part of the </a:t>
            </a:r>
            <a:r>
              <a:rPr lang="en-US" b="1" dirty="0"/>
              <a:t>solid</a:t>
            </a:r>
            <a:r>
              <a:rPr lang="en-US" dirty="0"/>
              <a:t> to another part. As a result, a </a:t>
            </a:r>
            <a:r>
              <a:rPr lang="en-US" b="1" dirty="0"/>
              <a:t>solid</a:t>
            </a:r>
            <a:r>
              <a:rPr lang="en-US" dirty="0"/>
              <a:t> does not easily change its </a:t>
            </a:r>
            <a:r>
              <a:rPr lang="en-US" b="1" dirty="0"/>
              <a:t>shape</a:t>
            </a:r>
            <a:r>
              <a:rPr lang="en-US" dirty="0"/>
              <a:t> or  its volume.</a:t>
            </a:r>
          </a:p>
          <a:p>
            <a:pPr>
              <a:lnSpc>
                <a:spcPct val="200000"/>
              </a:lnSpc>
            </a:pPr>
            <a:br>
              <a:rPr lang="en-US" dirty="0"/>
            </a:br>
            <a:endParaRPr lang="en-IN" dirty="0"/>
          </a:p>
        </p:txBody>
      </p:sp>
      <p:pic>
        <p:nvPicPr>
          <p:cNvPr id="9218" name="Picture 2" descr="Why do solids have a definite shape? - Quora">
            <a:extLst>
              <a:ext uri="{FF2B5EF4-FFF2-40B4-BE49-F238E27FC236}">
                <a16:creationId xmlns:a16="http://schemas.microsoft.com/office/drawing/2014/main" id="{021BDDBC-FA1F-4BB8-B4B5-B08127120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32" y="1712125"/>
            <a:ext cx="1870712" cy="189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5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E846-9EC3-410A-BCFE-DD6108FE6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Solids have a definite volume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019CF-AB9A-4800-9A26-8BCFC3EDB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371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Any matter that is a </a:t>
            </a:r>
            <a:r>
              <a:rPr lang="en-US" b="1" dirty="0"/>
              <a:t>solid has</a:t>
            </a:r>
            <a:r>
              <a:rPr lang="en-US" dirty="0"/>
              <a:t> a </a:t>
            </a:r>
            <a:r>
              <a:rPr lang="en-US" b="1" dirty="0"/>
              <a:t>definite</a:t>
            </a:r>
            <a:r>
              <a:rPr lang="en-US" dirty="0"/>
              <a:t> shape and a </a:t>
            </a:r>
            <a:r>
              <a:rPr lang="en-US" b="1" dirty="0"/>
              <a:t>definite volume</a:t>
            </a:r>
            <a:r>
              <a:rPr lang="en-US" dirty="0"/>
              <a:t>. The molecules in a </a:t>
            </a:r>
            <a:r>
              <a:rPr lang="en-US" b="1" dirty="0"/>
              <a:t>solid</a:t>
            </a:r>
            <a:r>
              <a:rPr lang="en-US" dirty="0"/>
              <a:t> are in fixed positions and are close together. Although the molecules can still vibrate, they cannot move from one part of the </a:t>
            </a:r>
            <a:r>
              <a:rPr lang="en-US" b="1" dirty="0"/>
              <a:t>solid</a:t>
            </a:r>
            <a:r>
              <a:rPr lang="en-US" dirty="0"/>
              <a:t> to another part. As a result, a </a:t>
            </a:r>
            <a:r>
              <a:rPr lang="en-US" b="1" dirty="0"/>
              <a:t>solid</a:t>
            </a:r>
            <a:r>
              <a:rPr lang="en-US" dirty="0"/>
              <a:t> does not easily change its shape or its </a:t>
            </a:r>
            <a:r>
              <a:rPr lang="en-US" b="1" dirty="0"/>
              <a:t>volume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0242" name="Picture 2" descr="SOLIDS: · Have a definite shape and volume · Particles are close ...">
            <a:extLst>
              <a:ext uri="{FF2B5EF4-FFF2-40B4-BE49-F238E27FC236}">
                <a16:creationId xmlns:a16="http://schemas.microsoft.com/office/drawing/2014/main" id="{3453AFEE-209C-4BBE-8CA8-B5AE4F1A6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60" y="0"/>
            <a:ext cx="3059829" cy="19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46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165A-AD09-4C3D-BA61-51DC6066C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Solids have a texture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9DC379-5E34-4AA1-AFD9-4A47E06F7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21200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Solid textures</a:t>
            </a:r>
            <a:r>
              <a:rPr lang="en-US" dirty="0"/>
              <a:t> determine the color of a surface based on the XYZ values of each point on the surface. </a:t>
            </a:r>
            <a:r>
              <a:rPr lang="en-US" b="1" dirty="0"/>
              <a:t>Solid textures</a:t>
            </a:r>
            <a:r>
              <a:rPr lang="en-US" dirty="0"/>
              <a:t> are, therefore, not affected by the parameterization of a surface, and do not distort (the way a surface </a:t>
            </a:r>
            <a:r>
              <a:rPr lang="en-US" b="1" dirty="0"/>
              <a:t>texture</a:t>
            </a:r>
            <a:r>
              <a:rPr lang="en-US" dirty="0"/>
              <a:t> does) when mapped to a surface with uneven parameterization.</a:t>
            </a:r>
            <a:endParaRPr lang="en-IN" dirty="0"/>
          </a:p>
        </p:txBody>
      </p:sp>
      <p:pic>
        <p:nvPicPr>
          <p:cNvPr id="11266" name="Picture 2" descr="Texture (crystalline) - Wikipedia">
            <a:extLst>
              <a:ext uri="{FF2B5EF4-FFF2-40B4-BE49-F238E27FC236}">
                <a16:creationId xmlns:a16="http://schemas.microsoft.com/office/drawing/2014/main" id="{99EDDD1B-D41C-4FD8-9E51-22F8C9223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73757"/>
            <a:ext cx="4248150" cy="238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3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1941-E312-4E54-A80B-A243BC456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899" y="1807105"/>
            <a:ext cx="9448800" cy="1825096"/>
          </a:xfrm>
        </p:spPr>
        <p:txBody>
          <a:bodyPr>
            <a:normAutofit/>
          </a:bodyPr>
          <a:lstStyle/>
          <a:p>
            <a:r>
              <a:rPr lang="en-IN" dirty="0"/>
              <a:t>Solids have many free surfaces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02882-57C7-41AE-88E3-31BACF133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899" y="3632201"/>
            <a:ext cx="9448800" cy="22650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 </a:t>
            </a:r>
            <a:r>
              <a:rPr lang="en-US" b="1" dirty="0"/>
              <a:t>Solids have</a:t>
            </a:r>
            <a:r>
              <a:rPr lang="en-US" dirty="0"/>
              <a:t> infinite no of </a:t>
            </a:r>
            <a:r>
              <a:rPr lang="en-US" b="1" dirty="0"/>
              <a:t>surfaces</a:t>
            </a:r>
            <a:r>
              <a:rPr lang="en-US" dirty="0"/>
              <a:t> because it </a:t>
            </a:r>
            <a:r>
              <a:rPr lang="en-US" b="1" dirty="0"/>
              <a:t>has</a:t>
            </a:r>
            <a:r>
              <a:rPr lang="en-US" dirty="0"/>
              <a:t> infinite no of shapes and molecules are closely packed to each other and are not able to flow like fluids .</a:t>
            </a:r>
            <a:endParaRPr lang="en-IN" dirty="0"/>
          </a:p>
        </p:txBody>
      </p:sp>
      <p:pic>
        <p:nvPicPr>
          <p:cNvPr id="12290" name="Picture 2" descr="Square Wood Block by ArtMinds™ | Michaels">
            <a:extLst>
              <a:ext uri="{FF2B5EF4-FFF2-40B4-BE49-F238E27FC236}">
                <a16:creationId xmlns:a16="http://schemas.microsoft.com/office/drawing/2014/main" id="{65BB4F25-723F-4D38-A5D9-94FB48EC2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372" y="1055448"/>
            <a:ext cx="2170351" cy="217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3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9525-FCB0-4B1E-861F-587B5E3E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88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Avnika</a:t>
            </a:r>
            <a:r>
              <a:rPr lang="en-IN" sz="8800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8800" u="db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jain</a:t>
            </a:r>
            <a:endParaRPr lang="en-IN" sz="8800" u="db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1B54-F496-4C3B-8A91-49914F85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600" dirty="0"/>
              <a:t>CLASS: 6-B.</a:t>
            </a:r>
          </a:p>
          <a:p>
            <a:pPr marL="0" indent="0">
              <a:buNone/>
            </a:pPr>
            <a:r>
              <a:rPr lang="en-IN" sz="4600" dirty="0"/>
              <a:t>SUBJECT: PHYSICS.</a:t>
            </a:r>
          </a:p>
          <a:p>
            <a:pPr marL="0" indent="0">
              <a:buNone/>
            </a:pPr>
            <a:r>
              <a:rPr lang="en-IN" sz="4600" dirty="0"/>
              <a:t>TOPIC: MATTER.</a:t>
            </a:r>
          </a:p>
          <a:p>
            <a:pPr marL="0" indent="0">
              <a:buNone/>
            </a:pPr>
            <a:r>
              <a:rPr lang="en-IN" sz="4600" dirty="0"/>
              <a:t>SCHOOL: CITY MONTESSORI SCHOOL.</a:t>
            </a:r>
          </a:p>
          <a:p>
            <a:pPr marL="0" indent="0">
              <a:buNone/>
            </a:pPr>
            <a:r>
              <a:rPr lang="en-IN" sz="4600" dirty="0"/>
              <a:t>BRANCH: ALIGANJ-CAMPUS 2.</a:t>
            </a:r>
          </a:p>
        </p:txBody>
      </p:sp>
    </p:spTree>
    <p:extLst>
      <p:ext uri="{BB962C8B-B14F-4D97-AF65-F5344CB8AC3E}">
        <p14:creationId xmlns:p14="http://schemas.microsoft.com/office/powerpoint/2010/main" val="340472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4C58-1117-4D22-81CE-59FA5D266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78" y="1807105"/>
            <a:ext cx="9448800" cy="1825096"/>
          </a:xfrm>
        </p:spPr>
        <p:txBody>
          <a:bodyPr>
            <a:normAutofit/>
          </a:bodyPr>
          <a:lstStyle/>
          <a:p>
            <a:r>
              <a:rPr lang="en-IN" dirty="0"/>
              <a:t>Solids are incompressible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829A0-524A-4DD4-9FFD-3398F6C78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513" y="3751470"/>
            <a:ext cx="9448800" cy="25698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 In </a:t>
            </a:r>
            <a:r>
              <a:rPr lang="en-US" b="1" dirty="0"/>
              <a:t>solids</a:t>
            </a:r>
            <a:r>
              <a:rPr lang="en-US" dirty="0"/>
              <a:t>, the atoms or molecules are closely packed together. ... When we put pressure on </a:t>
            </a:r>
            <a:r>
              <a:rPr lang="en-US" b="1" dirty="0"/>
              <a:t>solids</a:t>
            </a:r>
            <a:r>
              <a:rPr lang="en-US" dirty="0"/>
              <a:t>, to compress them, there no space between the atoms/molecules and as a result we cannot compress them.</a:t>
            </a:r>
            <a:endParaRPr lang="en-IN" dirty="0"/>
          </a:p>
        </p:txBody>
      </p:sp>
      <p:pic>
        <p:nvPicPr>
          <p:cNvPr id="13314" name="Picture 2" descr="States of Matter: Solids, Liquids, Gases &amp; Plasma - Video &amp; Lesson ...">
            <a:extLst>
              <a:ext uri="{FF2B5EF4-FFF2-40B4-BE49-F238E27FC236}">
                <a16:creationId xmlns:a16="http://schemas.microsoft.com/office/drawing/2014/main" id="{9312F121-B6AB-4687-97E7-41BCE33D1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719" y="676068"/>
            <a:ext cx="4854281" cy="295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94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55DD-8D3D-4281-B1CB-2E789B3AB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Properties of liquids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E421E-F062-4E8E-A26D-A37570EFC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291521"/>
          </a:xfrm>
        </p:spPr>
        <p:txBody>
          <a:bodyPr>
            <a:normAutofit/>
          </a:bodyPr>
          <a:lstStyle/>
          <a:p>
            <a:r>
              <a:rPr lang="en-IN" dirty="0"/>
              <a:t>There are 4 properties of liquids. They are-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Liquids do not have a definite shape, but have a definite volume.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Liquids have a tendency to flow(fluidity).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Liquids cannot be compressed much.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Liquids have a free surface.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646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A6A0-1FCA-451F-9A27-E3AF83359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78226"/>
            <a:ext cx="9448800" cy="2250275"/>
          </a:xfrm>
        </p:spPr>
        <p:txBody>
          <a:bodyPr>
            <a:normAutofit fontScale="90000"/>
          </a:bodyPr>
          <a:lstStyle/>
          <a:p>
            <a:r>
              <a:rPr lang="en-IN" dirty="0"/>
              <a:t>Liquids do not have a definite shape but have a definite volume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293CA-27F0-4528-B325-501F08B91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6360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Liquids have a fixed volume but</a:t>
            </a:r>
            <a:r>
              <a:rPr lang="en-US" dirty="0"/>
              <a:t> no </a:t>
            </a:r>
            <a:r>
              <a:rPr lang="en-US" b="1" dirty="0"/>
              <a:t>fixed shape</a:t>
            </a:r>
            <a:r>
              <a:rPr lang="en-US" dirty="0"/>
              <a:t>. This is because the particles in a </a:t>
            </a:r>
            <a:r>
              <a:rPr lang="en-US" b="1" dirty="0"/>
              <a:t>liquid</a:t>
            </a:r>
            <a:r>
              <a:rPr lang="en-US" dirty="0"/>
              <a:t> are further apart than the particles in a solid, allowing them to easily slide past each other. Solids </a:t>
            </a:r>
            <a:r>
              <a:rPr lang="en-US" b="1" dirty="0"/>
              <a:t>have a fixed shape</a:t>
            </a:r>
            <a:r>
              <a:rPr lang="en-US" dirty="0"/>
              <a:t> because their molecules are so tightly packed they cannot </a:t>
            </a:r>
            <a:r>
              <a:rPr lang="en-US" b="1" dirty="0"/>
              <a:t>do</a:t>
            </a:r>
            <a:r>
              <a:rPr lang="en-US" dirty="0"/>
              <a:t> much more than vibrate against each other.</a:t>
            </a:r>
            <a:endParaRPr lang="en-IN" dirty="0"/>
          </a:p>
        </p:txBody>
      </p:sp>
      <p:pic>
        <p:nvPicPr>
          <p:cNvPr id="1026" name="Picture 2" descr="Educational Revolution: Liquid">
            <a:extLst>
              <a:ext uri="{FF2B5EF4-FFF2-40B4-BE49-F238E27FC236}">
                <a16:creationId xmlns:a16="http://schemas.microsoft.com/office/drawing/2014/main" id="{7F4D6FD3-E04F-480E-B349-49A35223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251" y="203732"/>
            <a:ext cx="2401749" cy="179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61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A082-6483-472E-9F88-06E2D55E8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Liquids have a tendency to flow(fluidity)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89C9A-DB01-45F0-B0E2-67E6F3F34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07564"/>
            <a:ext cx="9448800" cy="218550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Liquids</a:t>
            </a:r>
            <a:r>
              <a:rPr lang="en-US" sz="2200" dirty="0"/>
              <a:t> are fluid, able to </a:t>
            </a:r>
            <a:r>
              <a:rPr lang="en-US" sz="2200" b="1" dirty="0"/>
              <a:t>flow</a:t>
            </a:r>
            <a:r>
              <a:rPr lang="en-US" sz="2200" dirty="0"/>
              <a:t> and take any shape. This occurs due to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200" dirty="0"/>
              <a:t> weak intermolecular bonding that allows the molecules to slide past each other freely.</a:t>
            </a:r>
            <a:endParaRPr lang="en-IN" sz="2200" dirty="0"/>
          </a:p>
        </p:txBody>
      </p:sp>
      <p:pic>
        <p:nvPicPr>
          <p:cNvPr id="2050" name="Picture 2" descr="Water Pouring: Why does water stick to glass when pouring?">
            <a:extLst>
              <a:ext uri="{FF2B5EF4-FFF2-40B4-BE49-F238E27FC236}">
                <a16:creationId xmlns:a16="http://schemas.microsoft.com/office/drawing/2014/main" id="{3426DE1F-7F48-4FE4-BF9C-6973E95FA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422" y="126694"/>
            <a:ext cx="2409014" cy="1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80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C1BF-B70C-4659-B399-DCCBBA556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Liquids cannot be compressed much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60D3C-368A-4999-B6DC-154BD1304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233497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sz="2900" dirty="0"/>
              <a:t>Because the particles </a:t>
            </a:r>
            <a:r>
              <a:rPr lang="en-US" sz="2900" b="1" dirty="0"/>
              <a:t>can</a:t>
            </a:r>
            <a:r>
              <a:rPr lang="en-US" sz="2900" dirty="0"/>
              <a:t> move, </a:t>
            </a:r>
            <a:r>
              <a:rPr lang="en-US" sz="2900" b="1" dirty="0"/>
              <a:t>liquids</a:t>
            </a:r>
            <a:r>
              <a:rPr lang="en-US" sz="2900" dirty="0"/>
              <a:t> don't have a definite shape, and they </a:t>
            </a:r>
            <a:r>
              <a:rPr lang="en-US" sz="2900" b="1" dirty="0"/>
              <a:t>can</a:t>
            </a:r>
            <a:r>
              <a:rPr lang="en-US" sz="2900" dirty="0"/>
              <a:t> flow. Because the particles are still packed close together, </a:t>
            </a:r>
            <a:r>
              <a:rPr lang="en-US" sz="2900" b="1" dirty="0"/>
              <a:t>liquids can't</a:t>
            </a:r>
            <a:r>
              <a:rPr lang="en-US" sz="2900" dirty="0"/>
              <a:t> easily be </a:t>
            </a:r>
            <a:r>
              <a:rPr lang="en-US" sz="2900" b="1" dirty="0"/>
              <a:t>compressed</a:t>
            </a:r>
            <a:r>
              <a:rPr lang="en-US" sz="2900" dirty="0"/>
              <a:t> and keep the same </a:t>
            </a:r>
            <a:r>
              <a:rPr lang="en-US" sz="2900" dirty="0" err="1"/>
              <a:t>volume.Apr</a:t>
            </a:r>
            <a:r>
              <a:rPr lang="en-US" sz="2900" dirty="0"/>
              <a:t> 7, 2020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3074" name="Picture 2" descr="Chapt 1 kpt of solids, liquids &amp; gases (1)">
            <a:extLst>
              <a:ext uri="{FF2B5EF4-FFF2-40B4-BE49-F238E27FC236}">
                <a16:creationId xmlns:a16="http://schemas.microsoft.com/office/drawing/2014/main" id="{5F4EF3A1-ABE0-407A-BF4F-1F75055BD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255" y="392389"/>
            <a:ext cx="2989175" cy="253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60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C924-1B9B-4FB9-87A1-9B0FC2AA4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Liquids have a free surface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90D3B-4EC2-4017-A4A8-DD2286F2A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463799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Liquid contain</a:t>
            </a:r>
            <a:r>
              <a:rPr lang="en-US" dirty="0"/>
              <a:t> only one </a:t>
            </a:r>
            <a:r>
              <a:rPr lang="en-US" b="1" dirty="0"/>
              <a:t>free surface</a:t>
            </a:r>
            <a:r>
              <a:rPr lang="en-US" dirty="0"/>
              <a:t> because force of attraction is less between the atom which do not allow it </a:t>
            </a:r>
            <a:r>
              <a:rPr lang="en-US" b="1" dirty="0"/>
              <a:t>have</a:t>
            </a:r>
            <a:r>
              <a:rPr lang="en-US" dirty="0"/>
              <a:t> more than one </a:t>
            </a:r>
            <a:r>
              <a:rPr lang="en-US" b="1" dirty="0"/>
              <a:t>free </a:t>
            </a:r>
            <a:r>
              <a:rPr lang="en-US" b="1" dirty="0" err="1"/>
              <a:t>surface</a:t>
            </a:r>
            <a:r>
              <a:rPr lang="en-US" dirty="0" err="1"/>
              <a:t>.Jun</a:t>
            </a:r>
            <a:r>
              <a:rPr lang="en-US" dirty="0"/>
              <a:t> 21, 2019</a:t>
            </a:r>
          </a:p>
          <a:p>
            <a:pPr>
              <a:lnSpc>
                <a:spcPct val="250000"/>
              </a:lnSpc>
            </a:pPr>
            <a:br>
              <a:rPr lang="en-US" dirty="0"/>
            </a:br>
            <a:endParaRPr lang="en-IN" dirty="0"/>
          </a:p>
        </p:txBody>
      </p:sp>
      <p:pic>
        <p:nvPicPr>
          <p:cNvPr id="4100" name="Picture 4" descr="Free surface - Wikipedia">
            <a:extLst>
              <a:ext uri="{FF2B5EF4-FFF2-40B4-BE49-F238E27FC236}">
                <a16:creationId xmlns:a16="http://schemas.microsoft.com/office/drawing/2014/main" id="{D06E0818-66D2-45FD-BC1F-ABF217E0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530" y="563218"/>
            <a:ext cx="2716695" cy="339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993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117-2624-4ED7-93B5-8F437E4EE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Properties of gases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FE024-3BDB-4DB5-9CFE-4FF6D96A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291521"/>
          </a:xfrm>
        </p:spPr>
        <p:txBody>
          <a:bodyPr>
            <a:normAutofit/>
          </a:bodyPr>
          <a:lstStyle/>
          <a:p>
            <a:r>
              <a:rPr lang="en-IN" dirty="0"/>
              <a:t>There are 4 properties of gases. They are-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Gases have neither a definite shape nor a definite volume.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Gases have maximum fluidity, or capacity to flow.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Gases are highly compressible.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Gases have no free surface.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031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6070-C7BE-4D68-8DA4-95EB0746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64974"/>
            <a:ext cx="9448800" cy="2263527"/>
          </a:xfrm>
        </p:spPr>
        <p:txBody>
          <a:bodyPr>
            <a:normAutofit fontScale="90000"/>
          </a:bodyPr>
          <a:lstStyle/>
          <a:p>
            <a:r>
              <a:rPr lang="en-IN" dirty="0"/>
              <a:t>Gases have neither a definite shape, nor a definite volume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230B9-B286-43D5-A5B4-FF7BAFCD1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26352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 </a:t>
            </a:r>
            <a:r>
              <a:rPr lang="en-US" b="1" dirty="0"/>
              <a:t>gas</a:t>
            </a:r>
            <a:r>
              <a:rPr lang="en-US" dirty="0"/>
              <a:t> is a substance with no </a:t>
            </a:r>
            <a:r>
              <a:rPr lang="en-US" b="1" dirty="0"/>
              <a:t>definite volume</a:t>
            </a:r>
            <a:r>
              <a:rPr lang="en-US" dirty="0"/>
              <a:t> and no </a:t>
            </a:r>
            <a:r>
              <a:rPr lang="en-US" b="1" dirty="0"/>
              <a:t>definite shape</a:t>
            </a:r>
            <a:r>
              <a:rPr lang="en-US" dirty="0"/>
              <a:t>. </a:t>
            </a:r>
            <a:r>
              <a:rPr lang="en-US" b="1" dirty="0"/>
              <a:t>Solids</a:t>
            </a:r>
            <a:r>
              <a:rPr lang="en-US" dirty="0"/>
              <a:t> and liquids </a:t>
            </a:r>
            <a:r>
              <a:rPr lang="en-US" b="1" dirty="0"/>
              <a:t>have volumes</a:t>
            </a:r>
            <a:r>
              <a:rPr lang="en-US" dirty="0"/>
              <a:t> that do not change easily. A </a:t>
            </a:r>
            <a:r>
              <a:rPr lang="en-US" b="1" dirty="0"/>
              <a:t>gas</a:t>
            </a:r>
            <a:r>
              <a:rPr lang="en-US" dirty="0"/>
              <a:t>, on the other hand, </a:t>
            </a:r>
            <a:r>
              <a:rPr lang="en-US" b="1" dirty="0"/>
              <a:t>has</a:t>
            </a:r>
            <a:r>
              <a:rPr lang="en-US" dirty="0"/>
              <a:t> a </a:t>
            </a:r>
            <a:r>
              <a:rPr lang="en-US" b="1" dirty="0"/>
              <a:t>vol</a:t>
            </a:r>
            <a:r>
              <a:rPr lang="en-US" dirty="0"/>
              <a:t>ume that changes to match the </a:t>
            </a:r>
            <a:r>
              <a:rPr lang="en-US" b="1" dirty="0"/>
              <a:t>volume</a:t>
            </a:r>
            <a:r>
              <a:rPr lang="en-US" dirty="0"/>
              <a:t> of its container. The molecules in a </a:t>
            </a:r>
            <a:r>
              <a:rPr lang="en-US" b="1" dirty="0"/>
              <a:t>gas</a:t>
            </a:r>
            <a:r>
              <a:rPr lang="en-US" dirty="0"/>
              <a:t> are very far apart compared with the molecules in a solid or a liquid.</a:t>
            </a:r>
            <a:endParaRPr lang="en-IN" dirty="0"/>
          </a:p>
        </p:txBody>
      </p:sp>
      <p:pic>
        <p:nvPicPr>
          <p:cNvPr id="5122" name="Picture 2" descr="Matter: Definition &amp; the Five States of Matter | Live Science">
            <a:extLst>
              <a:ext uri="{FF2B5EF4-FFF2-40B4-BE49-F238E27FC236}">
                <a16:creationId xmlns:a16="http://schemas.microsoft.com/office/drawing/2014/main" id="{4C8395BA-254D-49DC-86CA-F69EDB588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65" y="587113"/>
            <a:ext cx="2650435" cy="30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3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48F0-FE7E-4DAD-8FDD-7DEF4AB72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38470"/>
            <a:ext cx="9448800" cy="2290031"/>
          </a:xfrm>
        </p:spPr>
        <p:txBody>
          <a:bodyPr>
            <a:normAutofit fontScale="90000"/>
          </a:bodyPr>
          <a:lstStyle/>
          <a:p>
            <a:r>
              <a:rPr lang="en-IN" dirty="0"/>
              <a:t>Gases have maximum fluidity, or capacity to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3998-52B2-43B7-99E6-6512BDB7D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05298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Gases</a:t>
            </a:r>
            <a:r>
              <a:rPr lang="en-US" sz="2400" dirty="0"/>
              <a:t> possess a minimum density compared to solids and liquids. Hence, they </a:t>
            </a:r>
            <a:r>
              <a:rPr lang="en-US" sz="2400" b="1" dirty="0"/>
              <a:t>have</a:t>
            </a:r>
            <a:r>
              <a:rPr lang="en-US" sz="2400" dirty="0"/>
              <a:t> the </a:t>
            </a:r>
            <a:r>
              <a:rPr lang="en-US" sz="2400" b="1" dirty="0"/>
              <a:t>maximum fluidity</a:t>
            </a:r>
            <a:r>
              <a:rPr lang="en-US" sz="2400" dirty="0"/>
              <a:t> and compressibility.</a:t>
            </a:r>
            <a:endParaRPr lang="en-IN" sz="2400" dirty="0"/>
          </a:p>
        </p:txBody>
      </p:sp>
      <p:pic>
        <p:nvPicPr>
          <p:cNvPr id="6146" name="Picture 2" descr="States of Matter (Solids, Liquids &amp; Gases) – StudiousGuy">
            <a:extLst>
              <a:ext uri="{FF2B5EF4-FFF2-40B4-BE49-F238E27FC236}">
                <a16:creationId xmlns:a16="http://schemas.microsoft.com/office/drawing/2014/main" id="{20262D0F-6097-4ACB-ADCF-45946624C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62" y="5139723"/>
            <a:ext cx="4183959" cy="161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88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386A-2FE1-4FE0-A79C-E3068D86C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Gases are highly compressible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EA521-3E09-4E29-8E3E-3973FF141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4107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atoms, ions, or molecules that make up the solid or liquid are very close together. There is no space between the individual particles, so they cannot pack together. </a:t>
            </a:r>
            <a:r>
              <a:rPr lang="en-US" b="1" dirty="0"/>
              <a:t>Gases</a:t>
            </a:r>
            <a:r>
              <a:rPr lang="en-US" dirty="0"/>
              <a:t> are </a:t>
            </a:r>
            <a:r>
              <a:rPr lang="en-US" b="1" dirty="0"/>
              <a:t>compressible</a:t>
            </a:r>
            <a:r>
              <a:rPr lang="en-US" dirty="0"/>
              <a:t> because most of the volume of a </a:t>
            </a:r>
            <a:r>
              <a:rPr lang="en-US" b="1" dirty="0"/>
              <a:t>gas is</a:t>
            </a:r>
            <a:r>
              <a:rPr lang="en-US" dirty="0"/>
              <a:t> composed of the large amounts of empty space between the </a:t>
            </a:r>
            <a:r>
              <a:rPr lang="en-US" b="1" dirty="0"/>
              <a:t>gas</a:t>
            </a:r>
            <a:r>
              <a:rPr lang="en-US" dirty="0"/>
              <a:t> particles.</a:t>
            </a:r>
            <a:endParaRPr lang="en-IN" dirty="0"/>
          </a:p>
        </p:txBody>
      </p:sp>
      <p:pic>
        <p:nvPicPr>
          <p:cNvPr id="7170" name="Picture 2" descr="Media Portfolio">
            <a:extLst>
              <a:ext uri="{FF2B5EF4-FFF2-40B4-BE49-F238E27FC236}">
                <a16:creationId xmlns:a16="http://schemas.microsoft.com/office/drawing/2014/main" id="{1C27C685-A032-4C51-8F73-6B98A9C51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35" y="771346"/>
            <a:ext cx="3294614" cy="28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15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62D4F2-8984-4B7C-9133-5C97F554F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9079"/>
              </p:ext>
            </p:extLst>
          </p:nvPr>
        </p:nvGraphicFramePr>
        <p:xfrm>
          <a:off x="3202609" y="849465"/>
          <a:ext cx="7456556" cy="5902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739">
                  <a:extLst>
                    <a:ext uri="{9D8B030D-6E8A-4147-A177-3AD203B41FA5}">
                      <a16:colId xmlns:a16="http://schemas.microsoft.com/office/drawing/2014/main" val="2250752248"/>
                    </a:ext>
                  </a:extLst>
                </a:gridCol>
                <a:gridCol w="3604591">
                  <a:extLst>
                    <a:ext uri="{9D8B030D-6E8A-4147-A177-3AD203B41FA5}">
                      <a16:colId xmlns:a16="http://schemas.microsoft.com/office/drawing/2014/main" val="3453417123"/>
                    </a:ext>
                  </a:extLst>
                </a:gridCol>
                <a:gridCol w="1099931">
                  <a:extLst>
                    <a:ext uri="{9D8B030D-6E8A-4147-A177-3AD203B41FA5}">
                      <a16:colId xmlns:a16="http://schemas.microsoft.com/office/drawing/2014/main" val="3274319399"/>
                    </a:ext>
                  </a:extLst>
                </a:gridCol>
                <a:gridCol w="1802295">
                  <a:extLst>
                    <a:ext uri="{9D8B030D-6E8A-4147-A177-3AD203B41FA5}">
                      <a16:colId xmlns:a16="http://schemas.microsoft.com/office/drawing/2014/main" val="2430723435"/>
                    </a:ext>
                  </a:extLst>
                </a:gridCol>
              </a:tblGrid>
              <a:tr h="55859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PAGE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TEACHER’S SIGN.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65925"/>
                  </a:ext>
                </a:extLst>
              </a:tr>
              <a:tr h="41287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 1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33653"/>
                  </a:ext>
                </a:extLst>
              </a:tr>
              <a:tr h="655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CHARACTERISTICS OF 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0334"/>
                  </a:ext>
                </a:extLst>
              </a:tr>
              <a:tr h="65573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COMPOSITION OF 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51363"/>
                  </a:ext>
                </a:extLst>
              </a:tr>
              <a:tr h="46141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INTERMOLECULAR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73061"/>
                  </a:ext>
                </a:extLst>
              </a:tr>
              <a:tr h="66260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INTERMOLECULAR FORCE OF ATTRACTION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72747"/>
                  </a:ext>
                </a:extLst>
              </a:tr>
              <a:tr h="41287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STATES OF 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726594"/>
                  </a:ext>
                </a:extLst>
              </a:tr>
              <a:tr h="41287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PROPERTIES OF SOLIDS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29836"/>
                  </a:ext>
                </a:extLst>
              </a:tr>
              <a:tr h="41287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PROPERTIES OF LIQUIDS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18-22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31915"/>
                  </a:ext>
                </a:extLst>
              </a:tr>
              <a:tr h="41287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PROPERTIES OF GASES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28611"/>
                  </a:ext>
                </a:extLst>
              </a:tr>
              <a:tr h="41287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BIBLIOGRAPHY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63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056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39B5-2568-4A13-B75B-36DE1A8FF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470" y="1697387"/>
            <a:ext cx="9448800" cy="1825096"/>
          </a:xfrm>
        </p:spPr>
        <p:txBody>
          <a:bodyPr>
            <a:normAutofit/>
          </a:bodyPr>
          <a:lstStyle/>
          <a:p>
            <a:r>
              <a:rPr lang="en-IN" dirty="0"/>
              <a:t>Gases have no free surface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B413F-A45C-4D40-83C4-4A2089FAC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470" y="3522482"/>
            <a:ext cx="9448800" cy="24144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Gases</a:t>
            </a:r>
            <a:r>
              <a:rPr lang="en-US" dirty="0"/>
              <a:t> do not </a:t>
            </a:r>
            <a:r>
              <a:rPr lang="en-US" b="1" dirty="0"/>
              <a:t>have free surface</a:t>
            </a:r>
            <a:r>
              <a:rPr lang="en-US" dirty="0"/>
              <a:t> due to very less force of attraction between the molecules and the disperse nature of </a:t>
            </a:r>
            <a:r>
              <a:rPr lang="en-US" b="1" dirty="0"/>
              <a:t>gas</a:t>
            </a:r>
            <a:r>
              <a:rPr lang="en-US" dirty="0"/>
              <a:t> molecules do not allow the </a:t>
            </a:r>
            <a:r>
              <a:rPr lang="en-US" b="1" dirty="0"/>
              <a:t>gases</a:t>
            </a:r>
            <a:r>
              <a:rPr lang="en-US" dirty="0"/>
              <a:t> to </a:t>
            </a:r>
            <a:r>
              <a:rPr lang="en-US" b="1" dirty="0"/>
              <a:t>have free </a:t>
            </a:r>
            <a:r>
              <a:rPr lang="en-US" b="1" dirty="0" err="1"/>
              <a:t>surface</a:t>
            </a:r>
            <a:r>
              <a:rPr lang="en-US" dirty="0" err="1"/>
              <a:t>.Since</a:t>
            </a:r>
            <a:r>
              <a:rPr lang="en-US" dirty="0"/>
              <a:t> </a:t>
            </a:r>
            <a:r>
              <a:rPr lang="en-US" b="1" dirty="0"/>
              <a:t>gases</a:t>
            </a:r>
            <a:r>
              <a:rPr lang="en-US" dirty="0"/>
              <a:t> do not exhibit superficial tension phenomena (they </a:t>
            </a:r>
            <a:r>
              <a:rPr lang="en-US" b="1" dirty="0"/>
              <a:t>have no</a:t>
            </a:r>
            <a:r>
              <a:rPr lang="en-US" dirty="0"/>
              <a:t> defined shape or volume) they can not form on their own a </a:t>
            </a:r>
            <a:r>
              <a:rPr lang="en-US" b="1" dirty="0"/>
              <a:t>free surface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8194" name="Picture 2" descr="New Simplified Chemistry Class 7 ICSE Solutions - Matter and Its ...">
            <a:extLst>
              <a:ext uri="{FF2B5EF4-FFF2-40B4-BE49-F238E27FC236}">
                <a16:creationId xmlns:a16="http://schemas.microsoft.com/office/drawing/2014/main" id="{47C72943-7F7F-4C58-9EA7-CD6AF1AD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367" y="134679"/>
            <a:ext cx="2563362" cy="170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95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25E3-8A28-429D-8D5F-863C6F97E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21526"/>
            <a:ext cx="9448800" cy="1825096"/>
          </a:xfrm>
        </p:spPr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D7353-E4E4-4671-9803-2E9C4D3CA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9287" y="2997914"/>
            <a:ext cx="8620540" cy="2210190"/>
          </a:xfrm>
        </p:spPr>
        <p:txBody>
          <a:bodyPr>
            <a:normAutofit fontScale="25000" lnSpcReduction="20000"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9600" dirty="0"/>
              <a:t>Google.com</a:t>
            </a:r>
            <a:endParaRPr lang="en-IN" sz="14400" dirty="0"/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9600" dirty="0"/>
              <a:t>En.Wikipedia.org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9600" dirty="0"/>
              <a:t>KhanAcademy.org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9600" dirty="0"/>
              <a:t>SlideServe.com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9600" dirty="0"/>
              <a:t>Physics.StackExchange.com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9600" dirty="0"/>
              <a:t>Living Science Physics by </a:t>
            </a:r>
            <a:r>
              <a:rPr lang="en-IN" sz="9600" dirty="0" err="1"/>
              <a:t>Rajen</a:t>
            </a:r>
            <a:r>
              <a:rPr lang="en-IN" sz="9600" dirty="0"/>
              <a:t> K. Agarwal published by </a:t>
            </a:r>
            <a:r>
              <a:rPr lang="en-IN" sz="9600" dirty="0" err="1"/>
              <a:t>Ratna</a:t>
            </a:r>
            <a:r>
              <a:rPr lang="en-IN" sz="9600" dirty="0"/>
              <a:t> Sagar.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IN" sz="16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16000" dirty="0"/>
          </a:p>
          <a:p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7518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E56B-7CE1-4DA5-94B3-AA5B53E75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E69E2-9202-4CA1-A782-CE86E1277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819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Matter</a:t>
            </a:r>
            <a:r>
              <a:rPr lang="en-US" dirty="0"/>
              <a:t> is everything around you. Atoms and compounds are all made of very small parts of </a:t>
            </a:r>
            <a:r>
              <a:rPr lang="en-US" b="1" dirty="0"/>
              <a:t>Matter</a:t>
            </a:r>
            <a:r>
              <a:rPr lang="en-US" dirty="0"/>
              <a:t>. Those atoms go on to build the things you see and touch every day. </a:t>
            </a:r>
            <a:r>
              <a:rPr lang="en-US" b="1" dirty="0"/>
              <a:t>Matter</a:t>
            </a:r>
            <a:r>
              <a:rPr lang="en-US" dirty="0"/>
              <a:t> is defined as anything that has mass and takes up space. Volume is the amount of space something occupies.</a:t>
            </a:r>
          </a:p>
          <a:p>
            <a:br>
              <a:rPr lang="en-US" dirty="0"/>
            </a:br>
            <a:endParaRPr lang="en-IN" sz="2000" dirty="0"/>
          </a:p>
        </p:txBody>
      </p:sp>
      <p:pic>
        <p:nvPicPr>
          <p:cNvPr id="1028" name="Picture 4" descr="Scientists discover new state of matter">
            <a:extLst>
              <a:ext uri="{FF2B5EF4-FFF2-40B4-BE49-F238E27FC236}">
                <a16:creationId xmlns:a16="http://schemas.microsoft.com/office/drawing/2014/main" id="{A4F4AF40-C2F1-40AD-8164-CC739249C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311457"/>
            <a:ext cx="5567040" cy="311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4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C080-EC9C-4B3A-9D28-D90C61648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Characteristics of matter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1028-92C8-4C04-A02C-00467E0BA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2252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There are two characteristics of matter. They are: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Matter occupies space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Matter has mass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8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D86E-E860-4726-BB4C-C21A9988B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Matter occupies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0BA03-7569-429C-9F17-E7E247141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6819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common or traditional definition of </a:t>
            </a:r>
            <a:r>
              <a:rPr lang="en-US" b="1" dirty="0"/>
              <a:t>matter</a:t>
            </a:r>
            <a:r>
              <a:rPr lang="en-US" dirty="0"/>
              <a:t> is "anything that has mass and volume (</a:t>
            </a:r>
            <a:r>
              <a:rPr lang="en-US" b="1" dirty="0"/>
              <a:t>occupies space</a:t>
            </a:r>
            <a:r>
              <a:rPr lang="en-US" dirty="0"/>
              <a:t>)". For example, a car would be said to be made of </a:t>
            </a:r>
            <a:r>
              <a:rPr lang="en-US" b="1" dirty="0"/>
              <a:t>matter</a:t>
            </a:r>
            <a:r>
              <a:rPr lang="en-US" dirty="0"/>
              <a:t>, as it has mass and volume (</a:t>
            </a:r>
            <a:r>
              <a:rPr lang="en-US" b="1" dirty="0"/>
              <a:t>occupies space</a:t>
            </a:r>
            <a:r>
              <a:rPr lang="en-US" dirty="0"/>
              <a:t>). The observation that </a:t>
            </a:r>
            <a:r>
              <a:rPr lang="en-US" b="1" dirty="0"/>
              <a:t>matter occupies space</a:t>
            </a:r>
            <a:r>
              <a:rPr lang="en-US" dirty="0"/>
              <a:t> goes back to antiquity.</a:t>
            </a:r>
            <a:endParaRPr lang="en-IN" dirty="0"/>
          </a:p>
        </p:txBody>
      </p:sp>
      <p:pic>
        <p:nvPicPr>
          <p:cNvPr id="2050" name="Picture 2" descr="Describing Matter for Kids">
            <a:extLst>
              <a:ext uri="{FF2B5EF4-FFF2-40B4-BE49-F238E27FC236}">
                <a16:creationId xmlns:a16="http://schemas.microsoft.com/office/drawing/2014/main" id="{5BE92BAA-7785-4A6B-8210-CCC40131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130" y="1391893"/>
            <a:ext cx="2719643" cy="203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82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919D-D8B0-4DA7-8911-D0D47B888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Matter has mass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312DA-40EA-496E-99D0-9218BEFD2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9734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Mass</a:t>
            </a:r>
            <a:r>
              <a:rPr lang="en-US" dirty="0"/>
              <a:t> is a measure of the amount of </a:t>
            </a:r>
            <a:r>
              <a:rPr lang="en-US" b="1" dirty="0"/>
              <a:t>matter</a:t>
            </a:r>
            <a:r>
              <a:rPr lang="en-US" dirty="0"/>
              <a:t> in an object. </a:t>
            </a:r>
            <a:r>
              <a:rPr lang="en-US" b="1" dirty="0"/>
              <a:t>Mass</a:t>
            </a:r>
            <a:r>
              <a:rPr lang="en-US" dirty="0"/>
              <a:t> is usually measured in grams (g) or kilograms (kg). ... An object's </a:t>
            </a:r>
            <a:r>
              <a:rPr lang="en-US" b="1" dirty="0"/>
              <a:t>mass</a:t>
            </a:r>
            <a:r>
              <a:rPr lang="en-US" dirty="0"/>
              <a:t> is constant in all circumstances; contrast this with its weight, a force that depends on gravity. Your </a:t>
            </a:r>
            <a:r>
              <a:rPr lang="en-US" b="1" dirty="0"/>
              <a:t>mass</a:t>
            </a:r>
            <a:r>
              <a:rPr lang="en-US" dirty="0"/>
              <a:t> on the earth and the moon are identical.</a:t>
            </a:r>
            <a:endParaRPr lang="en-IN" dirty="0"/>
          </a:p>
        </p:txBody>
      </p:sp>
      <p:pic>
        <p:nvPicPr>
          <p:cNvPr id="3074" name="Picture 2" descr="Chem4Kids.com: Matter: Definition and Overview">
            <a:extLst>
              <a:ext uri="{FF2B5EF4-FFF2-40B4-BE49-F238E27FC236}">
                <a16:creationId xmlns:a16="http://schemas.microsoft.com/office/drawing/2014/main" id="{F7CF8EAE-80B0-4222-AD13-BD61C639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04" y="278296"/>
            <a:ext cx="6131440" cy="23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62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C265-BDF8-488C-8A10-0DB2E5C6F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270" y="663854"/>
            <a:ext cx="7766936" cy="2593097"/>
          </a:xfrm>
        </p:spPr>
        <p:txBody>
          <a:bodyPr/>
          <a:lstStyle/>
          <a:p>
            <a:r>
              <a:rPr lang="en-IN" dirty="0"/>
              <a:t>Composition of matter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42126-DCFD-47C0-AFB2-D332478DC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253" y="3056923"/>
            <a:ext cx="9448800" cy="217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 a </a:t>
            </a:r>
            <a:r>
              <a:rPr lang="en-US" b="1" dirty="0"/>
              <a:t>composition of matter</a:t>
            </a:r>
            <a:r>
              <a:rPr lang="en-US" dirty="0"/>
              <a:t> is one of the four principal categories of things that may be patented. A </a:t>
            </a:r>
            <a:r>
              <a:rPr lang="en-US" b="1" dirty="0"/>
              <a:t>composition of matter</a:t>
            </a:r>
            <a:r>
              <a:rPr lang="en-US" dirty="0"/>
              <a:t> is an instrument formed by the intermixture of two or more ingredients, and possessing properties which belong to none of these ingredients in their separate state.</a:t>
            </a:r>
            <a:endParaRPr lang="en-IN" dirty="0"/>
          </a:p>
        </p:txBody>
      </p:sp>
      <p:pic>
        <p:nvPicPr>
          <p:cNvPr id="4098" name="Picture 2" descr="Composition of matter">
            <a:extLst>
              <a:ext uri="{FF2B5EF4-FFF2-40B4-BE49-F238E27FC236}">
                <a16:creationId xmlns:a16="http://schemas.microsoft.com/office/drawing/2014/main" id="{554E3A3A-DB68-4D94-81BC-854E5C8C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55" y="677106"/>
            <a:ext cx="3837818" cy="219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53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548F-C47D-4B7A-9149-F225DB8EA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52" y="1807104"/>
            <a:ext cx="9448800" cy="1825096"/>
          </a:xfrm>
        </p:spPr>
        <p:txBody>
          <a:bodyPr>
            <a:normAutofit/>
          </a:bodyPr>
          <a:lstStyle/>
          <a:p>
            <a:r>
              <a:rPr lang="en-IN" dirty="0"/>
              <a:t>Intermolecular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16B1D-E4FA-4F87-BFC6-ADB8B262D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82509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Intermolecular space</a:t>
            </a:r>
            <a:r>
              <a:rPr lang="en-US" dirty="0"/>
              <a:t> is the </a:t>
            </a:r>
            <a:r>
              <a:rPr lang="en-US" b="1" dirty="0"/>
              <a:t>space</a:t>
            </a:r>
            <a:r>
              <a:rPr lang="en-US" dirty="0"/>
              <a:t> between two molecule or atom. In solids it is very little, in liquids is more the solids but less than liquids and in gases its the maximum. </a:t>
            </a:r>
            <a:r>
              <a:rPr lang="en-US" b="1" dirty="0"/>
              <a:t>Intermolecular</a:t>
            </a:r>
            <a:r>
              <a:rPr lang="en-US" dirty="0"/>
              <a:t> forces are forces of attraction or repulsion which act between neighboring particles (atoms, molecules or ions).</a:t>
            </a:r>
            <a:endParaRPr lang="en-IN" dirty="0"/>
          </a:p>
        </p:txBody>
      </p:sp>
      <p:pic>
        <p:nvPicPr>
          <p:cNvPr id="5122" name="Picture 2" descr="the intermolecular space between the molecules in solid is the ...">
            <a:extLst>
              <a:ext uri="{FF2B5EF4-FFF2-40B4-BE49-F238E27FC236}">
                <a16:creationId xmlns:a16="http://schemas.microsoft.com/office/drawing/2014/main" id="{DCA44BC6-EA9A-44AB-958F-CF348D94C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087" y="1134223"/>
            <a:ext cx="4053242" cy="209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980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330</TotalTime>
  <Words>511</Words>
  <Application>Microsoft Office PowerPoint</Application>
  <PresentationFormat>Widescreen</PresentationFormat>
  <Paragraphs>128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Wingdings</vt:lpstr>
      <vt:lpstr>Vapor Trail</vt:lpstr>
      <vt:lpstr>A project on ‘matter’</vt:lpstr>
      <vt:lpstr>Avnika jain</vt:lpstr>
      <vt:lpstr>PowerPoint Presentation</vt:lpstr>
      <vt:lpstr>Matter</vt:lpstr>
      <vt:lpstr>Characteristics of matter</vt:lpstr>
      <vt:lpstr>Matter occupies space</vt:lpstr>
      <vt:lpstr>Matter has mass</vt:lpstr>
      <vt:lpstr>Composition of matter</vt:lpstr>
      <vt:lpstr>Intermolecular space</vt:lpstr>
      <vt:lpstr>Intermolecular force of attraction</vt:lpstr>
      <vt:lpstr>States of matter</vt:lpstr>
      <vt:lpstr>solids</vt:lpstr>
      <vt:lpstr>liquids</vt:lpstr>
      <vt:lpstr>Gases</vt:lpstr>
      <vt:lpstr>Properties of solids</vt:lpstr>
      <vt:lpstr>Solids have a definite shape</vt:lpstr>
      <vt:lpstr>Solids have a definite volume</vt:lpstr>
      <vt:lpstr>Solids have a texture</vt:lpstr>
      <vt:lpstr>Solids have many free surfaces</vt:lpstr>
      <vt:lpstr>Solids are incompressible</vt:lpstr>
      <vt:lpstr>Properties of liquids</vt:lpstr>
      <vt:lpstr>Liquids do not have a definite shape but have a definite volume</vt:lpstr>
      <vt:lpstr>Liquids have a tendency to flow(fluidity)</vt:lpstr>
      <vt:lpstr>Liquids cannot be compressed much</vt:lpstr>
      <vt:lpstr>Liquids have a free surface</vt:lpstr>
      <vt:lpstr>Properties of gases</vt:lpstr>
      <vt:lpstr>Gases have neither a definite shape, nor a definite volume</vt:lpstr>
      <vt:lpstr>Gases have maximum fluidity, or capacity to flow</vt:lpstr>
      <vt:lpstr>Gases are highly compressible</vt:lpstr>
      <vt:lpstr>Gases have no free surface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</dc:title>
  <dc:creator>Rahul Jain</dc:creator>
  <cp:lastModifiedBy>Rahul Jain</cp:lastModifiedBy>
  <cp:revision>43</cp:revision>
  <dcterms:created xsi:type="dcterms:W3CDTF">2020-06-12T12:31:52Z</dcterms:created>
  <dcterms:modified xsi:type="dcterms:W3CDTF">2020-06-27T16:10:06Z</dcterms:modified>
</cp:coreProperties>
</file>