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pos="4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0952abd3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e0952abd3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df44f9399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df44f939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e0952abd3_1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e0952abd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3df44f93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3df44f93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df44f939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df44f939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f44f9399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f44f939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df44f939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df44f939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df44f939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df44f93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3e0952a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3e0952a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e0952abd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e0952ab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e0952abd3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e0952abd3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26938" y="18514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Character Analysis Generation</a:t>
            </a:r>
            <a:endParaRPr sz="4500"/>
          </a:p>
        </p:txBody>
      </p:sp>
      <p:sp>
        <p:nvSpPr>
          <p:cNvPr id="86" name="Google Shape;86;p13"/>
          <p:cNvSpPr txBox="1"/>
          <p:nvPr>
            <p:ph idx="1" type="subTitle"/>
          </p:nvPr>
        </p:nvSpPr>
        <p:spPr>
          <a:xfrm>
            <a:off x="636399" y="27921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Longformer w/ Seq2Seq, Coreference Resolution</a:t>
            </a:r>
            <a:endParaRPr/>
          </a:p>
        </p:txBody>
      </p:sp>
      <p:sp>
        <p:nvSpPr>
          <p:cNvPr id="87" name="Google Shape;87;p13"/>
          <p:cNvSpPr txBox="1"/>
          <p:nvPr>
            <p:ph idx="1" type="subTitle"/>
          </p:nvPr>
        </p:nvSpPr>
        <p:spPr>
          <a:xfrm>
            <a:off x="655767" y="3326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Ajay Bati, Nyimul Hoque, Rahul Komatineni</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Extracted Summaries</a:t>
            </a:r>
            <a:endParaRPr/>
          </a:p>
        </p:txBody>
      </p:sp>
      <p:sp>
        <p:nvSpPr>
          <p:cNvPr id="156" name="Google Shape;156;p22"/>
          <p:cNvSpPr txBox="1"/>
          <p:nvPr/>
        </p:nvSpPr>
        <p:spPr>
          <a:xfrm>
            <a:off x="461325" y="1541700"/>
            <a:ext cx="7912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529 tokens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Hank Morgan runs a munitions and machinery factory in 19th-century Connecticut. He's struck by a crowbar during a dispute with the workers, and wakes up thirteen centuries in the past. A knight from King Arthur's Court takes him prisoner, and Arthur orders him executed. Hank escapes by "predicting" an eclipse and claiming that he could blot out the sun if they executed him. Hank becomes the King's prime minister—a.k.a. ………</a:t>
            </a:r>
            <a:endParaRPr sz="1500">
              <a:solidFill>
                <a:schemeClr val="dk2"/>
              </a:solidFill>
              <a:latin typeface="Roboto"/>
              <a:ea typeface="Roboto"/>
              <a:cs typeface="Roboto"/>
              <a:sym typeface="Roboto"/>
            </a:endParaRPr>
          </a:p>
        </p:txBody>
      </p:sp>
      <p:sp>
        <p:nvSpPr>
          <p:cNvPr id="157" name="Google Shape;157;p22"/>
          <p:cNvSpPr txBox="1"/>
          <p:nvPr/>
        </p:nvSpPr>
        <p:spPr>
          <a:xfrm>
            <a:off x="461325" y="10178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A Connecticut Yankee in King Arthur's Court</a:t>
            </a:r>
            <a:endParaRPr sz="1500">
              <a:solidFill>
                <a:schemeClr val="dk2"/>
              </a:solidFill>
              <a:latin typeface="Roboto"/>
              <a:ea typeface="Roboto"/>
              <a:cs typeface="Roboto"/>
              <a:sym typeface="Roboto"/>
            </a:endParaRPr>
          </a:p>
        </p:txBody>
      </p:sp>
      <p:sp>
        <p:nvSpPr>
          <p:cNvPr id="158" name="Google Shape;158;p22"/>
          <p:cNvSpPr txBox="1"/>
          <p:nvPr/>
        </p:nvSpPr>
        <p:spPr>
          <a:xfrm>
            <a:off x="461331" y="3296475"/>
            <a:ext cx="7912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2722</a:t>
            </a:r>
            <a:r>
              <a:rPr lang="en" sz="1500">
                <a:solidFill>
                  <a:schemeClr val="dk2"/>
                </a:solidFill>
                <a:latin typeface="Roboto"/>
                <a:ea typeface="Roboto"/>
                <a:cs typeface="Roboto"/>
                <a:sym typeface="Roboto"/>
              </a:rPr>
              <a:t> tokens</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 sz="1500">
                <a:solidFill>
                  <a:schemeClr val="dk2"/>
                </a:solidFill>
                <a:latin typeface="Roboto"/>
                <a:ea typeface="Roboto"/>
                <a:cs typeface="Roboto"/>
                <a:sym typeface="Roboto"/>
              </a:rPr>
              <a:t>Hank Morgan runs a munitions and machinery factory in 19th-century Connecticut. He's struck by a crowbar during a dispute with the workers, and wakes up thirteen centuries in the past. A knight from King Arthur's Court takes him prisoner, and Arthur orders him executed. Hank escapes by "predicting" an eclipse and claiming that he could blot out the sun if they executed him. Hank becomes the King's prime minister—a.k.a. ………</a:t>
            </a:r>
            <a:endParaRPr sz="15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4"/>
          <p:cNvPicPr preferRelativeResize="0"/>
          <p:nvPr/>
        </p:nvPicPr>
        <p:blipFill>
          <a:blip r:embed="rId3">
            <a:alphaModFix/>
          </a:blip>
          <a:stretch>
            <a:fillRect/>
          </a:stretch>
        </p:blipFill>
        <p:spPr>
          <a:xfrm>
            <a:off x="2488200" y="506575"/>
            <a:ext cx="6655801" cy="3880600"/>
          </a:xfrm>
          <a:prstGeom prst="rect">
            <a:avLst/>
          </a:prstGeom>
          <a:noFill/>
          <a:ln>
            <a:noFill/>
          </a:ln>
        </p:spPr>
      </p:pic>
      <p:sp>
        <p:nvSpPr>
          <p:cNvPr id="169" name="Google Shape;169;p24"/>
          <p:cNvSpPr txBox="1"/>
          <p:nvPr/>
        </p:nvSpPr>
        <p:spPr>
          <a:xfrm>
            <a:off x="4572000" y="64425"/>
            <a:ext cx="189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Character Graph</a:t>
            </a:r>
            <a:endParaRPr>
              <a:solidFill>
                <a:schemeClr val="lt1"/>
              </a:solidFill>
              <a:latin typeface="Roboto"/>
              <a:ea typeface="Roboto"/>
              <a:cs typeface="Roboto"/>
              <a:sym typeface="Roboto"/>
            </a:endParaRPr>
          </a:p>
        </p:txBody>
      </p:sp>
      <p:sp>
        <p:nvSpPr>
          <p:cNvPr id="170" name="Google Shape;170;p24"/>
          <p:cNvSpPr txBox="1"/>
          <p:nvPr/>
        </p:nvSpPr>
        <p:spPr>
          <a:xfrm>
            <a:off x="303975" y="557625"/>
            <a:ext cx="19527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Harry Potter and the Philosopher’s Stone</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Aliases from both fandom and our knowledge</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Used coref resolution</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Stored to neo4j database for visualization</a:t>
            </a:r>
            <a:endParaRPr sz="1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nvSpPr>
        <p:spPr>
          <a:xfrm>
            <a:off x="122700" y="525900"/>
            <a:ext cx="4358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92C2E"/>
                </a:solidFill>
                <a:highlight>
                  <a:srgbClr val="00FF00"/>
                </a:highlight>
                <a:latin typeface="Times New Roman"/>
                <a:ea typeface="Times New Roman"/>
                <a:cs typeface="Times New Roman"/>
                <a:sym typeface="Times New Roman"/>
              </a:rPr>
              <a:t>Winston Smith is a member of the Outer Party.</a:t>
            </a:r>
            <a:r>
              <a:rPr lang="en" sz="1200">
                <a:solidFill>
                  <a:srgbClr val="292C2E"/>
                </a:solidFill>
                <a:highlight>
                  <a:schemeClr val="lt1"/>
                </a:highlight>
                <a:latin typeface="Times New Roman"/>
                <a:ea typeface="Times New Roman"/>
                <a:cs typeface="Times New Roman"/>
                <a:sym typeface="Times New Roman"/>
              </a:rPr>
              <a:t> He works in the Records Department in the Ministry of Truth.</a:t>
            </a:r>
            <a:r>
              <a:rPr lang="en" sz="1200">
                <a:solidFill>
                  <a:srgbClr val="292C2E"/>
                </a:solidFill>
                <a:highlight>
                  <a:srgbClr val="E69138"/>
                </a:highlight>
                <a:latin typeface="Times New Roman"/>
                <a:ea typeface="Times New Roman"/>
                <a:cs typeface="Times New Roman"/>
                <a:sym typeface="Times New Roman"/>
              </a:rPr>
              <a:t> To escape Big Brother\'s tyranny, at least inside his own mind, Winston begins a diary — an act punishable by death. </a:t>
            </a:r>
            <a:r>
              <a:rPr lang="en" sz="1200">
                <a:solidFill>
                  <a:srgbClr val="292C2E"/>
                </a:solidFill>
                <a:highlight>
                  <a:schemeClr val="lt1"/>
                </a:highlight>
                <a:latin typeface="Times New Roman"/>
                <a:ea typeface="Times New Roman"/>
                <a:cs typeface="Times New Roman"/>
                <a:sym typeface="Times New Roman"/>
              </a:rPr>
              <a:t>Winston is determined to </a:t>
            </a:r>
            <a:r>
              <a:rPr lang="en" sz="1200">
                <a:solidFill>
                  <a:srgbClr val="292C2E"/>
                </a:solidFill>
                <a:highlight>
                  <a:srgbClr val="00FFFF"/>
                </a:highlight>
                <a:latin typeface="Times New Roman"/>
                <a:ea typeface="Times New Roman"/>
                <a:cs typeface="Times New Roman"/>
                <a:sym typeface="Times New Roman"/>
              </a:rPr>
              <a:t>remain human under inhuman circumstances</a:t>
            </a:r>
            <a:r>
              <a:rPr lang="en" sz="1200">
                <a:solidFill>
                  <a:srgbClr val="292C2E"/>
                </a:solidFill>
                <a:highlight>
                  <a:schemeClr val="lt1"/>
                </a:highlight>
                <a:latin typeface="Times New Roman"/>
                <a:ea typeface="Times New Roman"/>
                <a:cs typeface="Times New Roman"/>
                <a:sym typeface="Times New Roman"/>
              </a:rPr>
              <a:t>. One day, while at the mandatory </a:t>
            </a:r>
            <a:r>
              <a:rPr lang="en" sz="1200">
                <a:solidFill>
                  <a:srgbClr val="292C2E"/>
                </a:solidFill>
                <a:highlight>
                  <a:srgbClr val="00FF00"/>
                </a:highlight>
                <a:latin typeface="Times New Roman"/>
                <a:ea typeface="Times New Roman"/>
                <a:cs typeface="Times New Roman"/>
                <a:sym typeface="Times New Roman"/>
              </a:rPr>
              <a:t>Two Minutes Hate</a:t>
            </a:r>
            <a:r>
              <a:rPr lang="en" sz="1200">
                <a:solidFill>
                  <a:srgbClr val="292C2E"/>
                </a:solidFill>
                <a:highlight>
                  <a:schemeClr val="lt1"/>
                </a:highlight>
                <a:latin typeface="Times New Roman"/>
                <a:ea typeface="Times New Roman"/>
                <a:cs typeface="Times New Roman"/>
                <a:sym typeface="Times New Roman"/>
              </a:rPr>
              <a:t>, Winston catches the eye of an Inner Party Member, O\'Brien, whom he believes to be an ally. He also catches the </a:t>
            </a:r>
            <a:r>
              <a:rPr lang="en" sz="1200">
                <a:solidFill>
                  <a:srgbClr val="292C2E"/>
                </a:solidFill>
                <a:highlight>
                  <a:srgbClr val="FF00FF"/>
                </a:highlight>
                <a:latin typeface="Times New Roman"/>
                <a:ea typeface="Times New Roman"/>
                <a:cs typeface="Times New Roman"/>
                <a:sym typeface="Times New Roman"/>
              </a:rPr>
              <a:t>eye of a Julia whom he believes is his enemy and wants him destroyed.</a:t>
            </a:r>
            <a:r>
              <a:rPr lang="en" sz="1200">
                <a:solidFill>
                  <a:srgbClr val="292C2E"/>
                </a:solidFill>
                <a:highlight>
                  <a:schemeClr val="lt1"/>
                </a:highlight>
                <a:latin typeface="Times New Roman"/>
                <a:ea typeface="Times New Roman"/>
                <a:cs typeface="Times New Roman"/>
                <a:sym typeface="Times New Roman"/>
              </a:rPr>
              <a:t> A few days later, Julia, secretly hands him a note that reads, "I love you." Eventually, Winston and Julia confess to O\'Brien, whom they believe to be a member of the Brotherhood.. O\'Brien welcomes them into the Brotherhood with an array of questions. Initially Winston believes that O\'Brien has also been caught, but he soon realizes that O\'Brien is there to torture him and break his spirit. The Party had been aware of Winston\'s "crimes" all along; in fact, O\'Brien has been watching Winston for the past seven years. O\'Brien spends the next few months torturing Winston in order to change his way of thinking — to employ the concept of doublethink, or the ability to simultaneously hold two opposing ideas in one\'s mind and believe in them both. </a:t>
            </a:r>
            <a:r>
              <a:rPr lang="en" sz="1200">
                <a:solidFill>
                  <a:srgbClr val="292C2E"/>
                </a:solidFill>
                <a:highlight>
                  <a:srgbClr val="38761D"/>
                </a:highlight>
                <a:latin typeface="Times New Roman"/>
                <a:ea typeface="Times New Roman"/>
                <a:cs typeface="Times New Roman"/>
                <a:sym typeface="Times New Roman"/>
              </a:rPr>
              <a:t>Winston believes that the human mind must be free, and to remain free, one must be allowed to believe in an objective truth, such as 2 + 2 = 4. O\'Brien wants Winston to believe that 2 + 2 = 5</a:t>
            </a:r>
            <a:r>
              <a:rPr lang="en" sz="1200">
                <a:solidFill>
                  <a:srgbClr val="292C2E"/>
                </a:solidFill>
                <a:highlight>
                  <a:schemeClr val="lt1"/>
                </a:highlight>
                <a:latin typeface="Times New Roman"/>
                <a:ea typeface="Times New Roman"/>
                <a:cs typeface="Times New Roman"/>
                <a:sym typeface="Times New Roman"/>
              </a:rPr>
              <a:t>, but Winston is resistant. In the end, there is no doubt, Winston loves Big Brother.</a:t>
            </a:r>
            <a:endParaRPr sz="1200">
              <a:solidFill>
                <a:srgbClr val="292C2E"/>
              </a:solidFill>
              <a:highlight>
                <a:schemeClr val="lt1"/>
              </a:highlight>
              <a:latin typeface="Times New Roman"/>
              <a:ea typeface="Times New Roman"/>
              <a:cs typeface="Times New Roman"/>
              <a:sym typeface="Times New Roman"/>
            </a:endParaRPr>
          </a:p>
        </p:txBody>
      </p:sp>
      <p:sp>
        <p:nvSpPr>
          <p:cNvPr id="176" name="Google Shape;176;p25"/>
          <p:cNvSpPr txBox="1"/>
          <p:nvPr/>
        </p:nvSpPr>
        <p:spPr>
          <a:xfrm>
            <a:off x="686475" y="114750"/>
            <a:ext cx="32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Book Summary</a:t>
            </a:r>
            <a:endParaRPr>
              <a:latin typeface="Roboto"/>
              <a:ea typeface="Roboto"/>
              <a:cs typeface="Roboto"/>
              <a:sym typeface="Roboto"/>
            </a:endParaRPr>
          </a:p>
        </p:txBody>
      </p:sp>
      <p:sp>
        <p:nvSpPr>
          <p:cNvPr id="177" name="Google Shape;177;p25"/>
          <p:cNvSpPr txBox="1"/>
          <p:nvPr/>
        </p:nvSpPr>
        <p:spPr>
          <a:xfrm>
            <a:off x="4803275" y="1634100"/>
            <a:ext cx="39861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highlight>
                  <a:srgbClr val="00FF00"/>
                </a:highlight>
                <a:latin typeface="Times New Roman"/>
                <a:ea typeface="Times New Roman"/>
                <a:cs typeface="Times New Roman"/>
                <a:sym typeface="Times New Roman"/>
              </a:rPr>
              <a:t>A member of the Outer Party and the </a:t>
            </a:r>
            <a:r>
              <a:rPr lang="en" sz="1200">
                <a:solidFill>
                  <a:schemeClr val="lt1"/>
                </a:solidFill>
                <a:highlight>
                  <a:srgbClr val="FF0000"/>
                </a:highlight>
                <a:latin typeface="Times New Roman"/>
                <a:ea typeface="Times New Roman"/>
                <a:cs typeface="Times New Roman"/>
                <a:sym typeface="Times New Roman"/>
              </a:rPr>
              <a:t>narrator</a:t>
            </a:r>
            <a:r>
              <a:rPr lang="en" sz="1200">
                <a:solidFill>
                  <a:schemeClr val="lt1"/>
                </a:solidFill>
                <a:highlight>
                  <a:srgbClr val="00FF00"/>
                </a:highlight>
                <a:latin typeface="Times New Roman"/>
                <a:ea typeface="Times New Roman"/>
                <a:cs typeface="Times New Roman"/>
                <a:sym typeface="Times New Roman"/>
              </a:rPr>
              <a:t> of Two Minutes Hate.</a:t>
            </a:r>
            <a:r>
              <a:rPr lang="en" sz="1200">
                <a:solidFill>
                  <a:schemeClr val="lt1"/>
                </a:solidFill>
                <a:latin typeface="Times New Roman"/>
                <a:ea typeface="Times New Roman"/>
                <a:cs typeface="Times New Roman"/>
                <a:sym typeface="Times New Roman"/>
              </a:rPr>
              <a:t> He is the protagonist of the novel, and he is the </a:t>
            </a:r>
            <a:r>
              <a:rPr lang="en" sz="1200">
                <a:solidFill>
                  <a:schemeClr val="lt1"/>
                </a:solidFill>
                <a:highlight>
                  <a:srgbClr val="FF0000"/>
                </a:highlight>
                <a:latin typeface="Times New Roman"/>
                <a:ea typeface="Times New Roman"/>
                <a:cs typeface="Times New Roman"/>
                <a:sym typeface="Times New Roman"/>
              </a:rPr>
              <a:t>only character </a:t>
            </a:r>
            <a:r>
              <a:rPr lang="en" sz="1200">
                <a:solidFill>
                  <a:schemeClr val="lt1"/>
                </a:solidFill>
                <a:latin typeface="Times New Roman"/>
                <a:ea typeface="Times New Roman"/>
                <a:cs typeface="Times New Roman"/>
                <a:sym typeface="Times New Roman"/>
              </a:rPr>
              <a:t>who is able to </a:t>
            </a:r>
            <a:r>
              <a:rPr lang="en" sz="1200">
                <a:solidFill>
                  <a:schemeClr val="lt1"/>
                </a:solidFill>
                <a:highlight>
                  <a:srgbClr val="00FFFF"/>
                </a:highlight>
                <a:latin typeface="Times New Roman"/>
                <a:ea typeface="Times New Roman"/>
                <a:cs typeface="Times New Roman"/>
                <a:sym typeface="Times New Roman"/>
              </a:rPr>
              <a:t>remain human under inhuman circumstances</a:t>
            </a:r>
            <a:r>
              <a:rPr lang="en" sz="1200">
                <a:solidFill>
                  <a:schemeClr val="lt1"/>
                </a:solidFill>
                <a:latin typeface="Times New Roman"/>
                <a:ea typeface="Times New Roman"/>
                <a:cs typeface="Times New Roman"/>
                <a:sym typeface="Times New Roman"/>
              </a:rPr>
              <a:t>. He believes that the human mind must be free from the tyranny of Big Brother and the Party, and that the only way to do that is to be human. </a:t>
            </a:r>
            <a:r>
              <a:rPr lang="en" sz="1200">
                <a:solidFill>
                  <a:schemeClr val="lt1"/>
                </a:solidFill>
                <a:highlight>
                  <a:srgbClr val="E69138"/>
                </a:highlight>
                <a:latin typeface="Times New Roman"/>
                <a:ea typeface="Times New Roman"/>
                <a:cs typeface="Times New Roman"/>
                <a:sym typeface="Times New Roman"/>
              </a:rPr>
              <a:t>He begins a diary, an act punishable by death, in order to escape Big Brother's tyranny.</a:t>
            </a:r>
            <a:r>
              <a:rPr lang="en" sz="1200">
                <a:solidFill>
                  <a:schemeClr val="lt1"/>
                </a:solidFill>
                <a:latin typeface="Times New Roman"/>
                <a:ea typeface="Times New Roman"/>
                <a:cs typeface="Times New Roman"/>
                <a:sym typeface="Times New Roman"/>
              </a:rPr>
              <a:t> Winston's diary is his only form of communication with the outside world, and it is through it that he learns the secrets of the Party and its atrocities that he becomes an </a:t>
            </a:r>
            <a:r>
              <a:rPr lang="en" sz="1200">
                <a:solidFill>
                  <a:schemeClr val="lt1"/>
                </a:solidFill>
                <a:highlight>
                  <a:srgbClr val="FF00FF"/>
                </a:highlight>
                <a:latin typeface="Times New Roman"/>
                <a:ea typeface="Times New Roman"/>
                <a:cs typeface="Times New Roman"/>
                <a:sym typeface="Times New Roman"/>
              </a:rPr>
              <a:t>ally of Julia O'Brien, the dark-haired girl whom he believes to be against him.</a:t>
            </a:r>
            <a:r>
              <a:rPr lang="en" sz="1200">
                <a:solidFill>
                  <a:schemeClr val="lt1"/>
                </a:solidFill>
                <a:latin typeface="Times New Roman"/>
                <a:ea typeface="Times New Roman"/>
                <a:cs typeface="Times New Roman"/>
                <a:sym typeface="Times New Roman"/>
              </a:rPr>
              <a:t> In the end, </a:t>
            </a:r>
            <a:r>
              <a:rPr lang="en" sz="1200">
                <a:solidFill>
                  <a:schemeClr val="lt1"/>
                </a:solidFill>
                <a:highlight>
                  <a:srgbClr val="FF0000"/>
                </a:highlight>
                <a:latin typeface="Times New Roman"/>
                <a:ea typeface="Times New Roman"/>
                <a:cs typeface="Times New Roman"/>
                <a:sym typeface="Times New Roman"/>
              </a:rPr>
              <a:t>Winston is killed in the Ministry of Truth</a:t>
            </a:r>
            <a:r>
              <a:rPr lang="en" sz="1200">
                <a:solidFill>
                  <a:schemeClr val="lt1"/>
                </a:solidFill>
                <a:latin typeface="Times New Roman"/>
                <a:ea typeface="Times New Roman"/>
                <a:cs typeface="Times New Roman"/>
                <a:sym typeface="Times New Roman"/>
              </a:rPr>
              <a:t>, and his diary is the final chapter of his life. Winston is a changed man. </a:t>
            </a:r>
            <a:r>
              <a:rPr lang="en" sz="1200">
                <a:solidFill>
                  <a:schemeClr val="lt1"/>
                </a:solidFill>
                <a:highlight>
                  <a:srgbClr val="38761D"/>
                </a:highlight>
                <a:latin typeface="Times New Roman"/>
                <a:ea typeface="Times New Roman"/>
                <a:cs typeface="Times New Roman"/>
                <a:sym typeface="Times New Roman"/>
              </a:rPr>
              <a:t>He has learned the meaning of doublethink, or the concept of the double-think, which is the ability to simultaneously hold two opposing ideas in one's mind and believe in an objective truth, such as 2 + 2 = 4</a:t>
            </a:r>
            <a:r>
              <a:rPr lang="en" sz="1200">
                <a:solidFill>
                  <a:schemeClr val="lt1"/>
                </a:solidFill>
                <a:highlight>
                  <a:srgbClr val="1C4587"/>
                </a:highlight>
                <a:latin typeface="Times New Roman"/>
                <a:ea typeface="Times New Roman"/>
                <a:cs typeface="Times New Roman"/>
                <a:sym typeface="Times New Roman"/>
              </a:rPr>
              <a:t>. He also learns the value of love and loyalty.</a:t>
            </a:r>
            <a:endParaRPr sz="1200">
              <a:solidFill>
                <a:schemeClr val="lt1"/>
              </a:solidFill>
              <a:highlight>
                <a:srgbClr val="1C4587"/>
              </a:highlight>
              <a:latin typeface="Times New Roman"/>
              <a:ea typeface="Times New Roman"/>
              <a:cs typeface="Times New Roman"/>
              <a:sym typeface="Times New Roman"/>
            </a:endParaRPr>
          </a:p>
        </p:txBody>
      </p:sp>
      <p:sp>
        <p:nvSpPr>
          <p:cNvPr id="178" name="Google Shape;178;p25"/>
          <p:cNvSpPr txBox="1"/>
          <p:nvPr/>
        </p:nvSpPr>
        <p:spPr>
          <a:xfrm>
            <a:off x="5522950" y="1342725"/>
            <a:ext cx="30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Character Description</a:t>
            </a:r>
            <a:endParaRPr>
              <a:solidFill>
                <a:schemeClr val="lt1"/>
              </a:solidFill>
              <a:latin typeface="Roboto"/>
              <a:ea typeface="Roboto"/>
              <a:cs typeface="Roboto"/>
              <a:sym typeface="Roboto"/>
            </a:endParaRPr>
          </a:p>
        </p:txBody>
      </p:sp>
      <p:sp>
        <p:nvSpPr>
          <p:cNvPr id="179" name="Google Shape;179;p25"/>
          <p:cNvSpPr txBox="1"/>
          <p:nvPr/>
        </p:nvSpPr>
        <p:spPr>
          <a:xfrm>
            <a:off x="4575875" y="514950"/>
            <a:ext cx="4440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Winston, the novel's protagonist, is staunchly against the Party. He finds unobtrusive methods to rebel, or at least he believes them to go unnoticed. He main desire is to remain human under inhuman circumstances.</a:t>
            </a:r>
            <a:endParaRPr sz="1200">
              <a:solidFill>
                <a:schemeClr val="lt1"/>
              </a:solidFill>
              <a:latin typeface="Times New Roman"/>
              <a:ea typeface="Times New Roman"/>
              <a:cs typeface="Times New Roman"/>
              <a:sym typeface="Times New Roman"/>
            </a:endParaRPr>
          </a:p>
        </p:txBody>
      </p:sp>
      <p:sp>
        <p:nvSpPr>
          <p:cNvPr id="180" name="Google Shape;180;p25"/>
          <p:cNvSpPr txBox="1"/>
          <p:nvPr/>
        </p:nvSpPr>
        <p:spPr>
          <a:xfrm>
            <a:off x="5442425" y="114750"/>
            <a:ext cx="292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Gold Label Character Description</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nvSpPr>
        <p:spPr>
          <a:xfrm>
            <a:off x="4572000" y="1302500"/>
            <a:ext cx="4572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Times New Roman"/>
                <a:ea typeface="Times New Roman"/>
                <a:cs typeface="Times New Roman"/>
                <a:sym typeface="Times New Roman"/>
              </a:rPr>
              <a:t>Harry Potter is the main character of the novel. </a:t>
            </a:r>
            <a:r>
              <a:rPr lang="en" sz="1200">
                <a:solidFill>
                  <a:schemeClr val="lt1"/>
                </a:solidFill>
                <a:highlight>
                  <a:srgbClr val="FF0000"/>
                </a:highlight>
                <a:latin typeface="Times New Roman"/>
                <a:ea typeface="Times New Roman"/>
                <a:cs typeface="Times New Roman"/>
                <a:sym typeface="Times New Roman"/>
              </a:rPr>
              <a:t>He is also the narrator </a:t>
            </a:r>
            <a:r>
              <a:rPr lang="en" sz="1200">
                <a:solidFill>
                  <a:schemeClr val="lt1"/>
                </a:solidFill>
                <a:latin typeface="Times New Roman"/>
                <a:ea typeface="Times New Roman"/>
                <a:cs typeface="Times New Roman"/>
                <a:sym typeface="Times New Roman"/>
              </a:rPr>
              <a:t>and the protagonist of the story. Harry is a young boy who has been to school, but has never been to Hogwarts. He has never heard of a wizard before, and he has never seen anything quite like the giant\'s face. Harry has never met the giant before, but he </a:t>
            </a:r>
            <a:r>
              <a:rPr lang="en" sz="1200">
                <a:solidFill>
                  <a:schemeClr val="lt1"/>
                </a:solidFill>
                <a:highlight>
                  <a:srgbClr val="FF0000"/>
                </a:highlight>
                <a:latin typeface="Times New Roman"/>
                <a:ea typeface="Times New Roman"/>
                <a:cs typeface="Times New Roman"/>
                <a:sym typeface="Times New Roman"/>
              </a:rPr>
              <a:t>has always been</a:t>
            </a:r>
            <a:r>
              <a:rPr lang="en" sz="1200">
                <a:solidFill>
                  <a:schemeClr val="lt1"/>
                </a:solidFill>
                <a:latin typeface="Times New Roman"/>
                <a:ea typeface="Times New Roman"/>
                <a:cs typeface="Times New Roman"/>
                <a:sym typeface="Times New Roman"/>
              </a:rPr>
              <a:t> fascinated by him. When Harry first meets him, he is struck by the way Hagrid looks at him, the way Dudley looks at Harry, and the way Uncle Vernon looks at the giant. Harry\'s first impression of Hagrid is that Hagrid\'s face is a </a:t>
            </a:r>
            <a:r>
              <a:rPr lang="en" sz="1200">
                <a:solidFill>
                  <a:schemeClr val="lt1"/>
                </a:solidFill>
                <a:highlight>
                  <a:srgbClr val="FF9900"/>
                </a:highlight>
                <a:latin typeface="Times New Roman"/>
                <a:ea typeface="Times New Roman"/>
                <a:cs typeface="Times New Roman"/>
                <a:sym typeface="Times New Roman"/>
              </a:rPr>
              <a:t>fierce, wild, shadowy figure</a:t>
            </a:r>
            <a:r>
              <a:rPr lang="en" sz="1200">
                <a:solidFill>
                  <a:schemeClr val="lt1"/>
                </a:solidFill>
                <a:latin typeface="Times New Roman"/>
                <a:ea typeface="Times New Roman"/>
                <a:cs typeface="Times New Roman"/>
                <a:sym typeface="Times New Roman"/>
              </a:rPr>
              <a:t>.  \\"I don\'t know what yeh are, Harry,\\" Hagrid said. Harry looked up at Hagrid and saw that the giant was staring at him with a </a:t>
            </a:r>
            <a:r>
              <a:rPr lang="en" sz="1200">
                <a:solidFill>
                  <a:schemeClr val="lt1"/>
                </a:solidFill>
                <a:highlight>
                  <a:srgbClr val="FF9900"/>
                </a:highlight>
                <a:latin typeface="Times New Roman"/>
                <a:ea typeface="Times New Roman"/>
                <a:cs typeface="Times New Roman"/>
                <a:sym typeface="Times New Roman"/>
              </a:rPr>
              <a:t>fierce gaze</a:t>
            </a:r>
            <a:r>
              <a:rPr lang="en" sz="1200">
                <a:solidFill>
                  <a:schemeClr val="lt1"/>
                </a:solidFill>
                <a:latin typeface="Times New Roman"/>
                <a:ea typeface="Times New Roman"/>
                <a:cs typeface="Times New Roman"/>
                <a:sym typeface="Times New Roman"/>
              </a:rPr>
              <a:t>. He also saw that he had never heard Hagrid speak in such a </a:t>
            </a:r>
            <a:r>
              <a:rPr lang="en" sz="1200">
                <a:solidFill>
                  <a:schemeClr val="lt1"/>
                </a:solidFill>
                <a:highlight>
                  <a:srgbClr val="FF9900"/>
                </a:highlight>
                <a:latin typeface="Times New Roman"/>
                <a:ea typeface="Times New Roman"/>
                <a:cs typeface="Times New Roman"/>
                <a:sym typeface="Times New Roman"/>
              </a:rPr>
              <a:t>fierce</a:t>
            </a:r>
            <a:r>
              <a:rPr lang="en" sz="1200">
                <a:solidFill>
                  <a:schemeClr val="lt1"/>
                </a:solidFill>
                <a:latin typeface="Times New Roman"/>
                <a:ea typeface="Times New Roman"/>
                <a:cs typeface="Times New Roman"/>
                <a:sym typeface="Times New Roman"/>
              </a:rPr>
              <a:t> voice before. Harry thought Hagrid must be a monster, but </a:t>
            </a:r>
            <a:r>
              <a:rPr lang="en" sz="1200">
                <a:solidFill>
                  <a:schemeClr val="lt1"/>
                </a:solidFill>
                <a:highlight>
                  <a:srgbClr val="FF0000"/>
                </a:highlight>
                <a:latin typeface="Times New Roman"/>
                <a:ea typeface="Times New Roman"/>
                <a:cs typeface="Times New Roman"/>
                <a:sym typeface="Times New Roman"/>
              </a:rPr>
              <a:t>Hagrid </a:t>
            </a:r>
            <a:r>
              <a:rPr lang="en" sz="1200">
                <a:solidFill>
                  <a:schemeClr val="lt1"/>
                </a:solidFill>
                <a:latin typeface="Times New Roman"/>
                <a:ea typeface="Times New Roman"/>
                <a:cs typeface="Times New Roman"/>
                <a:sym typeface="Times New Roman"/>
              </a:rPr>
              <a:t>didn\'t seem to know what to say to him. He looked up into the face of the giant, who was staring back at Harry. Harry felt a strange mixture of </a:t>
            </a:r>
            <a:r>
              <a:rPr lang="en" sz="1200">
                <a:solidFill>
                  <a:schemeClr val="lt1"/>
                </a:solidFill>
                <a:highlight>
                  <a:srgbClr val="FF9900"/>
                </a:highlight>
                <a:latin typeface="Times New Roman"/>
                <a:ea typeface="Times New Roman"/>
                <a:cs typeface="Times New Roman"/>
                <a:sym typeface="Times New Roman"/>
              </a:rPr>
              <a:t>awe and fear</a:t>
            </a:r>
            <a:r>
              <a:rPr lang="en" sz="1200">
                <a:solidFill>
                  <a:schemeClr val="lt1"/>
                </a:solidFill>
                <a:latin typeface="Times New Roman"/>
                <a:ea typeface="Times New Roman"/>
                <a:cs typeface="Times New Roman"/>
                <a:sym typeface="Times New Roman"/>
              </a:rPr>
              <a:t>. He had never seen Hagrid look so</a:t>
            </a:r>
            <a:r>
              <a:rPr lang="en" sz="1200">
                <a:solidFill>
                  <a:schemeClr val="lt1"/>
                </a:solidFill>
                <a:highlight>
                  <a:srgbClr val="FF9900"/>
                </a:highlight>
                <a:latin typeface="Times New Roman"/>
                <a:ea typeface="Times New Roman"/>
                <a:cs typeface="Times New Roman"/>
                <a:sym typeface="Times New Roman"/>
              </a:rPr>
              <a:t> fierce</a:t>
            </a:r>
            <a:r>
              <a:rPr lang="en" sz="1200">
                <a:solidFill>
                  <a:schemeClr val="lt1"/>
                </a:solidFill>
                <a:latin typeface="Times New Roman"/>
                <a:ea typeface="Times New Roman"/>
                <a:cs typeface="Times New Roman"/>
                <a:sym typeface="Times New Roman"/>
              </a:rPr>
              <a:t> before.</a:t>
            </a:r>
            <a:endParaRPr sz="1200">
              <a:solidFill>
                <a:schemeClr val="lt1"/>
              </a:solidFill>
              <a:latin typeface="Times New Roman"/>
              <a:ea typeface="Times New Roman"/>
              <a:cs typeface="Times New Roman"/>
              <a:sym typeface="Times New Roman"/>
            </a:endParaRPr>
          </a:p>
        </p:txBody>
      </p:sp>
      <p:sp>
        <p:nvSpPr>
          <p:cNvPr id="186" name="Google Shape;186;p26"/>
          <p:cNvSpPr txBox="1"/>
          <p:nvPr/>
        </p:nvSpPr>
        <p:spPr>
          <a:xfrm>
            <a:off x="0" y="525900"/>
            <a:ext cx="4572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92C2E"/>
                </a:solidFill>
                <a:latin typeface="Times New Roman"/>
                <a:ea typeface="Times New Roman"/>
                <a:cs typeface="Times New Roman"/>
                <a:sym typeface="Times New Roman"/>
              </a:rPr>
              <a:t>A giant of a man was standing in the doorway. His face was almost completely hidden by a</a:t>
            </a:r>
            <a:r>
              <a:rPr lang="en" sz="1200">
                <a:solidFill>
                  <a:srgbClr val="292C2E"/>
                </a:solidFill>
                <a:highlight>
                  <a:srgbClr val="FF0000"/>
                </a:highlight>
                <a:latin typeface="Times New Roman"/>
                <a:ea typeface="Times New Roman"/>
                <a:cs typeface="Times New Roman"/>
                <a:sym typeface="Times New Roman"/>
              </a:rPr>
              <a:t> long, shaggy mane of hair and a wild, tangled beard</a:t>
            </a:r>
            <a:r>
              <a:rPr lang="en" sz="1200">
                <a:solidFill>
                  <a:srgbClr val="292C2E"/>
                </a:solidFill>
                <a:latin typeface="Times New Roman"/>
                <a:ea typeface="Times New Roman"/>
                <a:cs typeface="Times New Roman"/>
                <a:sym typeface="Times New Roman"/>
              </a:rPr>
              <a:t>, but you could make out his eyes, glinting like black beetles under all the hair.  The giant squeezed his way into the hut, stooping so that his head just brushed the ceiling. He bent down, picked up the door, and fitted it easily back into its frame. The noise of the storm outside dropped a little. He strode over to the sofa where Dudley sat frozen with fear.  \"Budge up, yeh great lump,\" said the stranger.  Dudley squeaked and ran to hide behind his mother, who was </a:t>
            </a:r>
            <a:r>
              <a:rPr lang="en" sz="1200">
                <a:solidFill>
                  <a:srgbClr val="292C2E"/>
                </a:solidFill>
                <a:highlight>
                  <a:srgbClr val="FF0000"/>
                </a:highlight>
                <a:latin typeface="Times New Roman"/>
                <a:ea typeface="Times New Roman"/>
                <a:cs typeface="Times New Roman"/>
                <a:sym typeface="Times New Roman"/>
              </a:rPr>
              <a:t>crouching, terrified</a:t>
            </a:r>
            <a:r>
              <a:rPr lang="en" sz="1200">
                <a:solidFill>
                  <a:srgbClr val="292C2E"/>
                </a:solidFill>
                <a:latin typeface="Times New Roman"/>
                <a:ea typeface="Times New Roman"/>
                <a:cs typeface="Times New Roman"/>
                <a:sym typeface="Times New Roman"/>
              </a:rPr>
              <a:t>, behind Uncle Vernon.  \"An' here's Harry!\" said the giant.  Harry looked up into the </a:t>
            </a:r>
            <a:r>
              <a:rPr lang="en" sz="1200">
                <a:solidFill>
                  <a:srgbClr val="292C2E"/>
                </a:solidFill>
                <a:highlight>
                  <a:srgbClr val="FF0000"/>
                </a:highlight>
                <a:latin typeface="Times New Roman"/>
                <a:ea typeface="Times New Roman"/>
                <a:cs typeface="Times New Roman"/>
                <a:sym typeface="Times New Roman"/>
              </a:rPr>
              <a:t>fierce, wild, shadowy </a:t>
            </a:r>
            <a:r>
              <a:rPr lang="en" sz="1200">
                <a:solidFill>
                  <a:srgbClr val="292C2E"/>
                </a:solidFill>
                <a:latin typeface="Times New Roman"/>
                <a:ea typeface="Times New Roman"/>
                <a:cs typeface="Times New Roman"/>
                <a:sym typeface="Times New Roman"/>
              </a:rPr>
              <a:t>face and saw that the beetle eyes were crinkled in a smile.  he reached over the back of the sofa, </a:t>
            </a:r>
            <a:r>
              <a:rPr lang="en" sz="1200">
                <a:solidFill>
                  <a:srgbClr val="292C2E"/>
                </a:solidFill>
                <a:highlight>
                  <a:srgbClr val="FF0000"/>
                </a:highlight>
                <a:latin typeface="Times New Roman"/>
                <a:ea typeface="Times New Roman"/>
                <a:cs typeface="Times New Roman"/>
                <a:sym typeface="Times New Roman"/>
              </a:rPr>
              <a:t>jerked the gun out of Uncle Vernon's hands, bent it into a knot as easily</a:t>
            </a:r>
            <a:r>
              <a:rPr lang="en" sz="1200">
                <a:solidFill>
                  <a:srgbClr val="292C2E"/>
                </a:solidFill>
                <a:latin typeface="Times New Roman"/>
                <a:ea typeface="Times New Roman"/>
                <a:cs typeface="Times New Roman"/>
                <a:sym typeface="Times New Roman"/>
              </a:rPr>
              <a:t> as if it had been made of rubber, and threw it into a corner of the room.  Uncle Vernon made another funny noise, like a mouse being trodden on.  \"Anyway -- Harry,\" said the giant, turning his back on the Dursleys, \"a very happy birthday to yeh. Got summat fer yeh here -- I mighta sat on it at some point, but it'll taste all right.\"  From an inside pocket of his black overcoat he pulled a slightly squashed box. Harry opened it with trembling fingers. Inside was a large, sticky chocolate cake with Happy Birthday Harry written on it in green icing.  Harry looked up at the giant. </a:t>
            </a:r>
            <a:r>
              <a:rPr lang="en" sz="1200">
                <a:solidFill>
                  <a:srgbClr val="292C2E"/>
                </a:solidFill>
                <a:highlight>
                  <a:srgbClr val="FF9900"/>
                </a:highlight>
                <a:latin typeface="Times New Roman"/>
                <a:ea typeface="Times New Roman"/>
                <a:cs typeface="Times New Roman"/>
                <a:sym typeface="Times New Roman"/>
              </a:rPr>
              <a:t>He meant to say thank you, but the words got lost on the way to his mouth</a:t>
            </a:r>
            <a:r>
              <a:rPr lang="en" sz="1200">
                <a:solidFill>
                  <a:srgbClr val="292C2E"/>
                </a:solidFill>
                <a:latin typeface="Times New Roman"/>
                <a:ea typeface="Times New Roman"/>
                <a:cs typeface="Times New Roman"/>
                <a:sym typeface="Times New Roman"/>
              </a:rPr>
              <a:t>, and what he said instead was, \"Who are you?\"  The giant chuckled.</a:t>
            </a:r>
            <a:endParaRPr sz="1200">
              <a:latin typeface="Times New Roman"/>
              <a:ea typeface="Times New Roman"/>
              <a:cs typeface="Times New Roman"/>
              <a:sym typeface="Times New Roman"/>
            </a:endParaRPr>
          </a:p>
        </p:txBody>
      </p:sp>
      <p:sp>
        <p:nvSpPr>
          <p:cNvPr id="187" name="Google Shape;187;p26"/>
          <p:cNvSpPr txBox="1"/>
          <p:nvPr/>
        </p:nvSpPr>
        <p:spPr>
          <a:xfrm>
            <a:off x="686475" y="114750"/>
            <a:ext cx="32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Makeshift Book Summary</a:t>
            </a:r>
            <a:endParaRPr>
              <a:latin typeface="Roboto"/>
              <a:ea typeface="Roboto"/>
              <a:cs typeface="Roboto"/>
              <a:sym typeface="Roboto"/>
            </a:endParaRPr>
          </a:p>
        </p:txBody>
      </p:sp>
      <p:sp>
        <p:nvSpPr>
          <p:cNvPr id="188" name="Google Shape;188;p26"/>
          <p:cNvSpPr txBox="1"/>
          <p:nvPr/>
        </p:nvSpPr>
        <p:spPr>
          <a:xfrm>
            <a:off x="5250250" y="172725"/>
            <a:ext cx="444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Character Description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246575" y="1789500"/>
            <a:ext cx="4045200" cy="15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300"/>
              <a:t>Outline</a:t>
            </a:r>
            <a:endParaRPr sz="8300"/>
          </a:p>
        </p:txBody>
      </p:sp>
      <p:sp>
        <p:nvSpPr>
          <p:cNvPr id="93" name="Google Shape;93;p14"/>
          <p:cNvSpPr txBox="1"/>
          <p:nvPr>
            <p:ph idx="2" type="body"/>
          </p:nvPr>
        </p:nvSpPr>
        <p:spPr>
          <a:xfrm>
            <a:off x="4939500" y="724200"/>
            <a:ext cx="3837000" cy="3695100"/>
          </a:xfrm>
          <a:prstGeom prst="rect">
            <a:avLst/>
          </a:prstGeom>
        </p:spPr>
        <p:txBody>
          <a:bodyPr anchorCtr="0" anchor="t" bIns="91425" lIns="91425" spcFirstLastPara="1" rIns="91425" wrap="square" tIns="91425">
            <a:noAutofit/>
          </a:bodyPr>
          <a:lstStyle/>
          <a:p>
            <a:pPr indent="-419100" lvl="0" marL="457200" rtl="0" algn="l">
              <a:lnSpc>
                <a:spcPct val="200000"/>
              </a:lnSpc>
              <a:spcBef>
                <a:spcPts val="0"/>
              </a:spcBef>
              <a:spcAft>
                <a:spcPts val="0"/>
              </a:spcAft>
              <a:buSzPts val="3000"/>
              <a:buAutoNum type="arabicPeriod"/>
            </a:pPr>
            <a:r>
              <a:rPr lang="en" sz="3000"/>
              <a:t>Motivation</a:t>
            </a:r>
            <a:endParaRPr sz="3000"/>
          </a:p>
          <a:p>
            <a:pPr indent="-419100" lvl="0" marL="457200" rtl="0" algn="l">
              <a:lnSpc>
                <a:spcPct val="200000"/>
              </a:lnSpc>
              <a:spcBef>
                <a:spcPts val="0"/>
              </a:spcBef>
              <a:spcAft>
                <a:spcPts val="0"/>
              </a:spcAft>
              <a:buSzPts val="3000"/>
              <a:buAutoNum type="arabicPeriod"/>
            </a:pPr>
            <a:r>
              <a:rPr lang="en" sz="3000"/>
              <a:t>Project Goal</a:t>
            </a:r>
            <a:endParaRPr sz="3000"/>
          </a:p>
          <a:p>
            <a:pPr indent="-419100" lvl="0" marL="457200" rtl="0" algn="l">
              <a:lnSpc>
                <a:spcPct val="200000"/>
              </a:lnSpc>
              <a:spcBef>
                <a:spcPts val="0"/>
              </a:spcBef>
              <a:spcAft>
                <a:spcPts val="0"/>
              </a:spcAft>
              <a:buSzPts val="3000"/>
              <a:buAutoNum type="arabicPeriod"/>
            </a:pPr>
            <a:r>
              <a:rPr lang="en" sz="3000"/>
              <a:t>Implementation</a:t>
            </a:r>
            <a:endParaRPr sz="3000"/>
          </a:p>
          <a:p>
            <a:pPr indent="-419100" lvl="0" marL="457200" rtl="0" algn="l">
              <a:lnSpc>
                <a:spcPct val="200000"/>
              </a:lnSpc>
              <a:spcBef>
                <a:spcPts val="0"/>
              </a:spcBef>
              <a:spcAft>
                <a:spcPts val="0"/>
              </a:spcAft>
              <a:buSzPts val="3000"/>
              <a:buAutoNum type="arabicPeriod"/>
            </a:pPr>
            <a:r>
              <a:rPr lang="en" sz="3000"/>
              <a:t>Results</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5792" y="1789500"/>
            <a:ext cx="4434600" cy="15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Motivation/Journey</a:t>
            </a:r>
            <a:endParaRPr sz="6000"/>
          </a:p>
        </p:txBody>
      </p:sp>
      <p:sp>
        <p:nvSpPr>
          <p:cNvPr id="99" name="Google Shape;99;p15"/>
          <p:cNvSpPr txBox="1"/>
          <p:nvPr>
            <p:ph idx="2" type="body"/>
          </p:nvPr>
        </p:nvSpPr>
        <p:spPr>
          <a:xfrm>
            <a:off x="4939500" y="190800"/>
            <a:ext cx="3837000" cy="427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800"/>
              <a:t>We wanted to look at a novel, and:</a:t>
            </a:r>
            <a:endParaRPr sz="2800"/>
          </a:p>
          <a:p>
            <a:pPr indent="-406400" lvl="0" marL="457200" rtl="0" algn="l">
              <a:lnSpc>
                <a:spcPct val="115000"/>
              </a:lnSpc>
              <a:spcBef>
                <a:spcPts val="1600"/>
              </a:spcBef>
              <a:spcAft>
                <a:spcPts val="0"/>
              </a:spcAft>
              <a:buSzPts val="2800"/>
              <a:buChar char="●"/>
            </a:pPr>
            <a:r>
              <a:rPr lang="en" sz="2800"/>
              <a:t>Understand character arcs </a:t>
            </a:r>
            <a:endParaRPr sz="2800"/>
          </a:p>
          <a:p>
            <a:pPr indent="-406400" lvl="0" marL="457200" rtl="0" algn="l">
              <a:lnSpc>
                <a:spcPct val="115000"/>
              </a:lnSpc>
              <a:spcBef>
                <a:spcPts val="0"/>
              </a:spcBef>
              <a:spcAft>
                <a:spcPts val="0"/>
              </a:spcAft>
              <a:buSzPts val="2800"/>
              <a:buChar char="●"/>
            </a:pPr>
            <a:r>
              <a:rPr lang="en" sz="2800"/>
              <a:t>Understanding how characters are affected by each other</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65500" y="770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Goal</a:t>
            </a:r>
            <a:endParaRPr/>
          </a:p>
        </p:txBody>
      </p:sp>
      <p:sp>
        <p:nvSpPr>
          <p:cNvPr id="105" name="Google Shape;105;p16"/>
          <p:cNvSpPr txBox="1"/>
          <p:nvPr>
            <p:ph idx="1" type="subTitle"/>
          </p:nvPr>
        </p:nvSpPr>
        <p:spPr>
          <a:xfrm>
            <a:off x="265500" y="25404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 a character analysis of their character arc, based off of raw book text.</a:t>
            </a:r>
            <a:endParaRPr/>
          </a:p>
        </p:txBody>
      </p:sp>
      <p:sp>
        <p:nvSpPr>
          <p:cNvPr id="106" name="Google Shape;106;p16"/>
          <p:cNvSpPr txBox="1"/>
          <p:nvPr>
            <p:ph idx="2" type="body"/>
          </p:nvPr>
        </p:nvSpPr>
        <p:spPr>
          <a:xfrm>
            <a:off x="4939500" y="260050"/>
            <a:ext cx="3837000" cy="42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with this goal:</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Books and literary pieces are extremely long for NLP models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We worked with the LiSCU dataset </a:t>
            </a:r>
            <a:r>
              <a:rPr lang="en"/>
              <a:t>which</a:t>
            </a:r>
            <a:r>
              <a:rPr lang="en"/>
              <a:t> contained character descriptions and summaries of the novels they appear 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Pipeline</a:t>
            </a:r>
            <a:endParaRPr/>
          </a:p>
        </p:txBody>
      </p:sp>
      <p:sp>
        <p:nvSpPr>
          <p:cNvPr id="117" name="Google Shape;117;p1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8"/>
          <p:cNvSpPr txBox="1"/>
          <p:nvPr>
            <p:ph idx="4294967295" type="body"/>
          </p:nvPr>
        </p:nvSpPr>
        <p:spPr>
          <a:xfrm>
            <a:off x="5085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rPr>
              <a:t>Coreference Resolution</a:t>
            </a:r>
            <a:endParaRPr sz="1500">
              <a:solidFill>
                <a:schemeClr val="lt1"/>
              </a:solidFill>
            </a:endParaRPr>
          </a:p>
        </p:txBody>
      </p:sp>
      <p:sp>
        <p:nvSpPr>
          <p:cNvPr id="119" name="Google Shape;119;p18"/>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Replacing pronouns</a:t>
            </a:r>
            <a:endParaRPr b="1" sz="1600"/>
          </a:p>
          <a:p>
            <a:pPr indent="0" lvl="0" marL="0" rtl="0" algn="l">
              <a:spcBef>
                <a:spcPts val="800"/>
              </a:spcBef>
              <a:spcAft>
                <a:spcPts val="800"/>
              </a:spcAft>
              <a:buNone/>
            </a:pPr>
            <a:r>
              <a:rPr lang="en" sz="1600"/>
              <a:t>For example: we took a novel such as Harry Potter and the Philosopher’s Stone and replaced every pronoun referring to Harry Potter with his name</a:t>
            </a:r>
            <a:endParaRPr sz="1600"/>
          </a:p>
        </p:txBody>
      </p:sp>
      <p:sp>
        <p:nvSpPr>
          <p:cNvPr id="120" name="Google Shape;120;p1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8"/>
          <p:cNvSpPr txBox="1"/>
          <p:nvPr>
            <p:ph idx="4294967295" type="body"/>
          </p:nvPr>
        </p:nvSpPr>
        <p:spPr>
          <a:xfrm>
            <a:off x="341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Longformer Model</a:t>
            </a:r>
            <a:endParaRPr>
              <a:solidFill>
                <a:schemeClr val="lt1"/>
              </a:solidFill>
            </a:endParaRPr>
          </a:p>
        </p:txBody>
      </p:sp>
      <p:sp>
        <p:nvSpPr>
          <p:cNvPr id="122" name="Google Shape;122;p1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Trained on LiSCU</a:t>
            </a:r>
            <a:endParaRPr b="1" sz="1600"/>
          </a:p>
          <a:p>
            <a:pPr indent="0" lvl="0" marL="0" rtl="0" algn="l">
              <a:spcBef>
                <a:spcPts val="800"/>
              </a:spcBef>
              <a:spcAft>
                <a:spcPts val="0"/>
              </a:spcAft>
              <a:buNone/>
            </a:pPr>
            <a:r>
              <a:rPr lang="en" sz="1600"/>
              <a:t>Longformer trained on character descriptions</a:t>
            </a:r>
            <a:endParaRPr sz="1600"/>
          </a:p>
          <a:p>
            <a:pPr indent="-330200" lvl="0" marL="457200" rtl="0" algn="l">
              <a:spcBef>
                <a:spcPts val="800"/>
              </a:spcBef>
              <a:spcAft>
                <a:spcPts val="800"/>
              </a:spcAft>
              <a:buSzPts val="1600"/>
              <a:buChar char="●"/>
            </a:pPr>
            <a:r>
              <a:rPr lang="en" sz="1600"/>
              <a:t>Then we ran the Longformer on val dataset and our own makeshift summaries</a:t>
            </a:r>
            <a:endParaRPr sz="1600"/>
          </a:p>
        </p:txBody>
      </p:sp>
      <p:sp>
        <p:nvSpPr>
          <p:cNvPr id="123" name="Google Shape;123;p1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4" name="Google Shape;124;p18"/>
          <p:cNvSpPr txBox="1"/>
          <p:nvPr>
            <p:ph idx="4294967295" type="body"/>
          </p:nvPr>
        </p:nvSpPr>
        <p:spPr>
          <a:xfrm>
            <a:off x="6302016"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lt1"/>
                </a:solidFill>
              </a:rPr>
              <a:t>Reinforcement Learning</a:t>
            </a:r>
            <a:endParaRPr sz="1500">
              <a:solidFill>
                <a:schemeClr val="lt1"/>
              </a:solidFill>
            </a:endParaRPr>
          </a:p>
        </p:txBody>
      </p:sp>
      <p:sp>
        <p:nvSpPr>
          <p:cNvPr id="125" name="Google Shape;125;p1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Output based learning</a:t>
            </a:r>
            <a:endParaRPr b="1" sz="1600"/>
          </a:p>
          <a:p>
            <a:pPr indent="0" lvl="0" marL="0" rtl="0" algn="l">
              <a:spcBef>
                <a:spcPts val="800"/>
              </a:spcBef>
              <a:spcAft>
                <a:spcPts val="800"/>
              </a:spcAft>
              <a:buNone/>
            </a:pPr>
            <a:r>
              <a:rPr lang="en" sz="1600"/>
              <a:t>Remove unneeded, distracting </a:t>
            </a:r>
            <a:r>
              <a:rPr lang="en" sz="1600"/>
              <a:t>information</a:t>
            </a:r>
            <a:r>
              <a:rPr lang="en" sz="1600"/>
              <a:t> from the summaries to produce </a:t>
            </a:r>
            <a:r>
              <a:rPr lang="en" sz="1600"/>
              <a:t>better</a:t>
            </a:r>
            <a:r>
              <a:rPr lang="en" sz="1600"/>
              <a:t> character descriptions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Coreference Resolution</a:t>
            </a:r>
            <a:endParaRPr/>
          </a:p>
        </p:txBody>
      </p:sp>
      <p:sp>
        <p:nvSpPr>
          <p:cNvPr id="131" name="Google Shape;131;p19"/>
          <p:cNvSpPr txBox="1"/>
          <p:nvPr>
            <p:ph idx="4294967295" type="body"/>
          </p:nvPr>
        </p:nvSpPr>
        <p:spPr>
          <a:xfrm>
            <a:off x="342450" y="1228700"/>
            <a:ext cx="8459100" cy="368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GAP Coreference Dataset</a:t>
            </a:r>
            <a:endParaRPr sz="2000"/>
          </a:p>
          <a:p>
            <a:pPr indent="-355600" lvl="1" marL="914400" rtl="0" algn="l">
              <a:spcBef>
                <a:spcPts val="0"/>
              </a:spcBef>
              <a:spcAft>
                <a:spcPts val="0"/>
              </a:spcAft>
              <a:buSzPts val="2000"/>
              <a:buChar char="○"/>
            </a:pPr>
            <a:r>
              <a:rPr lang="en" sz="2000"/>
              <a:t>Layer 9 Head 2 seemed to perform the best for Coref resolution</a:t>
            </a:r>
            <a:endParaRPr sz="2000"/>
          </a:p>
          <a:p>
            <a:pPr indent="-355600" lvl="0" marL="457200" rtl="0" algn="l">
              <a:spcBef>
                <a:spcPts val="0"/>
              </a:spcBef>
              <a:spcAft>
                <a:spcPts val="0"/>
              </a:spcAft>
              <a:buSzPts val="2000"/>
              <a:buChar char="●"/>
            </a:pPr>
            <a:r>
              <a:rPr lang="en" sz="2000"/>
              <a:t>Creating custom dataset</a:t>
            </a:r>
            <a:endParaRPr sz="2000"/>
          </a:p>
          <a:p>
            <a:pPr indent="-355600" lvl="1" marL="914400" rtl="0" algn="l">
              <a:spcBef>
                <a:spcPts val="0"/>
              </a:spcBef>
              <a:spcAft>
                <a:spcPts val="0"/>
              </a:spcAft>
              <a:buSzPts val="2000"/>
              <a:buChar char="○"/>
            </a:pPr>
            <a:r>
              <a:rPr lang="en" sz="2000"/>
              <a:t>Mock character summary per chapter</a:t>
            </a:r>
            <a:endParaRPr sz="2000"/>
          </a:p>
          <a:p>
            <a:pPr indent="0" lvl="0" marL="0" rtl="0" algn="l">
              <a:spcBef>
                <a:spcPts val="800"/>
              </a:spcBef>
              <a:spcAft>
                <a:spcPts val="0"/>
              </a:spcAft>
              <a:buNone/>
            </a:pPr>
            <a:r>
              <a:t/>
            </a:r>
            <a:endParaRPr sz="2000"/>
          </a:p>
          <a:p>
            <a:pPr indent="0" lvl="0" marL="0" rtl="0" algn="l">
              <a:lnSpc>
                <a:spcPct val="135714"/>
              </a:lnSpc>
              <a:spcBef>
                <a:spcPts val="800"/>
              </a:spcBef>
              <a:spcAft>
                <a:spcPts val="0"/>
              </a:spcAft>
              <a:buNone/>
            </a:pPr>
            <a:r>
              <a:rPr lang="en" sz="1500"/>
              <a:t>She tried again. 'I need this code. I'll take your code and add it to mine. Don't you understand?', she asked Mark and Amy.</a:t>
            </a:r>
            <a:endParaRPr sz="1500"/>
          </a:p>
          <a:p>
            <a:pPr indent="0" lvl="0" marL="0" rtl="0" algn="l">
              <a:lnSpc>
                <a:spcPct val="135714"/>
              </a:lnSpc>
              <a:spcBef>
                <a:spcPts val="0"/>
              </a:spcBef>
              <a:spcAft>
                <a:spcPts val="0"/>
              </a:spcAft>
              <a:buNone/>
            </a:pPr>
            <a:r>
              <a:t/>
            </a:r>
            <a:endParaRPr sz="1500"/>
          </a:p>
          <a:p>
            <a:pPr indent="0" lvl="0" marL="0" rtl="0" algn="l">
              <a:lnSpc>
                <a:spcPct val="135714"/>
              </a:lnSpc>
              <a:spcBef>
                <a:spcPts val="0"/>
              </a:spcBef>
              <a:spcAft>
                <a:spcPts val="0"/>
              </a:spcAft>
              <a:buNone/>
            </a:pPr>
            <a:r>
              <a:rPr lang="en" sz="1500"/>
              <a:t>She tried again. 'I need this code. I'll take Mark and Amy code and add the code to mine. Don't Mark and Amy understand?', she asked Mark and Amy.</a:t>
            </a:r>
            <a:endParaRPr sz="1500"/>
          </a:p>
          <a:p>
            <a:pPr indent="0" lvl="0" marL="0" rtl="0" algn="l">
              <a:lnSpc>
                <a:spcPct val="135714"/>
              </a:lnSpc>
              <a:spcBef>
                <a:spcPts val="0"/>
              </a:spcBef>
              <a:spcAft>
                <a:spcPts val="0"/>
              </a:spcAft>
              <a:buNone/>
            </a:pPr>
            <a:r>
              <a:t/>
            </a:r>
            <a:endParaRPr sz="1500"/>
          </a:p>
          <a:p>
            <a:pPr indent="0" lvl="0" marL="0" rtl="0" algn="l">
              <a:spcBef>
                <a:spcPts val="0"/>
              </a:spcBef>
              <a:spcAft>
                <a:spcPts val="8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Longformer</a:t>
            </a:r>
            <a:endParaRPr/>
          </a:p>
        </p:txBody>
      </p:sp>
      <p:sp>
        <p:nvSpPr>
          <p:cNvPr id="137" name="Google Shape;137;p20"/>
          <p:cNvSpPr txBox="1"/>
          <p:nvPr/>
        </p:nvSpPr>
        <p:spPr>
          <a:xfrm>
            <a:off x="364375" y="1091100"/>
            <a:ext cx="7810800" cy="30630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Based on allenai/led-base-16384</a:t>
            </a:r>
            <a:endParaRPr sz="2200">
              <a:solidFill>
                <a:srgbClr val="DCDCDC"/>
              </a:solidFill>
              <a:highlight>
                <a:srgbClr val="1E1E1E"/>
              </a:highlight>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Updated model of original longformer</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Increased token size for input sequence length</a:t>
            </a:r>
            <a:endParaRPr sz="2200">
              <a:latin typeface="Times New Roman"/>
              <a:ea typeface="Times New Roman"/>
              <a:cs typeface="Times New Roman"/>
              <a:sym typeface="Times New Roman"/>
            </a:endParaRPr>
          </a:p>
          <a:p>
            <a:pPr indent="-368300" lvl="1" marL="9144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Necessary for books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Encoded and decoded with the seq2seq trainer from hugging face</a:t>
            </a:r>
            <a:endParaRPr sz="2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a:t>
            </a:r>
            <a:endParaRPr/>
          </a:p>
        </p:txBody>
      </p:sp>
      <p:pic>
        <p:nvPicPr>
          <p:cNvPr id="143" name="Google Shape;143;p21"/>
          <p:cNvPicPr preferRelativeResize="0"/>
          <p:nvPr/>
        </p:nvPicPr>
        <p:blipFill>
          <a:blip r:embed="rId3">
            <a:alphaModFix/>
          </a:blip>
          <a:stretch>
            <a:fillRect/>
          </a:stretch>
        </p:blipFill>
        <p:spPr>
          <a:xfrm>
            <a:off x="913525" y="1401200"/>
            <a:ext cx="1830350" cy="3410300"/>
          </a:xfrm>
          <a:prstGeom prst="rect">
            <a:avLst/>
          </a:prstGeom>
          <a:noFill/>
          <a:ln>
            <a:noFill/>
          </a:ln>
        </p:spPr>
      </p:pic>
      <p:pic>
        <p:nvPicPr>
          <p:cNvPr id="144" name="Google Shape;144;p21"/>
          <p:cNvPicPr preferRelativeResize="0"/>
          <p:nvPr/>
        </p:nvPicPr>
        <p:blipFill>
          <a:blip r:embed="rId4">
            <a:alphaModFix/>
          </a:blip>
          <a:stretch>
            <a:fillRect/>
          </a:stretch>
        </p:blipFill>
        <p:spPr>
          <a:xfrm>
            <a:off x="3346050" y="1453100"/>
            <a:ext cx="1910700" cy="3306500"/>
          </a:xfrm>
          <a:prstGeom prst="rect">
            <a:avLst/>
          </a:prstGeom>
          <a:noFill/>
          <a:ln>
            <a:noFill/>
          </a:ln>
        </p:spPr>
      </p:pic>
      <p:sp>
        <p:nvSpPr>
          <p:cNvPr id="145" name="Google Shape;145;p21"/>
          <p:cNvSpPr txBox="1"/>
          <p:nvPr/>
        </p:nvSpPr>
        <p:spPr>
          <a:xfrm>
            <a:off x="6169900" y="2237300"/>
            <a:ext cx="1830300" cy="400200"/>
          </a:xfrm>
          <a:prstGeom prst="rect">
            <a:avLst/>
          </a:prstGeom>
          <a:noFill/>
          <a:ln cap="flat" cmpd="sng" w="1143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0.1,0.2,0.3,0.8,0.9</a:t>
            </a:r>
            <a:endParaRPr>
              <a:latin typeface="Roboto"/>
              <a:ea typeface="Roboto"/>
              <a:cs typeface="Roboto"/>
              <a:sym typeface="Roboto"/>
            </a:endParaRPr>
          </a:p>
        </p:txBody>
      </p:sp>
      <p:sp>
        <p:nvSpPr>
          <p:cNvPr id="146" name="Google Shape;146;p21"/>
          <p:cNvSpPr txBox="1"/>
          <p:nvPr/>
        </p:nvSpPr>
        <p:spPr>
          <a:xfrm>
            <a:off x="5256750" y="2986925"/>
            <a:ext cx="3681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900">
                <a:latin typeface="Roboto"/>
                <a:ea typeface="Roboto"/>
                <a:cs typeface="Roboto"/>
                <a:sym typeface="Roboto"/>
              </a:rPr>
              <a:t>RL AGENT</a:t>
            </a:r>
            <a:endParaRPr sz="2900">
              <a:latin typeface="Roboto"/>
              <a:ea typeface="Roboto"/>
              <a:cs typeface="Roboto"/>
              <a:sym typeface="Roboto"/>
            </a:endParaRPr>
          </a:p>
          <a:p>
            <a:pPr indent="0" lvl="0" marL="0" rtl="0" algn="ctr">
              <a:spcBef>
                <a:spcPts val="0"/>
              </a:spcBef>
              <a:spcAft>
                <a:spcPts val="0"/>
              </a:spcAft>
              <a:buNone/>
            </a:pPr>
            <a:r>
              <a:rPr lang="en" sz="1300">
                <a:latin typeface="Roboto"/>
                <a:ea typeface="Roboto"/>
                <a:cs typeface="Roboto"/>
                <a:sym typeface="Roboto"/>
              </a:rPr>
              <a:t>Candidate summary vs gold summary</a:t>
            </a:r>
            <a:endParaRPr sz="1300">
              <a:latin typeface="Roboto"/>
              <a:ea typeface="Roboto"/>
              <a:cs typeface="Roboto"/>
              <a:sym typeface="Roboto"/>
            </a:endParaRPr>
          </a:p>
        </p:txBody>
      </p:sp>
      <p:cxnSp>
        <p:nvCxnSpPr>
          <p:cNvPr id="147" name="Google Shape;147;p21"/>
          <p:cNvCxnSpPr>
            <a:stCxn id="143" idx="3"/>
            <a:endCxn id="144" idx="1"/>
          </p:cNvCxnSpPr>
          <p:nvPr/>
        </p:nvCxnSpPr>
        <p:spPr>
          <a:xfrm>
            <a:off x="2743875" y="3106350"/>
            <a:ext cx="602100" cy="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1"/>
          <p:cNvCxnSpPr>
            <a:endCxn id="145" idx="1"/>
          </p:cNvCxnSpPr>
          <p:nvPr/>
        </p:nvCxnSpPr>
        <p:spPr>
          <a:xfrm>
            <a:off x="5087500" y="2437400"/>
            <a:ext cx="10824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21"/>
          <p:cNvCxnSpPr>
            <a:endCxn id="144" idx="2"/>
          </p:cNvCxnSpPr>
          <p:nvPr/>
        </p:nvCxnSpPr>
        <p:spPr>
          <a:xfrm flipH="1">
            <a:off x="4301400" y="3909400"/>
            <a:ext cx="2917800" cy="850200"/>
          </a:xfrm>
          <a:prstGeom prst="curvedConnector4">
            <a:avLst>
              <a:gd fmla="val 33629" name="adj1"/>
              <a:gd fmla="val 128008" name="adj2"/>
            </a:avLst>
          </a:prstGeom>
          <a:noFill/>
          <a:ln cap="flat" cmpd="sng" w="9525">
            <a:solidFill>
              <a:schemeClr val="dk2"/>
            </a:solidFill>
            <a:prstDash val="solid"/>
            <a:round/>
            <a:headEnd len="med" w="med" type="none"/>
            <a:tailEnd len="med" w="med" type="none"/>
          </a:ln>
        </p:spPr>
      </p:cxnSp>
      <p:cxnSp>
        <p:nvCxnSpPr>
          <p:cNvPr id="150" name="Google Shape;150;p21"/>
          <p:cNvCxnSpPr>
            <a:stCxn id="144" idx="2"/>
            <a:endCxn id="143" idx="2"/>
          </p:cNvCxnSpPr>
          <p:nvPr/>
        </p:nvCxnSpPr>
        <p:spPr>
          <a:xfrm rot="5400000">
            <a:off x="3039150" y="3549250"/>
            <a:ext cx="51900" cy="2472600"/>
          </a:xfrm>
          <a:prstGeom prst="curvedConnector3">
            <a:avLst>
              <a:gd fmla="val 558814"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