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ublic Sans" charset="1" panose="00000000000000000000"/>
      <p:regular r:id="rId12"/>
    </p:embeddedFont>
    <p:embeddedFont>
      <p:font typeface="Public Sans 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3144" y="1729259"/>
            <a:ext cx="16604856" cy="3185526"/>
            <a:chOff x="0" y="0"/>
            <a:chExt cx="22139808" cy="424736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22139808" cy="3066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7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User Acquisition in Legendary Universe: H2 Insights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590197"/>
              <a:ext cx="22139808" cy="657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 concise overview of key metrics and trends (July–December 2023)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11871" y="5928228"/>
            <a:ext cx="4880089" cy="979495"/>
            <a:chOff x="0" y="0"/>
            <a:chExt cx="6506785" cy="130599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134891" cy="1025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636110" y="218017"/>
              <a:ext cx="4870675" cy="1087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Acquisition Highlights (H2 2023)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11871" y="7795741"/>
            <a:ext cx="4880089" cy="762037"/>
            <a:chOff x="0" y="0"/>
            <a:chExt cx="6506785" cy="101604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134891" cy="1025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636110" y="218017"/>
              <a:ext cx="4870675" cy="5418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What the Data Tells Us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724767" y="5928228"/>
            <a:ext cx="4880089" cy="979495"/>
            <a:chOff x="0" y="0"/>
            <a:chExt cx="6506785" cy="13059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134891" cy="1025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636110" y="218017"/>
              <a:ext cx="4870675" cy="1087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User Acquisition Over Time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724767" y="7795741"/>
            <a:ext cx="4880089" cy="762037"/>
            <a:chOff x="0" y="0"/>
            <a:chExt cx="6506785" cy="101604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134891" cy="1025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636110" y="218017"/>
              <a:ext cx="4870675" cy="5418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Looking Ahead</a:t>
              </a:r>
            </a:p>
          </p:txBody>
        </p:sp>
      </p:grpSp>
      <p:sp>
        <p:nvSpPr>
          <p:cNvPr name="AutoShape 17" id="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16469" y="4257947"/>
            <a:ext cx="10961021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 descr="line char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11677" y="773248"/>
            <a:ext cx="6317991" cy="9703588"/>
          </a:xfrm>
          <a:prstGeom prst="rect">
            <a:avLst/>
          </a:prstGeom>
        </p:spPr>
      </p:pic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35458" y="1480973"/>
            <a:ext cx="0" cy="10287000"/>
          </a:xfrm>
          <a:prstGeom prst="line">
            <a:avLst/>
          </a:prstGeom>
          <a:ln cap="rnd" w="952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186897" y="1480973"/>
            <a:ext cx="0" cy="10287000"/>
          </a:xfrm>
          <a:prstGeom prst="line">
            <a:avLst/>
          </a:prstGeom>
          <a:ln cap="rnd" w="952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7173720" y="1856514"/>
            <a:ext cx="3940559" cy="1791231"/>
            <a:chOff x="0" y="0"/>
            <a:chExt cx="5254079" cy="23883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5254079" cy="75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65640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75999"/>
              <a:ext cx="5254079" cy="1512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Total Accounts Opened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67990" y="7467070"/>
            <a:ext cx="3552019" cy="1791230"/>
            <a:chOff x="0" y="0"/>
            <a:chExt cx="4736026" cy="238830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4736026" cy="750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1505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75998"/>
              <a:ext cx="4736026" cy="1512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Total First Deposits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73720" y="4661792"/>
            <a:ext cx="4309319" cy="1791231"/>
            <a:chOff x="0" y="0"/>
            <a:chExt cx="5745758" cy="238830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5745758" cy="75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$142,129,372.66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75999"/>
              <a:ext cx="5745758" cy="1512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Total Marketing Spend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85850" y="6157217"/>
            <a:ext cx="3873882" cy="2362712"/>
            <a:chOff x="0" y="0"/>
            <a:chExt cx="5165176" cy="315028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5165176" cy="75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$94438.12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75999"/>
              <a:ext cx="5165176" cy="2274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FF313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Average Cost per Acquisition (First Deposit)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2413380"/>
            <a:ext cx="3931032" cy="2362712"/>
            <a:chOff x="0" y="0"/>
            <a:chExt cx="5241376" cy="315028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5241376" cy="75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$2165.29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75999"/>
              <a:ext cx="5241376" cy="2274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Average Cost per Acquisition (Account Opened)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648301" y="136561"/>
            <a:ext cx="10991398" cy="892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b="true" sz="5499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Acq</a:t>
            </a:r>
            <a:r>
              <a:rPr lang="en-US" b="true" sz="5499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uisition Highlights (H2 2023)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 descr="line char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0495" y="1714270"/>
            <a:ext cx="8442332" cy="8247557"/>
          </a:xfrm>
          <a:prstGeom prst="rect">
            <a:avLst/>
          </a:prstGeom>
        </p:spPr>
      </p:pic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39237" y="2412515"/>
            <a:ext cx="0" cy="10287000"/>
          </a:xfrm>
          <a:prstGeom prst="line">
            <a:avLst/>
          </a:prstGeom>
          <a:ln cap="rnd" w="952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 descr="line chart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90629" y="1674444"/>
            <a:ext cx="8856848" cy="832192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169836" y="565258"/>
            <a:ext cx="11948328" cy="86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1"/>
              </a:lnSpc>
              <a:spcBef>
                <a:spcPct val="0"/>
              </a:spcBef>
            </a:pPr>
            <a:r>
              <a:rPr lang="en-US" b="true" sz="523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</a:t>
            </a:r>
            <a:r>
              <a:rPr lang="en-US" b="true" sz="523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 Acquisition Over Time (H2 2023)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 descr="line char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929674" y="509438"/>
            <a:ext cx="9124977" cy="9544213"/>
          </a:xfrm>
          <a:prstGeom prst="rect">
            <a:avLst/>
          </a:prstGeom>
        </p:spPr>
      </p:pic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8762" y="1304789"/>
            <a:ext cx="0" cy="10287000"/>
          </a:xfrm>
          <a:prstGeom prst="line">
            <a:avLst/>
          </a:prstGeom>
          <a:ln cap="rnd" w="952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 descr="line chart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33349" y="509438"/>
            <a:ext cx="9130049" cy="9544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5159318" cy="1847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What the Data Tells Us</a:t>
            </a:r>
          </a:p>
        </p:txBody>
      </p:sp>
      <p:pic>
        <p:nvPicPr>
          <p:cNvPr name="Picture 3" id="3" descr="line char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16566" y="2871388"/>
            <a:ext cx="7345612" cy="699904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660576" y="1895464"/>
            <a:ext cx="8598724" cy="149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5"/>
              </a:lnSpc>
              <a:spcBef>
                <a:spcPct val="0"/>
              </a:spcBef>
            </a:pPr>
            <a:r>
              <a:rPr lang="en-US" sz="3042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Marketing spend appears to directly correlate with increases in accounts opened and first deposits in certain months.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60576" y="3777595"/>
            <a:ext cx="8598724" cy="99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5"/>
              </a:lnSpc>
              <a:spcBef>
                <a:spcPct val="0"/>
              </a:spcBef>
            </a:pPr>
            <a:r>
              <a:rPr lang="en-US" sz="3042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CPA for accounts opened and first deposits may indicate areas for optimization.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60576" y="5168018"/>
            <a:ext cx="8598724" cy="99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5"/>
              </a:lnSpc>
              <a:spcBef>
                <a:spcPct val="0"/>
              </a:spcBef>
            </a:pPr>
            <a:r>
              <a:rPr lang="en-US" sz="3042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Focus marketing efforts during months with the highest user acquisition.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60576" y="6558441"/>
            <a:ext cx="8598724" cy="99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5"/>
              </a:lnSpc>
              <a:spcBef>
                <a:spcPct val="0"/>
              </a:spcBef>
            </a:pPr>
            <a:r>
              <a:rPr lang="en-US" sz="3042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Investigate periods with higher CPAs to improve cost-efficiency.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00082" y="1759695"/>
            <a:ext cx="7252448" cy="3432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Optimize marketing spend during high-performing months.</a:t>
            </a:r>
          </a:p>
          <a:p>
            <a:pPr algn="l" marL="755647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Experiment with new channels to reduce CPA.</a:t>
            </a:r>
          </a:p>
          <a:p>
            <a:pPr algn="l">
              <a:lnSpc>
                <a:spcPts val="454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700082" y="5742974"/>
            <a:ext cx="7252448" cy="286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Assess the effectiveness of different marketing channels.</a:t>
            </a:r>
          </a:p>
          <a:p>
            <a:pPr algn="l" marL="755647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Conduct A/B tests on marketing campaigns.</a:t>
            </a:r>
          </a:p>
          <a:p>
            <a:pPr algn="l">
              <a:lnSpc>
                <a:spcPts val="454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292831" y="1797795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92831" y="6485802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02</a:t>
            </a:r>
          </a:p>
        </p:txBody>
      </p:sp>
      <p:sp>
        <p:nvSpPr>
          <p:cNvPr name="AutoShape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00082" y="5138738"/>
            <a:ext cx="8587918" cy="0"/>
          </a:xfrm>
          <a:prstGeom prst="line">
            <a:avLst/>
          </a:prstGeom>
          <a:ln cap="rnd" w="952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365164" y="1807320"/>
            <a:ext cx="4957144" cy="3041372"/>
            <a:chOff x="0" y="0"/>
            <a:chExt cx="6609525" cy="405516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342167" y="-9525"/>
              <a:ext cx="5988684" cy="36672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Looking</a:t>
              </a:r>
              <a:r>
                <a:rPr lang="en-US" sz="9000">
                  <a:solidFill>
                    <a:srgbClr val="F59B8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Ahead</a:t>
              </a:r>
            </a:p>
          </p:txBody>
        </p:sp>
        <p:sp>
          <p:nvSpPr>
            <p:cNvPr name="AutoShape 9" id="9"/>
            <p:cNvSpPr/>
            <p:nvPr/>
          </p:nvSpPr>
          <p:spPr>
            <a:xfrm>
              <a:off x="0" y="3985313"/>
              <a:ext cx="6609525" cy="0"/>
            </a:xfrm>
            <a:prstGeom prst="line">
              <a:avLst/>
            </a:prstGeom>
            <a:ln cap="flat" w="139700">
              <a:solidFill>
                <a:srgbClr val="14110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DAGdMobGFvo</dc:identifier>
  <dcterms:modified xsi:type="dcterms:W3CDTF">2011-08-01T06:04:30Z</dcterms:modified>
  <cp:revision>1</cp:revision>
  <dc:title>Points of Discussion</dc:title>
</cp:coreProperties>
</file>