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17279925" cx="27360550"/>
  <p:notesSz cx="6858000" cy="9144000"/>
  <p:embeddedFontLst>
    <p:embeddedFont>
      <p:font typeface="Cambria Math"/>
      <p:regular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jglX+nxMhZC76FogInzFTmUyLh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C7F0B3-7D2D-4287-8217-C60E1EA01E10}">
  <a:tblStyle styleId="{51C7F0B3-7D2D-4287-8217-C60E1EA01E1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CambriaMath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0" type="dt"/>
          </p:nvPr>
        </p:nvSpPr>
        <p:spPr>
          <a:xfrm>
            <a:off x="1881039" y="16015944"/>
            <a:ext cx="6156127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9063187" y="16015944"/>
            <a:ext cx="9234190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19323397" y="16015944"/>
            <a:ext cx="6156127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1881039" y="919998"/>
            <a:ext cx="23598486" cy="33399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8198301" y="-1717279"/>
            <a:ext cx="10963962" cy="23598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2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1881039" y="16015944"/>
            <a:ext cx="6156127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9063187" y="16015944"/>
            <a:ext cx="9234190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19323397" y="16015944"/>
            <a:ext cx="6156127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15207739" y="5292161"/>
            <a:ext cx="14643949" cy="58996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3237493" y="-436457"/>
            <a:ext cx="14643949" cy="17356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2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1881039" y="16015944"/>
            <a:ext cx="6156127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9063187" y="16015944"/>
            <a:ext cx="9234190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19323397" y="16015944"/>
            <a:ext cx="6156127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3420071" y="2827991"/>
            <a:ext cx="20520422" cy="60159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65"/>
              <a:buFont typeface="Calibri"/>
              <a:buNone/>
              <a:defRPr sz="1346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3420071" y="9075969"/>
            <a:ext cx="20520422" cy="4171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2244"/>
              </a:spcBef>
              <a:spcAft>
                <a:spcPts val="0"/>
              </a:spcAft>
              <a:buClr>
                <a:schemeClr val="dk1"/>
              </a:buClr>
              <a:buSzPts val="5386"/>
              <a:buNone/>
              <a:defRPr sz="5386"/>
            </a:lvl1pPr>
            <a:lvl2pPr lvl="1" algn="ctr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4488"/>
              <a:buNone/>
              <a:defRPr sz="4488"/>
            </a:lvl2pPr>
            <a:lvl3pPr lvl="2" algn="ctr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4039"/>
              <a:buNone/>
              <a:defRPr sz="4039"/>
            </a:lvl3pPr>
            <a:lvl4pPr lvl="3" algn="ctr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3591"/>
              <a:buNone/>
              <a:defRPr sz="3591"/>
            </a:lvl4pPr>
            <a:lvl5pPr lvl="4" algn="ctr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3591"/>
              <a:buNone/>
              <a:defRPr sz="3591"/>
            </a:lvl5pPr>
            <a:lvl6pPr lvl="5" algn="ctr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3591"/>
              <a:buNone/>
              <a:defRPr sz="3591"/>
            </a:lvl6pPr>
            <a:lvl7pPr lvl="6" algn="ctr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3591"/>
              <a:buNone/>
              <a:defRPr sz="3591"/>
            </a:lvl7pPr>
            <a:lvl8pPr lvl="7" algn="ctr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3591"/>
              <a:buNone/>
              <a:defRPr sz="3591"/>
            </a:lvl8pPr>
            <a:lvl9pPr lvl="8" algn="ctr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3591"/>
              <a:buNone/>
              <a:defRPr sz="3591"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1881039" y="16015944"/>
            <a:ext cx="6156127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9063187" y="16015944"/>
            <a:ext cx="9234190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19323397" y="16015944"/>
            <a:ext cx="6156127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1881039" y="919998"/>
            <a:ext cx="23598486" cy="33399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1881039" y="4599983"/>
            <a:ext cx="23598486" cy="1096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2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1881039" y="16015944"/>
            <a:ext cx="6156127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9063187" y="16015944"/>
            <a:ext cx="9234190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19323397" y="16015944"/>
            <a:ext cx="6156127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1866788" y="4307987"/>
            <a:ext cx="23598486" cy="71879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65"/>
              <a:buFont typeface="Calibri"/>
              <a:buNone/>
              <a:defRPr sz="1346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1866788" y="11563961"/>
            <a:ext cx="23598486" cy="3779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244"/>
              </a:spcBef>
              <a:spcAft>
                <a:spcPts val="0"/>
              </a:spcAft>
              <a:buClr>
                <a:srgbClr val="888888"/>
              </a:buClr>
              <a:buSzPts val="5386"/>
              <a:buNone/>
              <a:defRPr sz="5386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rgbClr val="888888"/>
              </a:buClr>
              <a:buSzPts val="4488"/>
              <a:buNone/>
              <a:defRPr sz="4488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rgbClr val="888888"/>
              </a:buClr>
              <a:buSzPts val="4039"/>
              <a:buNone/>
              <a:defRPr sz="4039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rgbClr val="888888"/>
              </a:buClr>
              <a:buSzPts val="3591"/>
              <a:buNone/>
              <a:defRPr sz="3591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rgbClr val="888888"/>
              </a:buClr>
              <a:buSzPts val="3591"/>
              <a:buNone/>
              <a:defRPr sz="3591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rgbClr val="888888"/>
              </a:buClr>
              <a:buSzPts val="3591"/>
              <a:buNone/>
              <a:defRPr sz="3591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rgbClr val="888888"/>
              </a:buClr>
              <a:buSzPts val="3591"/>
              <a:buNone/>
              <a:defRPr sz="3591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rgbClr val="888888"/>
              </a:buClr>
              <a:buSzPts val="3591"/>
              <a:buNone/>
              <a:defRPr sz="3591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rgbClr val="888888"/>
              </a:buClr>
              <a:buSzPts val="3591"/>
              <a:buNone/>
              <a:defRPr sz="3591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1881039" y="16015944"/>
            <a:ext cx="6156127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9063187" y="16015944"/>
            <a:ext cx="9234190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9323397" y="16015944"/>
            <a:ext cx="6156127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1881039" y="919998"/>
            <a:ext cx="23598486" cy="33399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1881039" y="4599983"/>
            <a:ext cx="11628239" cy="1096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2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13851285" y="4599983"/>
            <a:ext cx="11628239" cy="1096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2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1881039" y="16015944"/>
            <a:ext cx="6156127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9063187" y="16015944"/>
            <a:ext cx="9234190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19323397" y="16015944"/>
            <a:ext cx="6156127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1884602" y="919998"/>
            <a:ext cx="23598486" cy="33399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1884603" y="4235986"/>
            <a:ext cx="11574800" cy="20759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244"/>
              </a:spcBef>
              <a:spcAft>
                <a:spcPts val="0"/>
              </a:spcAft>
              <a:buClr>
                <a:schemeClr val="dk1"/>
              </a:buClr>
              <a:buSzPts val="5386"/>
              <a:buNone/>
              <a:defRPr b="1" sz="5386"/>
            </a:lvl1pPr>
            <a:lvl2pPr indent="-228600" lvl="1" marL="9144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4488"/>
              <a:buNone/>
              <a:defRPr b="1" sz="4488"/>
            </a:lvl2pPr>
            <a:lvl3pPr indent="-228600" lvl="2" marL="13716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4039"/>
              <a:buNone/>
              <a:defRPr b="1" sz="4039"/>
            </a:lvl3pPr>
            <a:lvl4pPr indent="-228600" lvl="3" marL="18288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3591"/>
              <a:buNone/>
              <a:defRPr b="1" sz="3591"/>
            </a:lvl4pPr>
            <a:lvl5pPr indent="-228600" lvl="4" marL="22860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3591"/>
              <a:buNone/>
              <a:defRPr b="1" sz="3591"/>
            </a:lvl5pPr>
            <a:lvl6pPr indent="-228600" lvl="5" marL="27432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3591"/>
              <a:buNone/>
              <a:defRPr b="1" sz="3591"/>
            </a:lvl6pPr>
            <a:lvl7pPr indent="-228600" lvl="6" marL="32004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3591"/>
              <a:buNone/>
              <a:defRPr b="1" sz="3591"/>
            </a:lvl7pPr>
            <a:lvl8pPr indent="-228600" lvl="7" marL="36576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3591"/>
              <a:buNone/>
              <a:defRPr b="1" sz="3591"/>
            </a:lvl8pPr>
            <a:lvl9pPr indent="-228600" lvl="8" marL="41148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3591"/>
              <a:buNone/>
              <a:defRPr b="1" sz="3591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1884603" y="6311977"/>
            <a:ext cx="11574800" cy="9283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2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13851285" y="4235986"/>
            <a:ext cx="11631803" cy="20759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244"/>
              </a:spcBef>
              <a:spcAft>
                <a:spcPts val="0"/>
              </a:spcAft>
              <a:buClr>
                <a:schemeClr val="dk1"/>
              </a:buClr>
              <a:buSzPts val="5386"/>
              <a:buNone/>
              <a:defRPr b="1" sz="5386"/>
            </a:lvl1pPr>
            <a:lvl2pPr indent="-228600" lvl="1" marL="9144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4488"/>
              <a:buNone/>
              <a:defRPr b="1" sz="4488"/>
            </a:lvl2pPr>
            <a:lvl3pPr indent="-228600" lvl="2" marL="13716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4039"/>
              <a:buNone/>
              <a:defRPr b="1" sz="4039"/>
            </a:lvl3pPr>
            <a:lvl4pPr indent="-228600" lvl="3" marL="18288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3591"/>
              <a:buNone/>
              <a:defRPr b="1" sz="3591"/>
            </a:lvl4pPr>
            <a:lvl5pPr indent="-228600" lvl="4" marL="22860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3591"/>
              <a:buNone/>
              <a:defRPr b="1" sz="3591"/>
            </a:lvl5pPr>
            <a:lvl6pPr indent="-228600" lvl="5" marL="27432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3591"/>
              <a:buNone/>
              <a:defRPr b="1" sz="3591"/>
            </a:lvl6pPr>
            <a:lvl7pPr indent="-228600" lvl="6" marL="32004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3591"/>
              <a:buNone/>
              <a:defRPr b="1" sz="3591"/>
            </a:lvl7pPr>
            <a:lvl8pPr indent="-228600" lvl="7" marL="36576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3591"/>
              <a:buNone/>
              <a:defRPr b="1" sz="3591"/>
            </a:lvl8pPr>
            <a:lvl9pPr indent="-228600" lvl="8" marL="41148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3591"/>
              <a:buNone/>
              <a:defRPr b="1" sz="3591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13851285" y="6311977"/>
            <a:ext cx="11631803" cy="9283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2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1881039" y="16015944"/>
            <a:ext cx="6156127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9063187" y="16015944"/>
            <a:ext cx="9234190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19323397" y="16015944"/>
            <a:ext cx="6156127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1881039" y="919998"/>
            <a:ext cx="23598486" cy="33399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1881039" y="16015944"/>
            <a:ext cx="6156127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9063187" y="16015944"/>
            <a:ext cx="9234190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19323397" y="16015944"/>
            <a:ext cx="6156127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1884604" y="1151996"/>
            <a:ext cx="8824493" cy="4031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81"/>
              <a:buFont typeface="Calibri"/>
              <a:buNone/>
              <a:defRPr sz="718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11631803" y="2487992"/>
            <a:ext cx="13851285" cy="12279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84593" lvl="0" marL="457200" algn="l">
              <a:lnSpc>
                <a:spcPct val="90000"/>
              </a:lnSpc>
              <a:spcBef>
                <a:spcPts val="2244"/>
              </a:spcBef>
              <a:spcAft>
                <a:spcPts val="0"/>
              </a:spcAft>
              <a:buClr>
                <a:schemeClr val="dk1"/>
              </a:buClr>
              <a:buSzPts val="7181"/>
              <a:buChar char="•"/>
              <a:defRPr sz="7181"/>
            </a:lvl1pPr>
            <a:lvl2pPr indent="-627570" lvl="1" marL="9144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6283"/>
              <a:buChar char="•"/>
              <a:defRPr sz="6283"/>
            </a:lvl2pPr>
            <a:lvl3pPr indent="-570611" lvl="2" marL="13716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5386"/>
              <a:buChar char="•"/>
              <a:defRPr sz="5386"/>
            </a:lvl3pPr>
            <a:lvl4pPr indent="-513588" lvl="3" marL="18288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4488"/>
              <a:buChar char="•"/>
              <a:defRPr sz="4488"/>
            </a:lvl4pPr>
            <a:lvl5pPr indent="-513588" lvl="4" marL="22860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4488"/>
              <a:buChar char="•"/>
              <a:defRPr sz="4488"/>
            </a:lvl5pPr>
            <a:lvl6pPr indent="-513588" lvl="5" marL="27432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4488"/>
              <a:buChar char="•"/>
              <a:defRPr sz="4488"/>
            </a:lvl6pPr>
            <a:lvl7pPr indent="-513588" lvl="6" marL="32004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4488"/>
              <a:buChar char="•"/>
              <a:defRPr sz="4488"/>
            </a:lvl7pPr>
            <a:lvl8pPr indent="-513588" lvl="7" marL="36576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4488"/>
              <a:buChar char="•"/>
              <a:defRPr sz="4488"/>
            </a:lvl8pPr>
            <a:lvl9pPr indent="-513588" lvl="8" marL="41148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4488"/>
              <a:buChar char="•"/>
              <a:defRPr sz="4488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1884604" y="5183981"/>
            <a:ext cx="8824493" cy="9603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244"/>
              </a:spcBef>
              <a:spcAft>
                <a:spcPts val="0"/>
              </a:spcAft>
              <a:buClr>
                <a:schemeClr val="dk1"/>
              </a:buClr>
              <a:buSzPts val="3591"/>
              <a:buNone/>
              <a:defRPr sz="3591"/>
            </a:lvl1pPr>
            <a:lvl2pPr indent="-228600" lvl="1" marL="9144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3142"/>
              <a:buNone/>
              <a:defRPr sz="3142"/>
            </a:lvl2pPr>
            <a:lvl3pPr indent="-228600" lvl="2" marL="13716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2693"/>
              <a:buNone/>
              <a:defRPr sz="2693"/>
            </a:lvl3pPr>
            <a:lvl4pPr indent="-228600" lvl="3" marL="18288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2244"/>
              <a:buNone/>
              <a:defRPr sz="2244"/>
            </a:lvl4pPr>
            <a:lvl5pPr indent="-228600" lvl="4" marL="22860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2244"/>
              <a:buNone/>
              <a:defRPr sz="2244"/>
            </a:lvl5pPr>
            <a:lvl6pPr indent="-228600" lvl="5" marL="27432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2244"/>
              <a:buNone/>
              <a:defRPr sz="2244"/>
            </a:lvl6pPr>
            <a:lvl7pPr indent="-228600" lvl="6" marL="32004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2244"/>
              <a:buNone/>
              <a:defRPr sz="2244"/>
            </a:lvl7pPr>
            <a:lvl8pPr indent="-228600" lvl="7" marL="36576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2244"/>
              <a:buNone/>
              <a:defRPr sz="2244"/>
            </a:lvl8pPr>
            <a:lvl9pPr indent="-228600" lvl="8" marL="41148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2244"/>
              <a:buNone/>
              <a:defRPr sz="2244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1881039" y="16015944"/>
            <a:ext cx="6156127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9063187" y="16015944"/>
            <a:ext cx="9234190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19323397" y="16015944"/>
            <a:ext cx="6156127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1884604" y="1151996"/>
            <a:ext cx="8824493" cy="40319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181"/>
              <a:buFont typeface="Calibri"/>
              <a:buNone/>
              <a:defRPr sz="718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11631803" y="2487992"/>
            <a:ext cx="13851285" cy="12279956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1884604" y="5183981"/>
            <a:ext cx="8824493" cy="9603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244"/>
              </a:spcBef>
              <a:spcAft>
                <a:spcPts val="0"/>
              </a:spcAft>
              <a:buClr>
                <a:schemeClr val="dk1"/>
              </a:buClr>
              <a:buSzPts val="3591"/>
              <a:buNone/>
              <a:defRPr sz="3591"/>
            </a:lvl1pPr>
            <a:lvl2pPr indent="-228600" lvl="1" marL="9144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3142"/>
              <a:buNone/>
              <a:defRPr sz="3142"/>
            </a:lvl2pPr>
            <a:lvl3pPr indent="-228600" lvl="2" marL="13716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2693"/>
              <a:buNone/>
              <a:defRPr sz="2693"/>
            </a:lvl3pPr>
            <a:lvl4pPr indent="-228600" lvl="3" marL="18288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2244"/>
              <a:buNone/>
              <a:defRPr sz="2244"/>
            </a:lvl4pPr>
            <a:lvl5pPr indent="-228600" lvl="4" marL="22860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2244"/>
              <a:buNone/>
              <a:defRPr sz="2244"/>
            </a:lvl5pPr>
            <a:lvl6pPr indent="-228600" lvl="5" marL="27432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2244"/>
              <a:buNone/>
              <a:defRPr sz="2244"/>
            </a:lvl6pPr>
            <a:lvl7pPr indent="-228600" lvl="6" marL="32004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2244"/>
              <a:buNone/>
              <a:defRPr sz="2244"/>
            </a:lvl7pPr>
            <a:lvl8pPr indent="-228600" lvl="7" marL="36576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2244"/>
              <a:buNone/>
              <a:defRPr sz="2244"/>
            </a:lvl8pPr>
            <a:lvl9pPr indent="-228600" lvl="8" marL="41148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2244"/>
              <a:buNone/>
              <a:defRPr sz="2244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1881039" y="16015944"/>
            <a:ext cx="6156127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9063187" y="16015944"/>
            <a:ext cx="9234190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19323397" y="16015944"/>
            <a:ext cx="6156127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1881039" y="919998"/>
            <a:ext cx="23598486" cy="33399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74"/>
              <a:buFont typeface="Calibri"/>
              <a:buNone/>
              <a:defRPr b="0" i="0" sz="98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1881039" y="4599983"/>
            <a:ext cx="23598486" cy="1096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27570" lvl="0" marL="457200" marR="0" rtl="0" algn="l">
              <a:lnSpc>
                <a:spcPct val="90000"/>
              </a:lnSpc>
              <a:spcBef>
                <a:spcPts val="2244"/>
              </a:spcBef>
              <a:spcAft>
                <a:spcPts val="0"/>
              </a:spcAft>
              <a:buClr>
                <a:schemeClr val="dk1"/>
              </a:buClr>
              <a:buSzPts val="6283"/>
              <a:buFont typeface="Arial"/>
              <a:buChar char="•"/>
              <a:defRPr b="0" i="0" sz="62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0611" lvl="1" marL="914400" marR="0" rtl="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5386"/>
              <a:buFont typeface="Arial"/>
              <a:buChar char="•"/>
              <a:defRPr b="0" i="0" sz="53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13588" lvl="2" marL="1371600" marR="0" rtl="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4488"/>
              <a:buFont typeface="Arial"/>
              <a:buChar char="•"/>
              <a:defRPr b="0" i="0" sz="4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85076" lvl="3" marL="1828800" marR="0" rtl="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4039"/>
              <a:buFont typeface="Arial"/>
              <a:buChar char="•"/>
              <a:defRPr b="0" i="0" sz="4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85076" lvl="4" marL="2286000" marR="0" rtl="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4039"/>
              <a:buFont typeface="Arial"/>
              <a:buChar char="•"/>
              <a:defRPr b="0" i="0" sz="4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85076" lvl="5" marL="2743200" marR="0" rtl="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4039"/>
              <a:buFont typeface="Arial"/>
              <a:buChar char="•"/>
              <a:defRPr b="0" i="0" sz="4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85076" lvl="6" marL="3200400" marR="0" rtl="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4039"/>
              <a:buFont typeface="Arial"/>
              <a:buChar char="•"/>
              <a:defRPr b="0" i="0" sz="4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85076" lvl="7" marL="3657600" marR="0" rtl="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4039"/>
              <a:buFont typeface="Arial"/>
              <a:buChar char="•"/>
              <a:defRPr b="0" i="0" sz="4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85076" lvl="8" marL="4114800" marR="0" rtl="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4039"/>
              <a:buFont typeface="Arial"/>
              <a:buChar char="•"/>
              <a:defRPr b="0" i="0" sz="40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1881039" y="16015944"/>
            <a:ext cx="6156127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9063187" y="16015944"/>
            <a:ext cx="9234190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19323397" y="16015944"/>
            <a:ext cx="6156127" cy="919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6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image" Target="../media/image2.jpg"/><Relationship Id="rId5" Type="http://schemas.openxmlformats.org/officeDocument/2006/relationships/image" Target="../media/image4.jpg"/><Relationship Id="rId6" Type="http://schemas.openxmlformats.org/officeDocument/2006/relationships/image" Target="../media/image6.gif"/><Relationship Id="rId7" Type="http://schemas.openxmlformats.org/officeDocument/2006/relationships/image" Target="../media/image9.jpg"/><Relationship Id="rId8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17009" y="2228546"/>
            <a:ext cx="27381200" cy="15076658"/>
          </a:xfrm>
          <a:prstGeom prst="rect">
            <a:avLst/>
          </a:prstGeom>
          <a:gradFill>
            <a:gsLst>
              <a:gs pos="0">
                <a:srgbClr val="F5F7FC"/>
              </a:gs>
              <a:gs pos="25000">
                <a:srgbClr val="F5F7FC"/>
              </a:gs>
              <a:gs pos="76000">
                <a:srgbClr val="A9BEE4"/>
              </a:gs>
              <a:gs pos="82000">
                <a:srgbClr val="A9BEE4"/>
              </a:gs>
              <a:gs pos="100000">
                <a:srgbClr val="C5D3ED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387600" y="6766"/>
            <a:ext cx="22529801" cy="2177633"/>
          </a:xfrm>
          <a:prstGeom prst="rect">
            <a:avLst/>
          </a:prstGeom>
          <a:gradFill>
            <a:gsLst>
              <a:gs pos="0">
                <a:srgbClr val="4D6081"/>
              </a:gs>
              <a:gs pos="50000">
                <a:srgbClr val="708BBB"/>
              </a:gs>
              <a:gs pos="100000">
                <a:srgbClr val="87A7E0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387600" y="396550"/>
            <a:ext cx="249768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175" lIns="50375" spcFirstLastPara="1" rIns="50375" wrap="square" tIns="251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 GESTURE CONTROLLED WHEELCHAIR </a:t>
            </a:r>
            <a:endParaRPr/>
          </a:p>
        </p:txBody>
      </p:sp>
      <p:pic>
        <p:nvPicPr>
          <p:cNvPr descr="A close up of a logo&#10;&#10;Description automatically generated"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15765" y="92757"/>
            <a:ext cx="2249924" cy="195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 b="-5061" l="-6249" r="-6839" t="-1"/>
          <a:stretch/>
        </p:blipFill>
        <p:spPr>
          <a:xfrm>
            <a:off x="98623" y="6767"/>
            <a:ext cx="2268338" cy="205063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282099" y="2694001"/>
            <a:ext cx="26828400" cy="29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5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Objective: </a:t>
            </a:r>
            <a:endParaRPr b="1" sz="4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533400" lvl="0" marL="711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n-IN" sz="4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Driving a “traditional wheelchair” is an </a:t>
            </a:r>
            <a:r>
              <a:rPr b="1" lang="en-IN" sz="4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effortful task for the elderly &amp; disabled. </a:t>
            </a:r>
            <a:endParaRPr/>
          </a:p>
          <a:p>
            <a:pPr indent="-533400" lvl="0" marL="711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n-IN" sz="4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Our project aims to provide a </a:t>
            </a:r>
            <a:r>
              <a:rPr b="1" lang="en-IN" sz="4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user-friendl</a:t>
            </a:r>
            <a:r>
              <a:rPr lang="en-IN" sz="4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y experience of wheelchair driving using </a:t>
            </a:r>
            <a:r>
              <a:rPr b="1" lang="en-IN" sz="4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simple hand gestures</a:t>
            </a:r>
            <a:r>
              <a:rPr lang="en-IN" sz="4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513141" y="6010150"/>
            <a:ext cx="1064781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Block diagram Transmitter section:</a:t>
            </a:r>
            <a:endParaRPr sz="5400">
              <a:solidFill>
                <a:srgbClr val="8DA9DB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pSp>
        <p:nvGrpSpPr>
          <p:cNvPr id="91" name="Google Shape;91;p1"/>
          <p:cNvGrpSpPr/>
          <p:nvPr/>
        </p:nvGrpSpPr>
        <p:grpSpPr>
          <a:xfrm>
            <a:off x="282099" y="7440281"/>
            <a:ext cx="11970881" cy="8923811"/>
            <a:chOff x="943535" y="1884362"/>
            <a:chExt cx="7678177" cy="5172076"/>
          </a:xfrm>
        </p:grpSpPr>
        <p:sp>
          <p:nvSpPr>
            <p:cNvPr id="92" name="Google Shape;92;p1"/>
            <p:cNvSpPr/>
            <p:nvPr/>
          </p:nvSpPr>
          <p:spPr>
            <a:xfrm>
              <a:off x="4583112" y="3627437"/>
              <a:ext cx="1812851" cy="3429001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Arduino Uno</a:t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2144712" y="4388659"/>
              <a:ext cx="1752600" cy="915178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ADXL335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Accelerometer</a:t>
              </a: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7097712" y="4313237"/>
              <a:ext cx="1524000" cy="904875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433Mhz RF Transmitter </a:t>
              </a: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583112" y="1884362"/>
              <a:ext cx="1801332" cy="904875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Power Supply</a:t>
              </a: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049712" y="4618037"/>
              <a:ext cx="408467" cy="304800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6564312" y="4618037"/>
              <a:ext cx="408467" cy="304800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 rot="5400000">
              <a:off x="5293279" y="3042205"/>
              <a:ext cx="408467" cy="304800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 rot="5400000">
              <a:off x="1282040" y="4360020"/>
              <a:ext cx="707004" cy="713539"/>
            </a:xfrm>
            <a:prstGeom prst="bentUpArrow">
              <a:avLst>
                <a:gd fmla="val 25000" name="adj1"/>
                <a:gd fmla="val 25000" name="adj2"/>
                <a:gd fmla="val 25000" name="adj3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100" name="Google Shape;100;p1"/>
            <p:cNvSpPr txBox="1"/>
            <p:nvPr/>
          </p:nvSpPr>
          <p:spPr>
            <a:xfrm>
              <a:off x="943535" y="3765554"/>
              <a:ext cx="1676400" cy="303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Hand Gestures</a:t>
              </a:r>
              <a:endParaRPr/>
            </a:p>
          </p:txBody>
        </p:sp>
      </p:grpSp>
      <p:sp>
        <p:nvSpPr>
          <p:cNvPr id="101" name="Google Shape;101;p1"/>
          <p:cNvSpPr txBox="1"/>
          <p:nvPr/>
        </p:nvSpPr>
        <p:spPr>
          <a:xfrm>
            <a:off x="15631399" y="6036375"/>
            <a:ext cx="10647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5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Block diagram Receiver section:</a:t>
            </a:r>
            <a:endParaRPr sz="5400">
              <a:solidFill>
                <a:srgbClr val="8DA9DB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grpSp>
        <p:nvGrpSpPr>
          <p:cNvPr id="102" name="Google Shape;102;p1"/>
          <p:cNvGrpSpPr/>
          <p:nvPr/>
        </p:nvGrpSpPr>
        <p:grpSpPr>
          <a:xfrm>
            <a:off x="13546591" y="7491081"/>
            <a:ext cx="13407573" cy="9000011"/>
            <a:chOff x="438026" y="1722437"/>
            <a:chExt cx="8869142" cy="5410200"/>
          </a:xfrm>
        </p:grpSpPr>
        <p:sp>
          <p:nvSpPr>
            <p:cNvPr id="103" name="Google Shape;103;p1"/>
            <p:cNvSpPr/>
            <p:nvPr/>
          </p:nvSpPr>
          <p:spPr>
            <a:xfrm>
              <a:off x="1458912" y="3779837"/>
              <a:ext cx="1371600" cy="904875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433MHz RF Receiver</a:t>
              </a: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3559321" y="1722437"/>
              <a:ext cx="3766203" cy="904875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Power Supply</a:t>
              </a: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3554240" y="3566569"/>
              <a:ext cx="1524000" cy="3566068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Arduino Uno</a:t>
              </a: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8087968" y="3789362"/>
              <a:ext cx="1219200" cy="904875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DC Motors</a:t>
              </a: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2962582" y="4160837"/>
              <a:ext cx="408467" cy="304800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5801524" y="3779837"/>
              <a:ext cx="1524000" cy="904875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L293D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DC Motor Driver</a:t>
              </a: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 rot="5400000">
              <a:off x="6182649" y="3108706"/>
              <a:ext cx="610929" cy="304802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 rot="5400000">
              <a:off x="4112006" y="2993787"/>
              <a:ext cx="408467" cy="304800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7508715" y="4160837"/>
              <a:ext cx="408467" cy="304800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5226552" y="4160837"/>
              <a:ext cx="408467" cy="304800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 rot="5400000">
              <a:off x="664859" y="3859282"/>
              <a:ext cx="678349" cy="519459"/>
            </a:xfrm>
            <a:prstGeom prst="bentUpArrow">
              <a:avLst>
                <a:gd fmla="val 25000" name="adj1"/>
                <a:gd fmla="val 25000" name="adj2"/>
                <a:gd fmla="val 25000" name="adj3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114" name="Google Shape;114;p1"/>
            <p:cNvSpPr txBox="1"/>
            <p:nvPr/>
          </p:nvSpPr>
          <p:spPr>
            <a:xfrm>
              <a:off x="438026" y="2758753"/>
              <a:ext cx="2003340" cy="8325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Encoded message from the transmitter</a:t>
              </a: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5241445" y="6218237"/>
              <a:ext cx="408467" cy="304800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1458912" y="5999162"/>
              <a:ext cx="1371600" cy="904875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Ultrasonic Sensor</a:t>
              </a:r>
              <a:endParaRPr/>
            </a:p>
          </p:txBody>
        </p:sp>
        <p:sp>
          <p:nvSpPr>
            <p:cNvPr id="117" name="Google Shape;117;p1"/>
            <p:cNvSpPr txBox="1"/>
            <p:nvPr/>
          </p:nvSpPr>
          <p:spPr>
            <a:xfrm>
              <a:off x="526463" y="5393080"/>
              <a:ext cx="2198995" cy="317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Obstacles/Hurdles</a:t>
              </a: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2982912" y="6218237"/>
              <a:ext cx="408467" cy="304800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 rot="5400000">
              <a:off x="707608" y="6069082"/>
              <a:ext cx="678349" cy="519459"/>
            </a:xfrm>
            <a:prstGeom prst="bentUpArrow">
              <a:avLst>
                <a:gd fmla="val 25000" name="adj1"/>
                <a:gd fmla="val 25000" name="adj2"/>
                <a:gd fmla="val 25000" name="adj3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802312" y="5922962"/>
              <a:ext cx="1524000" cy="904875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Buzzer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/>
          <p:nvPr/>
        </p:nvSpPr>
        <p:spPr>
          <a:xfrm>
            <a:off x="0" y="2262465"/>
            <a:ext cx="27381200" cy="15076658"/>
          </a:xfrm>
          <a:prstGeom prst="rect">
            <a:avLst/>
          </a:prstGeom>
          <a:gradFill>
            <a:gsLst>
              <a:gs pos="0">
                <a:srgbClr val="F5F7FC"/>
              </a:gs>
              <a:gs pos="25000">
                <a:srgbClr val="F5F7FC"/>
              </a:gs>
              <a:gs pos="76000">
                <a:srgbClr val="A9BEE4"/>
              </a:gs>
              <a:gs pos="82000">
                <a:srgbClr val="A9BEE4"/>
              </a:gs>
              <a:gs pos="100000">
                <a:srgbClr val="C5D3ED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2387600" y="6766"/>
            <a:ext cx="22529801" cy="2177633"/>
          </a:xfrm>
          <a:prstGeom prst="rect">
            <a:avLst/>
          </a:prstGeom>
          <a:gradFill>
            <a:gsLst>
              <a:gs pos="0">
                <a:srgbClr val="4D6081"/>
              </a:gs>
              <a:gs pos="50000">
                <a:srgbClr val="708BBB"/>
              </a:gs>
              <a:gs pos="100000">
                <a:srgbClr val="87A7E0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2387600" y="396550"/>
            <a:ext cx="225297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175" lIns="50375" spcFirstLastPara="1" rIns="50375" wrap="square" tIns="2517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 GESTURE CONTROLLED WHEELCHAIR </a:t>
            </a:r>
            <a:endParaRPr/>
          </a:p>
        </p:txBody>
      </p:sp>
      <p:pic>
        <p:nvPicPr>
          <p:cNvPr descr="A close up of a logo&#10;&#10;Description automatically generated" id="128" name="Google Shape;12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15765" y="92757"/>
            <a:ext cx="2249924" cy="1952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"/>
          <p:cNvPicPr preferRelativeResize="0"/>
          <p:nvPr/>
        </p:nvPicPr>
        <p:blipFill rotWithShape="1">
          <a:blip r:embed="rId4">
            <a:alphaModFix/>
          </a:blip>
          <a:srcRect b="-5061" l="-6249" r="-6839" t="-1"/>
          <a:stretch/>
        </p:blipFill>
        <p:spPr>
          <a:xfrm>
            <a:off x="98623" y="6767"/>
            <a:ext cx="2268338" cy="20506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p2"/>
          <p:cNvGraphicFramePr/>
          <p:nvPr/>
        </p:nvGraphicFramePr>
        <p:xfrm>
          <a:off x="13803698" y="12021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{51C7F0B3-7D2D-4287-8217-C60E1EA01E10}</a:tableStyleId>
              </a:tblPr>
              <a:tblGrid>
                <a:gridCol w="4307275"/>
                <a:gridCol w="4307275"/>
                <a:gridCol w="4307275"/>
              </a:tblGrid>
              <a:tr h="76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Gesture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X-range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Y-range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Forward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325&lt;x&lt;340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265&lt;x&lt;290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Backward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325&lt;x&lt;340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365&lt;x&lt;395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Right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380&lt;x&lt;425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310&lt;x&lt;330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Left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205&lt;x&lt;350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310&lt;x&lt;330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Stop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320&lt;x&lt;350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4000" u="none" cap="none" strike="noStrik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320&lt;y&lt;350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1" name="Google Shape;131;p2"/>
          <p:cNvSpPr txBox="1"/>
          <p:nvPr/>
        </p:nvSpPr>
        <p:spPr>
          <a:xfrm>
            <a:off x="7812716" y="2490683"/>
            <a:ext cx="346191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RF Transmitter</a:t>
            </a:r>
            <a:endParaRPr/>
          </a:p>
        </p:txBody>
      </p:sp>
      <p:grpSp>
        <p:nvGrpSpPr>
          <p:cNvPr id="132" name="Google Shape;132;p2"/>
          <p:cNvGrpSpPr/>
          <p:nvPr/>
        </p:nvGrpSpPr>
        <p:grpSpPr>
          <a:xfrm>
            <a:off x="772459" y="2717798"/>
            <a:ext cx="11649181" cy="6145612"/>
            <a:chOff x="1041399" y="2717798"/>
            <a:chExt cx="11649181" cy="6145612"/>
          </a:xfrm>
        </p:grpSpPr>
        <p:pic>
          <p:nvPicPr>
            <p:cNvPr id="133" name="Google Shape;133;p2"/>
            <p:cNvPicPr preferRelativeResize="0"/>
            <p:nvPr/>
          </p:nvPicPr>
          <p:blipFill rotWithShape="1">
            <a:blip r:embed="rId5">
              <a:alphaModFix/>
            </a:blip>
            <a:srcRect b="17812" l="29171" r="34009" t="9848"/>
            <a:stretch/>
          </p:blipFill>
          <p:spPr>
            <a:xfrm>
              <a:off x="1041399" y="3162144"/>
              <a:ext cx="5032048" cy="5092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close up of a sign&#10;&#10;Description automatically generated" id="134" name="Google Shape;134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705142" y="4974599"/>
              <a:ext cx="4985438" cy="22631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2"/>
            <p:cNvSpPr/>
            <p:nvPr/>
          </p:nvSpPr>
          <p:spPr>
            <a:xfrm>
              <a:off x="3756679" y="5407521"/>
              <a:ext cx="3790085" cy="484906"/>
            </a:xfrm>
            <a:prstGeom prst="rightArrow">
              <a:avLst>
                <a:gd fmla="val 5971" name="adj1"/>
                <a:gd fmla="val 5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7972578" y="4227370"/>
              <a:ext cx="43818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36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MEMS Accelerometer</a:t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rot="5400000">
              <a:off x="4304760" y="5575984"/>
              <a:ext cx="1555083" cy="4928926"/>
            </a:xfrm>
            <a:prstGeom prst="bentUpArrow">
              <a:avLst>
                <a:gd fmla="val 2892" name="adj1"/>
                <a:gd fmla="val 11538" name="adj2"/>
                <a:gd fmla="val 16880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 flipH="1" rot="5400000">
              <a:off x="4586304" y="1657052"/>
              <a:ext cx="1950515" cy="4072007"/>
            </a:xfrm>
            <a:prstGeom prst="bentUpArrow">
              <a:avLst>
                <a:gd fmla="val 1259" name="adj1"/>
                <a:gd fmla="val 9924" name="adj2"/>
                <a:gd fmla="val 11556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7812716" y="8217079"/>
              <a:ext cx="311079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36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Arduino Uno</a:t>
              </a:r>
              <a:endParaRPr/>
            </a:p>
          </p:txBody>
        </p:sp>
      </p:grpSp>
      <p:sp>
        <p:nvSpPr>
          <p:cNvPr id="140" name="Google Shape;140;p2"/>
          <p:cNvSpPr txBox="1"/>
          <p:nvPr/>
        </p:nvSpPr>
        <p:spPr>
          <a:xfrm>
            <a:off x="13696122" y="10458489"/>
            <a:ext cx="1204292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Result: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Range of Analog voltage output of the accelerometer:</a:t>
            </a:r>
            <a:endParaRPr/>
          </a:p>
        </p:txBody>
      </p:sp>
      <p:sp>
        <p:nvSpPr>
          <p:cNvPr id="141" name="Google Shape;141;p2"/>
          <p:cNvSpPr txBox="1"/>
          <p:nvPr/>
        </p:nvSpPr>
        <p:spPr>
          <a:xfrm>
            <a:off x="674204" y="10306089"/>
            <a:ext cx="11747400" cy="6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4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Some features:</a:t>
            </a:r>
            <a:endParaRPr b="1" sz="4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4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IN" sz="3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The use of RF modules enables seamless </a:t>
            </a:r>
            <a:r>
              <a:rPr b="1" lang="en-IN" sz="3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wireless communication</a:t>
            </a:r>
            <a:r>
              <a:rPr lang="en-IN" sz="3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IN" sz="3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The</a:t>
            </a:r>
            <a:r>
              <a:rPr b="1" lang="en-IN" sz="3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ADXL335</a:t>
            </a:r>
            <a:r>
              <a:rPr lang="en-IN" sz="3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accelerometer is </a:t>
            </a:r>
            <a:r>
              <a:rPr b="1" lang="en-IN" sz="3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compact</a:t>
            </a:r>
            <a:r>
              <a:rPr lang="en-IN" sz="3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and </a:t>
            </a:r>
            <a:r>
              <a:rPr b="1" lang="en-IN" sz="3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light</a:t>
            </a:r>
            <a:r>
              <a:rPr lang="en-IN" sz="3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weight making it easy for the user to </a:t>
            </a:r>
            <a:r>
              <a:rPr b="1" lang="en-IN" sz="3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wear the device </a:t>
            </a:r>
            <a:r>
              <a:rPr lang="en-IN" sz="3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around his wrists.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IN" sz="3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Enables the user to be </a:t>
            </a:r>
            <a:r>
              <a:rPr b="1" lang="en-IN" sz="3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independent and safe.</a:t>
            </a:r>
            <a:r>
              <a:rPr lang="en-IN" sz="36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 b="1" sz="36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2" name="Google Shape;142;p2"/>
          <p:cNvGrpSpPr/>
          <p:nvPr/>
        </p:nvGrpSpPr>
        <p:grpSpPr>
          <a:xfrm>
            <a:off x="13803698" y="2537041"/>
            <a:ext cx="12779862" cy="7627587"/>
            <a:chOff x="98623" y="8994207"/>
            <a:chExt cx="12779862" cy="7627587"/>
          </a:xfrm>
        </p:grpSpPr>
        <p:pic>
          <p:nvPicPr>
            <p:cNvPr id="143" name="Google Shape;143;p2"/>
            <p:cNvPicPr preferRelativeResize="0"/>
            <p:nvPr/>
          </p:nvPicPr>
          <p:blipFill rotWithShape="1">
            <a:blip r:embed="rId7">
              <a:alphaModFix/>
            </a:blip>
            <a:srcRect b="17663" l="22374" r="23231" t="26214"/>
            <a:stretch/>
          </p:blipFill>
          <p:spPr>
            <a:xfrm>
              <a:off x="98623" y="10931567"/>
              <a:ext cx="5173028" cy="43843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2"/>
            <p:cNvSpPr/>
            <p:nvPr/>
          </p:nvSpPr>
          <p:spPr>
            <a:xfrm>
              <a:off x="3661108" y="12441544"/>
              <a:ext cx="3185158" cy="484906"/>
            </a:xfrm>
            <a:prstGeom prst="rightArrow">
              <a:avLst>
                <a:gd fmla="val 5971" name="adj1"/>
                <a:gd fmla="val 5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807032" y="14021140"/>
              <a:ext cx="2988738" cy="463449"/>
            </a:xfrm>
            <a:prstGeom prst="rightArrow">
              <a:avLst>
                <a:gd fmla="val 5971" name="adj1"/>
                <a:gd fmla="val 5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 flipH="1" rot="5400000">
              <a:off x="2866887" y="8110953"/>
              <a:ext cx="2827231" cy="4928927"/>
            </a:xfrm>
            <a:prstGeom prst="bentUpArrow">
              <a:avLst>
                <a:gd fmla="val 1259" name="adj1"/>
                <a:gd fmla="val 6397" name="adj2"/>
                <a:gd fmla="val 9552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"/>
            <p:cNvSpPr txBox="1"/>
            <p:nvPr/>
          </p:nvSpPr>
          <p:spPr>
            <a:xfrm>
              <a:off x="6992190" y="8994207"/>
              <a:ext cx="311079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36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RF Receiver</a:t>
              </a:r>
              <a:endParaRPr/>
            </a:p>
          </p:txBody>
        </p:sp>
        <p:sp>
          <p:nvSpPr>
            <p:cNvPr id="148" name="Google Shape;148;p2"/>
            <p:cNvSpPr txBox="1"/>
            <p:nvPr/>
          </p:nvSpPr>
          <p:spPr>
            <a:xfrm>
              <a:off x="8164636" y="13197335"/>
              <a:ext cx="378436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36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Ultrasonic sensor</a:t>
              </a:r>
              <a:endParaRPr/>
            </a:p>
          </p:txBody>
        </p:sp>
        <p:sp>
          <p:nvSpPr>
            <p:cNvPr id="149" name="Google Shape;149;p2"/>
            <p:cNvSpPr txBox="1"/>
            <p:nvPr/>
          </p:nvSpPr>
          <p:spPr>
            <a:xfrm>
              <a:off x="7010920" y="12367075"/>
              <a:ext cx="311079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36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Arduino Uno</a:t>
              </a:r>
              <a:endParaRPr/>
            </a:p>
          </p:txBody>
        </p:sp>
        <p:pic>
          <p:nvPicPr>
            <p:cNvPr id="150" name="Google Shape;150;p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992190" y="13915134"/>
              <a:ext cx="5886295" cy="27066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2"/>
            <p:cNvSpPr/>
            <p:nvPr/>
          </p:nvSpPr>
          <p:spPr>
            <a:xfrm flipH="1" rot="5400000">
              <a:off x="4259552" y="9503616"/>
              <a:ext cx="1261886" cy="3708945"/>
            </a:xfrm>
            <a:prstGeom prst="bentUpArrow">
              <a:avLst>
                <a:gd fmla="val 3272" name="adj1"/>
                <a:gd fmla="val 14605" name="adj2"/>
                <a:gd fmla="val 22331" name="adj3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"/>
            <p:cNvSpPr txBox="1"/>
            <p:nvPr/>
          </p:nvSpPr>
          <p:spPr>
            <a:xfrm>
              <a:off x="6946027" y="9807874"/>
              <a:ext cx="37089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3600">
                  <a:solidFill>
                    <a:schemeClr val="dk1"/>
                  </a:solidFill>
                  <a:latin typeface="Cambria Math"/>
                  <a:ea typeface="Cambria Math"/>
                  <a:cs typeface="Cambria Math"/>
                  <a:sym typeface="Cambria Math"/>
                </a:rPr>
                <a:t>Motor driver IC</a:t>
              </a:r>
              <a:endParaRPr/>
            </a:p>
          </p:txBody>
        </p:sp>
        <p:pic>
          <p:nvPicPr>
            <p:cNvPr descr="C:\Users\Kaushal\AppData\Local\Microsoft\Windows\INetCache\Content.MSO\83030CE0.tmp" id="153" name="Google Shape;153;p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946216" y="10454205"/>
              <a:ext cx="3156767" cy="17929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2019-07-31T01:24:11Z</dcterms:created>
  <dc:creator>Srimathi K Swamy</dc:creator>
</cp:coreProperties>
</file>