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1"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3175">
          <p15:clr>
            <a:srgbClr val="A4A3A4"/>
          </p15:clr>
        </p15:guide>
      </p15:sldGuideLst>
    </p:ext>
    <p:ext uri="GoogleSlidesCustomDataVersion2">
      <go:slidesCustomData xmlns:go="http://customooxmlschemas.google.com/" r:id="rId21" roundtripDataSignature="AMtx7mi10Ys3WzMpBSLB50w4IZFvCNhL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D6591E-4252-47B7-B73D-F8DC1235FF64}">
  <a:tblStyle styleId="{FAD6591E-4252-47B7-B73D-F8DC1235FF6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317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10" Type="http://schemas.openxmlformats.org/officeDocument/2006/relationships/slide" Target="slides/slide2.xml"/><Relationship Id="rId21" Type="http://customschemas.google.com/relationships/presentationmetadata" Target="metadata"/><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slide" Target="slides/slide11.xml"/><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3: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4" name="Shape 44"/>
        <p:cNvGrpSpPr/>
        <p:nvPr/>
      </p:nvGrpSpPr>
      <p:grpSpPr>
        <a:xfrm>
          <a:off x="0" y="0"/>
          <a:ext cx="0" cy="0"/>
          <a:chOff x="0" y="0"/>
          <a:chExt cx="0" cy="0"/>
        </a:xfrm>
      </p:grpSpPr>
      <p:sp>
        <p:nvSpPr>
          <p:cNvPr id="45" name="Google Shape;45;p26"/>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6"/>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7" name="Google Shape;47;p26"/>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8" name="Shape 48"/>
        <p:cNvGrpSpPr/>
        <p:nvPr/>
      </p:nvGrpSpPr>
      <p:grpSpPr>
        <a:xfrm>
          <a:off x="0" y="0"/>
          <a:ext cx="0" cy="0"/>
          <a:chOff x="0" y="0"/>
          <a:chExt cx="0" cy="0"/>
        </a:xfrm>
      </p:grpSpPr>
      <p:sp>
        <p:nvSpPr>
          <p:cNvPr id="49" name="Google Shape;49;p27"/>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7"/>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1" name="Google Shape;51;p27"/>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2" name="Google Shape;52;p27"/>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3" name="Google Shape;53;p27"/>
          <p:cNvSpPr txBox="1"/>
          <p:nvPr>
            <p:ph idx="4"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4" name="Shape 54"/>
        <p:cNvGrpSpPr/>
        <p:nvPr/>
      </p:nvGrpSpPr>
      <p:grpSpPr>
        <a:xfrm>
          <a:off x="0" y="0"/>
          <a:ext cx="0" cy="0"/>
          <a:chOff x="0" y="0"/>
          <a:chExt cx="0" cy="0"/>
        </a:xfrm>
      </p:grpSpPr>
      <p:sp>
        <p:nvSpPr>
          <p:cNvPr id="55" name="Google Shape;55;p28"/>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7" name="Google Shape;57;p28"/>
          <p:cNvSpPr txBox="1"/>
          <p:nvPr>
            <p:ph idx="2"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58" name="Google Shape;58;p28"/>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59" name="Google Shape;59;p28"/>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6" name="Shape 66"/>
        <p:cNvGrpSpPr/>
        <p:nvPr/>
      </p:nvGrpSpPr>
      <p:grpSpPr>
        <a:xfrm>
          <a:off x="0" y="0"/>
          <a:ext cx="0" cy="0"/>
          <a:chOff x="0" y="0"/>
          <a:chExt cx="0" cy="0"/>
        </a:xfrm>
      </p:grpSpPr>
      <p:sp>
        <p:nvSpPr>
          <p:cNvPr id="67" name="Google Shape;67;p18"/>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8"/>
          <p:cNvSpPr txBox="1"/>
          <p:nvPr>
            <p:ph idx="1" type="subTitle"/>
          </p:nvPr>
        </p:nvSpPr>
        <p:spPr>
          <a:xfrm>
            <a:off x="504000" y="1768680"/>
            <a:ext cx="9072000" cy="43844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9" name="Shape 69"/>
        <p:cNvGrpSpPr/>
        <p:nvPr/>
      </p:nvGrpSpPr>
      <p:grpSpPr>
        <a:xfrm>
          <a:off x="0" y="0"/>
          <a:ext cx="0" cy="0"/>
          <a:chOff x="0" y="0"/>
          <a:chExt cx="0" cy="0"/>
        </a:xfrm>
      </p:grpSpPr>
      <p:sp>
        <p:nvSpPr>
          <p:cNvPr id="70" name="Google Shape;70;p29"/>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9"/>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30"/>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75" name="Google Shape;75;p30"/>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31"/>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8" name="Shape 78"/>
        <p:cNvGrpSpPr/>
        <p:nvPr/>
      </p:nvGrpSpPr>
      <p:grpSpPr>
        <a:xfrm>
          <a:off x="0" y="0"/>
          <a:ext cx="0" cy="0"/>
          <a:chOff x="0" y="0"/>
          <a:chExt cx="0" cy="0"/>
        </a:xfrm>
      </p:grpSpPr>
      <p:sp>
        <p:nvSpPr>
          <p:cNvPr id="79" name="Google Shape;79;p32"/>
          <p:cNvSpPr txBox="1"/>
          <p:nvPr>
            <p:ph idx="1" type="subTitle"/>
          </p:nvPr>
        </p:nvSpPr>
        <p:spPr>
          <a:xfrm>
            <a:off x="504000" y="301320"/>
            <a:ext cx="9072000" cy="58507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33"/>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3"/>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3" name="Google Shape;83;p33"/>
          <p:cNvSpPr txBox="1"/>
          <p:nvPr>
            <p:ph idx="2"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4" name="Google Shape;84;p33"/>
          <p:cNvSpPr txBox="1"/>
          <p:nvPr>
            <p:ph idx="3"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34"/>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4"/>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8" name="Google Shape;88;p34"/>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89" name="Google Shape;89;p34"/>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35"/>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5"/>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3" name="Google Shape;93;p35"/>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4" name="Google Shape;94;p35"/>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5" name="Shape 95"/>
        <p:cNvGrpSpPr/>
        <p:nvPr/>
      </p:nvGrpSpPr>
      <p:grpSpPr>
        <a:xfrm>
          <a:off x="0" y="0"/>
          <a:ext cx="0" cy="0"/>
          <a:chOff x="0" y="0"/>
          <a:chExt cx="0" cy="0"/>
        </a:xfrm>
      </p:grpSpPr>
      <p:sp>
        <p:nvSpPr>
          <p:cNvPr id="96" name="Google Shape;96;p36"/>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6"/>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98" name="Google Shape;98;p36"/>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9" name="Shape 99"/>
        <p:cNvGrpSpPr/>
        <p:nvPr/>
      </p:nvGrpSpPr>
      <p:grpSpPr>
        <a:xfrm>
          <a:off x="0" y="0"/>
          <a:ext cx="0" cy="0"/>
          <a:chOff x="0" y="0"/>
          <a:chExt cx="0" cy="0"/>
        </a:xfrm>
      </p:grpSpPr>
      <p:sp>
        <p:nvSpPr>
          <p:cNvPr id="100" name="Google Shape;100;p37"/>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37"/>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2" name="Google Shape;102;p37"/>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3" name="Google Shape;103;p37"/>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4" name="Google Shape;104;p37"/>
          <p:cNvSpPr txBox="1"/>
          <p:nvPr>
            <p:ph idx="4"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5" name="Shape 105"/>
        <p:cNvGrpSpPr/>
        <p:nvPr/>
      </p:nvGrpSpPr>
      <p:grpSpPr>
        <a:xfrm>
          <a:off x="0" y="0"/>
          <a:ext cx="0" cy="0"/>
          <a:chOff x="0" y="0"/>
          <a:chExt cx="0" cy="0"/>
        </a:xfrm>
      </p:grpSpPr>
      <p:sp>
        <p:nvSpPr>
          <p:cNvPr id="106" name="Google Shape;106;p38"/>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38"/>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08" name="Google Shape;108;p38"/>
          <p:cNvSpPr txBox="1"/>
          <p:nvPr>
            <p:ph idx="2"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109" name="Google Shape;109;p38"/>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110" name="Google Shape;110;p38"/>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5" name="Shape 115"/>
        <p:cNvGrpSpPr/>
        <p:nvPr/>
      </p:nvGrpSpPr>
      <p:grpSpPr>
        <a:xfrm>
          <a:off x="0" y="0"/>
          <a:ext cx="0" cy="0"/>
          <a:chOff x="0" y="0"/>
          <a:chExt cx="0" cy="0"/>
        </a:xfrm>
      </p:grpSpPr>
      <p:sp>
        <p:nvSpPr>
          <p:cNvPr id="116" name="Google Shape;116;p41"/>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41"/>
          <p:cNvSpPr txBox="1"/>
          <p:nvPr>
            <p:ph idx="1" type="subTitle"/>
          </p:nvPr>
        </p:nvSpPr>
        <p:spPr>
          <a:xfrm>
            <a:off x="504000" y="1768680"/>
            <a:ext cx="9072000" cy="43844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8" name="Shape 118"/>
        <p:cNvGrpSpPr/>
        <p:nvPr/>
      </p:nvGrpSpPr>
      <p:grpSpPr>
        <a:xfrm>
          <a:off x="0" y="0"/>
          <a:ext cx="0" cy="0"/>
          <a:chOff x="0" y="0"/>
          <a:chExt cx="0" cy="0"/>
        </a:xfrm>
      </p:grpSpPr>
      <p:sp>
        <p:nvSpPr>
          <p:cNvPr id="119" name="Google Shape;119;p42"/>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42"/>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43"/>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43"/>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24" name="Google Shape;124;p43"/>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44"/>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 name="Shape 18"/>
        <p:cNvGrpSpPr/>
        <p:nvPr/>
      </p:nvGrpSpPr>
      <p:grpSpPr>
        <a:xfrm>
          <a:off x="0" y="0"/>
          <a:ext cx="0" cy="0"/>
          <a:chOff x="0" y="0"/>
          <a:chExt cx="0" cy="0"/>
        </a:xfrm>
      </p:grpSpPr>
      <p:sp>
        <p:nvSpPr>
          <p:cNvPr id="19" name="Google Shape;19;p19"/>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9"/>
          <p:cNvSpPr txBox="1"/>
          <p:nvPr>
            <p:ph idx="1" type="subTitle"/>
          </p:nvPr>
        </p:nvSpPr>
        <p:spPr>
          <a:xfrm>
            <a:off x="504000" y="1768680"/>
            <a:ext cx="9072000" cy="43844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7" name="Shape 127"/>
        <p:cNvGrpSpPr/>
        <p:nvPr/>
      </p:nvGrpSpPr>
      <p:grpSpPr>
        <a:xfrm>
          <a:off x="0" y="0"/>
          <a:ext cx="0" cy="0"/>
          <a:chOff x="0" y="0"/>
          <a:chExt cx="0" cy="0"/>
        </a:xfrm>
      </p:grpSpPr>
      <p:sp>
        <p:nvSpPr>
          <p:cNvPr id="128" name="Google Shape;128;p45"/>
          <p:cNvSpPr txBox="1"/>
          <p:nvPr>
            <p:ph idx="1" type="subTitle"/>
          </p:nvPr>
        </p:nvSpPr>
        <p:spPr>
          <a:xfrm>
            <a:off x="504000" y="301320"/>
            <a:ext cx="9072000" cy="58507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46"/>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46"/>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2" name="Google Shape;132;p46"/>
          <p:cNvSpPr txBox="1"/>
          <p:nvPr>
            <p:ph idx="2"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3" name="Google Shape;133;p46"/>
          <p:cNvSpPr txBox="1"/>
          <p:nvPr>
            <p:ph idx="3"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47"/>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47"/>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7" name="Google Shape;137;p47"/>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38" name="Google Shape;138;p47"/>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48"/>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48"/>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42" name="Google Shape;142;p48"/>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43" name="Google Shape;143;p48"/>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49"/>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49"/>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47" name="Google Shape;147;p49"/>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8" name="Shape 148"/>
        <p:cNvGrpSpPr/>
        <p:nvPr/>
      </p:nvGrpSpPr>
      <p:grpSpPr>
        <a:xfrm>
          <a:off x="0" y="0"/>
          <a:ext cx="0" cy="0"/>
          <a:chOff x="0" y="0"/>
          <a:chExt cx="0" cy="0"/>
        </a:xfrm>
      </p:grpSpPr>
      <p:sp>
        <p:nvSpPr>
          <p:cNvPr id="149" name="Google Shape;149;p50"/>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50"/>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1" name="Google Shape;151;p50"/>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2" name="Google Shape;152;p50"/>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3" name="Google Shape;153;p50"/>
          <p:cNvSpPr txBox="1"/>
          <p:nvPr>
            <p:ph idx="4"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4" name="Shape 154"/>
        <p:cNvGrpSpPr/>
        <p:nvPr/>
      </p:nvGrpSpPr>
      <p:grpSpPr>
        <a:xfrm>
          <a:off x="0" y="0"/>
          <a:ext cx="0" cy="0"/>
          <a:chOff x="0" y="0"/>
          <a:chExt cx="0" cy="0"/>
        </a:xfrm>
      </p:grpSpPr>
      <p:sp>
        <p:nvSpPr>
          <p:cNvPr id="155" name="Google Shape;155;p51"/>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51"/>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157" name="Google Shape;157;p51"/>
          <p:cNvSpPr txBox="1"/>
          <p:nvPr>
            <p:ph idx="2"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pic>
        <p:nvPicPr>
          <p:cNvPr id="158" name="Google Shape;158;p51"/>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159" name="Google Shape;159;p51"/>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 name="Shape 21"/>
        <p:cNvGrpSpPr/>
        <p:nvPr/>
      </p:nvGrpSpPr>
      <p:grpSpPr>
        <a:xfrm>
          <a:off x="0" y="0"/>
          <a:ext cx="0" cy="0"/>
          <a:chOff x="0" y="0"/>
          <a:chExt cx="0" cy="0"/>
        </a:xfrm>
      </p:grpSpPr>
      <p:sp>
        <p:nvSpPr>
          <p:cNvPr id="22" name="Google Shape;22;p20"/>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4" name="Google Shape;24;p20"/>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1"/>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 name="Shape 27"/>
        <p:cNvGrpSpPr/>
        <p:nvPr/>
      </p:nvGrpSpPr>
      <p:grpSpPr>
        <a:xfrm>
          <a:off x="0" y="0"/>
          <a:ext cx="0" cy="0"/>
          <a:chOff x="0" y="0"/>
          <a:chExt cx="0" cy="0"/>
        </a:xfrm>
      </p:grpSpPr>
      <p:sp>
        <p:nvSpPr>
          <p:cNvPr id="28" name="Google Shape;28;p22"/>
          <p:cNvSpPr txBox="1"/>
          <p:nvPr>
            <p:ph idx="1" type="subTitle"/>
          </p:nvPr>
        </p:nvSpPr>
        <p:spPr>
          <a:xfrm>
            <a:off x="504000" y="301320"/>
            <a:ext cx="9072000" cy="58507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9" name="Shape 29"/>
        <p:cNvGrpSpPr/>
        <p:nvPr/>
      </p:nvGrpSpPr>
      <p:grpSpPr>
        <a:xfrm>
          <a:off x="0" y="0"/>
          <a:ext cx="0" cy="0"/>
          <a:chOff x="0" y="0"/>
          <a:chExt cx="0" cy="0"/>
        </a:xfrm>
      </p:grpSpPr>
      <p:sp>
        <p:nvSpPr>
          <p:cNvPr id="30" name="Google Shape;30;p23"/>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2" name="Google Shape;32;p23"/>
          <p:cNvSpPr txBox="1"/>
          <p:nvPr>
            <p:ph idx="2"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3" name="Google Shape;33;p23"/>
          <p:cNvSpPr txBox="1"/>
          <p:nvPr>
            <p:ph idx="3"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4" name="Shape 34"/>
        <p:cNvGrpSpPr/>
        <p:nvPr/>
      </p:nvGrpSpPr>
      <p:grpSpPr>
        <a:xfrm>
          <a:off x="0" y="0"/>
          <a:ext cx="0" cy="0"/>
          <a:chOff x="0" y="0"/>
          <a:chExt cx="0" cy="0"/>
        </a:xfrm>
      </p:grpSpPr>
      <p:sp>
        <p:nvSpPr>
          <p:cNvPr id="35" name="Google Shape;35;p24"/>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4"/>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7" name="Google Shape;37;p24"/>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8" name="Google Shape;38;p24"/>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9" name="Shape 39"/>
        <p:cNvGrpSpPr/>
        <p:nvPr/>
      </p:nvGrpSpPr>
      <p:grpSpPr>
        <a:xfrm>
          <a:off x="0" y="0"/>
          <a:ext cx="0" cy="0"/>
          <a:chOff x="0" y="0"/>
          <a:chExt cx="0" cy="0"/>
        </a:xfrm>
      </p:grpSpPr>
      <p:sp>
        <p:nvSpPr>
          <p:cNvPr id="40" name="Google Shape;40;p25"/>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5"/>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2" name="Google Shape;42;p25"/>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3" name="Google Shape;43;p25"/>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image" Target="../media/image5.jp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3"/>
          <p:cNvSpPr/>
          <p:nvPr/>
        </p:nvSpPr>
        <p:spPr>
          <a:xfrm>
            <a:off x="9201240" y="369000"/>
            <a:ext cx="577440" cy="52632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3"/>
          <p:cNvSpPr/>
          <p:nvPr/>
        </p:nvSpPr>
        <p:spPr>
          <a:xfrm>
            <a:off x="167760" y="0"/>
            <a:ext cx="835920" cy="108792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txBox="1"/>
          <p:nvPr>
            <p:ph type="title"/>
          </p:nvPr>
        </p:nvSpPr>
        <p:spPr>
          <a:xfrm>
            <a:off x="395640" y="128160"/>
            <a:ext cx="9288360" cy="11210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3"/>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16"/>
          <p:cNvSpPr/>
          <p:nvPr/>
        </p:nvSpPr>
        <p:spPr>
          <a:xfrm>
            <a:off x="9201240" y="369000"/>
            <a:ext cx="577440" cy="52632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6"/>
          <p:cNvSpPr/>
          <p:nvPr/>
        </p:nvSpPr>
        <p:spPr>
          <a:xfrm>
            <a:off x="167760" y="0"/>
            <a:ext cx="835920" cy="108792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6"/>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6"/>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39"/>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3" name="Google Shape;113;p39"/>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gif"/><Relationship Id="rId4" Type="http://schemas.openxmlformats.org/officeDocument/2006/relationships/image" Target="../media/image8.jpg"/><Relationship Id="rId5"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gif"/><Relationship Id="rId4" Type="http://schemas.openxmlformats.org/officeDocument/2006/relationships/image" Target="../media/image9.jp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nvSpPr>
        <p:spPr>
          <a:xfrm>
            <a:off x="-1" y="884237"/>
            <a:ext cx="10080625" cy="4419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1" i="0" lang="en-IN" sz="3200" u="none" cap="none" strike="noStrike">
                <a:solidFill>
                  <a:schemeClr val="dk1"/>
                </a:solidFill>
                <a:latin typeface="Arial"/>
                <a:ea typeface="Arial"/>
                <a:cs typeface="Arial"/>
                <a:sym typeface="Arial"/>
              </a:rPr>
              <a:t>Department of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IN" sz="3200" u="none" cap="none" strike="noStrike">
                <a:solidFill>
                  <a:schemeClr val="dk1"/>
                </a:solidFill>
                <a:latin typeface="Arial"/>
                <a:ea typeface="Arial"/>
                <a:cs typeface="Arial"/>
                <a:sym typeface="Arial"/>
              </a:rPr>
              <a:t>ELECTRONICS AND COMMUNICATION ENGINEERING</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lang="en-IN" sz="3200">
                <a:solidFill>
                  <a:schemeClr val="dk1"/>
                </a:solidFill>
              </a:rPr>
              <a:t>HAND </a:t>
            </a:r>
            <a:r>
              <a:rPr b="0" i="0" lang="en-IN" sz="3200" u="none" cap="none" strike="noStrike">
                <a:solidFill>
                  <a:schemeClr val="dk1"/>
                </a:solidFill>
                <a:latin typeface="Arial"/>
                <a:ea typeface="Arial"/>
                <a:cs typeface="Arial"/>
                <a:sym typeface="Arial"/>
              </a:rPr>
              <a:t>GESTURE CONTROLLED WHEELCHAIR </a:t>
            </a:r>
            <a:endParaRPr/>
          </a:p>
          <a:p>
            <a:pPr indent="0" lvl="0" marL="0" marR="0" rtl="0" algn="ctr">
              <a:lnSpc>
                <a:spcPct val="100000"/>
              </a:lnSpc>
              <a:spcBef>
                <a:spcPts val="0"/>
              </a:spcBef>
              <a:spcAft>
                <a:spcPts val="0"/>
              </a:spcAft>
              <a:buNone/>
            </a:pPr>
            <a:r>
              <a:rPr b="0" i="0" lang="en-IN" sz="3200" u="none" cap="none" strike="noStrike">
                <a:solidFill>
                  <a:schemeClr val="dk1"/>
                </a:solidFill>
                <a:latin typeface="Arial"/>
                <a:ea typeface="Arial"/>
                <a:cs typeface="Arial"/>
                <a:sym typeface="Arial"/>
              </a:rPr>
              <a:t>USING ARDUINO</a:t>
            </a:r>
            <a:endParaRPr/>
          </a:p>
          <a:p>
            <a:pPr indent="0" lvl="0" marL="0" marR="0" rtl="0" algn="ctr">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						</a:t>
            </a:r>
            <a:endParaRPr/>
          </a:p>
        </p:txBody>
      </p:sp>
      <p:sp>
        <p:nvSpPr>
          <p:cNvPr id="165" name="Google Shape;165;p1"/>
          <p:cNvSpPr txBox="1"/>
          <p:nvPr/>
        </p:nvSpPr>
        <p:spPr>
          <a:xfrm>
            <a:off x="5878511" y="5805349"/>
            <a:ext cx="4175700" cy="1754700"/>
          </a:xfrm>
          <a:prstGeom prst="rect">
            <a:avLst/>
          </a:prstGeom>
          <a:noFill/>
          <a:ln>
            <a:noFill/>
          </a:ln>
        </p:spPr>
        <p:txBody>
          <a:bodyPr anchorCtr="0" anchor="t" bIns="45700" lIns="91425" spcFirstLastPara="1" rIns="91425" wrap="square" tIns="45700">
            <a:spAutoFit/>
          </a:bodyPr>
          <a:lstStyle/>
          <a:p>
            <a:pPr indent="0" lvl="1" marL="0" marR="0" rtl="0" algn="l">
              <a:spcBef>
                <a:spcPts val="0"/>
              </a:spcBef>
              <a:spcAft>
                <a:spcPts val="0"/>
              </a:spcAft>
              <a:buNone/>
            </a:pPr>
            <a:r>
              <a:rPr b="1" i="0" lang="en-IN" sz="1800" u="none" cap="none" strike="noStrike">
                <a:solidFill>
                  <a:schemeClr val="dk1"/>
                </a:solidFill>
                <a:latin typeface="Arial"/>
                <a:ea typeface="Arial"/>
                <a:cs typeface="Arial"/>
                <a:sym typeface="Arial"/>
              </a:rPr>
              <a:t>GUIDE NAME:         </a:t>
            </a:r>
            <a:r>
              <a:rPr b="0" i="0" lang="en-IN" sz="1800" u="none" cap="none" strike="noStrike">
                <a:solidFill>
                  <a:schemeClr val="dk1"/>
                </a:solidFill>
                <a:latin typeface="Arial"/>
                <a:ea typeface="Arial"/>
                <a:cs typeface="Arial"/>
                <a:sym typeface="Arial"/>
              </a:rPr>
              <a:t>Dr. Anuradha M</a:t>
            </a:r>
            <a:endParaRPr/>
          </a:p>
          <a:p>
            <a:pPr indent="0" lvl="0" marL="0" marR="0" rtl="0" algn="l">
              <a:spcBef>
                <a:spcPts val="0"/>
              </a:spcBef>
              <a:spcAft>
                <a:spcPts val="0"/>
              </a:spcAft>
              <a:buNone/>
            </a:pPr>
            <a:r>
              <a:rPr b="1" i="0" lang="en-IN" sz="1800" u="none" cap="none" strike="noStrike">
                <a:solidFill>
                  <a:schemeClr val="dk1"/>
                </a:solidFill>
                <a:latin typeface="Arial"/>
                <a:ea typeface="Arial"/>
                <a:cs typeface="Arial"/>
                <a:sym typeface="Arial"/>
              </a:rPr>
              <a:t>TEAM MEMBERS:  </a:t>
            </a:r>
            <a:r>
              <a:rPr b="0" i="0" lang="en-IN" sz="1800" u="none" cap="none" strike="noStrike">
                <a:solidFill>
                  <a:schemeClr val="dk1"/>
                </a:solidFill>
                <a:latin typeface="Arial"/>
                <a:ea typeface="Arial"/>
                <a:cs typeface="Arial"/>
                <a:sym typeface="Arial"/>
              </a:rPr>
              <a:t>Rahul R K </a:t>
            </a:r>
            <a:endParaRPr/>
          </a:p>
          <a:p>
            <a:pPr indent="0" lvl="4" marL="1828800" marR="0" rtl="0" algn="l">
              <a:spcBef>
                <a:spcPts val="0"/>
              </a:spcBef>
              <a:spcAft>
                <a:spcPts val="0"/>
              </a:spcAft>
              <a:buNone/>
            </a:pPr>
            <a:r>
              <a:rPr b="0" i="0" lang="en-IN" sz="1800" u="none" cap="none" strike="noStrike">
                <a:solidFill>
                  <a:schemeClr val="dk1"/>
                </a:solidFill>
                <a:latin typeface="Arial"/>
                <a:ea typeface="Arial"/>
                <a:cs typeface="Arial"/>
                <a:sym typeface="Arial"/>
              </a:rPr>
              <a:t>    PES1201701552</a:t>
            </a:r>
            <a:br>
              <a:rPr b="0" i="0" lang="en-IN" sz="1800" u="none" cap="none" strike="noStrike">
                <a:solidFill>
                  <a:schemeClr val="dk1"/>
                </a:solidFill>
                <a:latin typeface="Arial"/>
                <a:ea typeface="Arial"/>
                <a:cs typeface="Arial"/>
                <a:sym typeface="Arial"/>
              </a:rPr>
            </a:br>
            <a:r>
              <a:rPr b="0" i="0" lang="en-IN" sz="1800" u="none" cap="none" strike="noStrike">
                <a:solidFill>
                  <a:schemeClr val="dk1"/>
                </a:solidFill>
                <a:latin typeface="Arial"/>
                <a:ea typeface="Arial"/>
                <a:cs typeface="Arial"/>
                <a:sym typeface="Arial"/>
              </a:rPr>
              <a:t>    </a:t>
            </a:r>
            <a:r>
              <a:rPr lang="en-IN" sz="1800">
                <a:solidFill>
                  <a:schemeClr val="dk1"/>
                </a:solidFill>
              </a:rPr>
              <a:t>Kaushal K Hebbar</a:t>
            </a:r>
            <a:endParaRPr>
              <a:solidFill>
                <a:schemeClr val="dk1"/>
              </a:solidFill>
            </a:endParaRPr>
          </a:p>
          <a:p>
            <a:pPr indent="0" lvl="4" marL="1828800" rtl="0" algn="l">
              <a:spcBef>
                <a:spcPts val="0"/>
              </a:spcBef>
              <a:spcAft>
                <a:spcPts val="0"/>
              </a:spcAft>
              <a:buClr>
                <a:schemeClr val="dk1"/>
              </a:buClr>
              <a:buFont typeface="Arial"/>
              <a:buNone/>
            </a:pPr>
            <a:r>
              <a:rPr lang="en-IN" sz="1800">
                <a:solidFill>
                  <a:schemeClr val="dk1"/>
                </a:solidFill>
              </a:rPr>
              <a:t>    PES1201701547</a:t>
            </a:r>
            <a:endParaRPr sz="1800">
              <a:solidFill>
                <a:schemeClr val="dk1"/>
              </a:solidFil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0"/>
          <p:cNvSpPr/>
          <p:nvPr/>
        </p:nvSpPr>
        <p:spPr>
          <a:xfrm>
            <a:off x="395640" y="128160"/>
            <a:ext cx="9288360" cy="11206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3135312" y="46037"/>
            <a:ext cx="3886200" cy="1120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3200" u="sng">
                <a:solidFill>
                  <a:schemeClr val="dk1"/>
                </a:solidFill>
                <a:latin typeface="Arial"/>
                <a:ea typeface="Arial"/>
                <a:cs typeface="Arial"/>
                <a:sym typeface="Arial"/>
              </a:rPr>
              <a:t>FUTURE SCOPE</a:t>
            </a:r>
            <a:endParaRPr b="1" sz="1800" u="sng">
              <a:solidFill>
                <a:schemeClr val="dk1"/>
              </a:solidFill>
              <a:latin typeface="Arial"/>
              <a:ea typeface="Arial"/>
              <a:cs typeface="Arial"/>
              <a:sym typeface="Arial"/>
            </a:endParaRPr>
          </a:p>
        </p:txBody>
      </p:sp>
      <p:sp>
        <p:nvSpPr>
          <p:cNvPr id="259" name="Google Shape;259;p10"/>
          <p:cNvSpPr txBox="1"/>
          <p:nvPr/>
        </p:nvSpPr>
        <p:spPr>
          <a:xfrm>
            <a:off x="468312" y="1341437"/>
            <a:ext cx="9067800"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The hand gesture based wheelchair can further be modified and can be developed by:</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Adding the feature of an emergency button to give a call to their family in case of emergency using the GSM module.</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Using the same, location tracking can be enables so that family members are notified when the emergency button is pressed by the wheelchair bound.</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Additional IR sensors can be placed along the sides of the wheelchair to improve the function of obstacle detection.</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Additional gestures can be created using the 3</a:t>
            </a:r>
            <a:r>
              <a:rPr baseline="30000" lang="en-IN" sz="2000">
                <a:solidFill>
                  <a:schemeClr val="dk1"/>
                </a:solidFill>
                <a:latin typeface="Arial"/>
                <a:ea typeface="Arial"/>
                <a:cs typeface="Arial"/>
                <a:sym typeface="Arial"/>
              </a:rPr>
              <a:t>rd</a:t>
            </a:r>
            <a:r>
              <a:rPr lang="en-IN" sz="2000">
                <a:solidFill>
                  <a:schemeClr val="dk1"/>
                </a:solidFill>
                <a:latin typeface="Arial"/>
                <a:ea typeface="Arial"/>
                <a:cs typeface="Arial"/>
                <a:sym typeface="Arial"/>
              </a:rPr>
              <a:t> axis (z) to perform beneficial movements like lifting up the seat or positioning lumbar support and the leg rest.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1"/>
          <p:cNvSpPr/>
          <p:nvPr/>
        </p:nvSpPr>
        <p:spPr>
          <a:xfrm>
            <a:off x="3363912" y="46037"/>
            <a:ext cx="3004968" cy="1195397"/>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3200" u="sng">
                <a:solidFill>
                  <a:schemeClr val="dk1"/>
                </a:solidFill>
                <a:latin typeface="Arial"/>
                <a:ea typeface="Arial"/>
                <a:cs typeface="Arial"/>
                <a:sym typeface="Arial"/>
              </a:rPr>
              <a:t>CONCLUSION</a:t>
            </a:r>
            <a:endParaRPr b="1" sz="1800" u="sng">
              <a:solidFill>
                <a:schemeClr val="dk1"/>
              </a:solidFill>
              <a:latin typeface="Arial"/>
              <a:ea typeface="Arial"/>
              <a:cs typeface="Arial"/>
              <a:sym typeface="Arial"/>
            </a:endParaRPr>
          </a:p>
        </p:txBody>
      </p:sp>
      <p:sp>
        <p:nvSpPr>
          <p:cNvPr id="265" name="Google Shape;265;p11"/>
          <p:cNvSpPr txBox="1"/>
          <p:nvPr/>
        </p:nvSpPr>
        <p:spPr>
          <a:xfrm>
            <a:off x="468312" y="1493837"/>
            <a:ext cx="9067800" cy="440120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The project implemented is just a prototype of the gesture based wheelchair.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If this is brought to the market as a commercial project then, it will surely be useful to all the disabled people who are unable to drive the normal ones on their own.</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This wheelchair can replace other versions like the remote or joystick controlled ones by its user friendliness.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They can move it in the right, left, forward, and backward directions with the 3-axis accelerometer (MEMS SENSOR) which is highly sensitive and is capable of detecting the tilt.</a:t>
            </a:r>
            <a:endParaRPr/>
          </a:p>
          <a:p>
            <a:pPr indent="0" lvl="0" marL="0" marR="0" rtl="0" algn="l">
              <a:spcBef>
                <a:spcPts val="0"/>
              </a:spcBef>
              <a:spcAft>
                <a:spcPts val="0"/>
              </a:spcAft>
              <a:buNone/>
            </a:pPr>
            <a:r>
              <a:rPr lang="en-IN" sz="2000">
                <a:solidFill>
                  <a:schemeClr val="dk1"/>
                </a:solidFill>
                <a:latin typeface="Arial"/>
                <a:ea typeface="Arial"/>
                <a:cs typeface="Arial"/>
                <a:sym typeface="Aria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p:nvPr/>
        </p:nvSpPr>
        <p:spPr>
          <a:xfrm>
            <a:off x="1957440" y="2584440"/>
            <a:ext cx="6130872" cy="22453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7200">
                <a:solidFill>
                  <a:schemeClr val="dk1"/>
                </a:solidFill>
                <a:latin typeface="Arial"/>
                <a:ea typeface="Arial"/>
                <a:cs typeface="Arial"/>
                <a:sym typeface="Arial"/>
              </a:rPr>
              <a:t>THANK YOU</a:t>
            </a:r>
            <a:endParaRPr b="1" sz="4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p:nvPr/>
        </p:nvSpPr>
        <p:spPr>
          <a:xfrm>
            <a:off x="7309800" y="7088400"/>
            <a:ext cx="1083312" cy="343115"/>
          </a:xfrm>
          <a:prstGeom prst="rect">
            <a:avLst/>
          </a:prstGeom>
          <a:noFill/>
          <a:ln>
            <a:noFill/>
          </a:ln>
        </p:spPr>
        <p:txBody>
          <a:bodyPr anchorCtr="0" anchor="t" bIns="0" lIns="0" spcFirstLastPara="1" rIns="0" wrap="square" tIns="12600">
            <a:noAutofit/>
          </a:bodyPr>
          <a:lstStyle/>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2"/>
          <p:cNvSpPr/>
          <p:nvPr/>
        </p:nvSpPr>
        <p:spPr>
          <a:xfrm>
            <a:off x="1212120" y="6984360"/>
            <a:ext cx="2862360" cy="5493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395640" y="128160"/>
            <a:ext cx="9288360" cy="1120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1990">
                <a:solidFill>
                  <a:schemeClr val="dk1"/>
                </a:solidFill>
                <a:latin typeface="Calibri"/>
                <a:ea typeface="Calibri"/>
                <a:cs typeface="Calibri"/>
                <a:sym typeface="Calibri"/>
              </a:rPr>
              <a:t>                 </a:t>
            </a:r>
            <a:endParaRPr sz="1800">
              <a:solidFill>
                <a:schemeClr val="dk1"/>
              </a:solidFill>
              <a:latin typeface="Arial"/>
              <a:ea typeface="Arial"/>
              <a:cs typeface="Arial"/>
              <a:sym typeface="Arial"/>
            </a:endParaRPr>
          </a:p>
        </p:txBody>
      </p:sp>
      <p:sp>
        <p:nvSpPr>
          <p:cNvPr id="173" name="Google Shape;173;p2"/>
          <p:cNvSpPr/>
          <p:nvPr/>
        </p:nvSpPr>
        <p:spPr>
          <a:xfrm>
            <a:off x="2948400" y="274637"/>
            <a:ext cx="4182840" cy="5493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3200" u="sng">
                <a:solidFill>
                  <a:schemeClr val="dk1"/>
                </a:solidFill>
                <a:latin typeface="Arial"/>
                <a:ea typeface="Arial"/>
                <a:cs typeface="Arial"/>
                <a:sym typeface="Arial"/>
              </a:rPr>
              <a:t>ABSTRACT</a:t>
            </a:r>
            <a:endParaRPr b="1" sz="1800" u="sng">
              <a:solidFill>
                <a:schemeClr val="dk1"/>
              </a:solidFill>
              <a:latin typeface="Arial"/>
              <a:ea typeface="Arial"/>
              <a:cs typeface="Arial"/>
              <a:sym typeface="Arial"/>
            </a:endParaRPr>
          </a:p>
        </p:txBody>
      </p:sp>
      <p:sp>
        <p:nvSpPr>
          <p:cNvPr id="174" name="Google Shape;174;p2"/>
          <p:cNvSpPr txBox="1"/>
          <p:nvPr/>
        </p:nvSpPr>
        <p:spPr>
          <a:xfrm>
            <a:off x="315912" y="1417637"/>
            <a:ext cx="9525000" cy="532453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Majority of the </a:t>
            </a:r>
            <a:r>
              <a:rPr b="1" lang="en-IN" sz="2000">
                <a:solidFill>
                  <a:schemeClr val="dk1"/>
                </a:solidFill>
                <a:latin typeface="Arial"/>
                <a:ea typeface="Arial"/>
                <a:cs typeface="Arial"/>
                <a:sym typeface="Arial"/>
              </a:rPr>
              <a:t>physically disabled</a:t>
            </a:r>
            <a:r>
              <a:rPr lang="en-IN" sz="2000">
                <a:solidFill>
                  <a:schemeClr val="dk1"/>
                </a:solidFill>
                <a:latin typeface="Arial"/>
                <a:ea typeface="Arial"/>
                <a:cs typeface="Arial"/>
                <a:sym typeface="Arial"/>
              </a:rPr>
              <a:t> and </a:t>
            </a:r>
            <a:r>
              <a:rPr b="1" lang="en-IN" sz="2000">
                <a:solidFill>
                  <a:schemeClr val="dk1"/>
                </a:solidFill>
                <a:latin typeface="Arial"/>
                <a:ea typeface="Arial"/>
                <a:cs typeface="Arial"/>
                <a:sym typeface="Arial"/>
              </a:rPr>
              <a:t>elderly people</a:t>
            </a:r>
            <a:r>
              <a:rPr lang="en-IN" sz="2000">
                <a:solidFill>
                  <a:schemeClr val="dk1"/>
                </a:solidFill>
                <a:latin typeface="Arial"/>
                <a:ea typeface="Arial"/>
                <a:cs typeface="Arial"/>
                <a:sym typeface="Arial"/>
              </a:rPr>
              <a:t> find it very </a:t>
            </a:r>
            <a:r>
              <a:rPr b="1" lang="en-IN" sz="2000">
                <a:solidFill>
                  <a:schemeClr val="dk1"/>
                </a:solidFill>
                <a:latin typeface="Arial"/>
                <a:ea typeface="Arial"/>
                <a:cs typeface="Arial"/>
                <a:sym typeface="Arial"/>
              </a:rPr>
              <a:t>tiring</a:t>
            </a:r>
            <a:r>
              <a:rPr lang="en-IN" sz="2000">
                <a:solidFill>
                  <a:schemeClr val="dk1"/>
                </a:solidFill>
                <a:latin typeface="Arial"/>
                <a:ea typeface="Arial"/>
                <a:cs typeface="Arial"/>
                <a:sym typeface="Arial"/>
              </a:rPr>
              <a:t> to control the </a:t>
            </a:r>
            <a:r>
              <a:rPr b="1" lang="en-IN" sz="2000">
                <a:solidFill>
                  <a:schemeClr val="dk1"/>
                </a:solidFill>
                <a:latin typeface="Arial"/>
                <a:ea typeface="Arial"/>
                <a:cs typeface="Arial"/>
                <a:sym typeface="Arial"/>
              </a:rPr>
              <a:t>traditional wheelchair</a:t>
            </a:r>
            <a:r>
              <a:rPr lang="en-IN" sz="2000">
                <a:solidFill>
                  <a:schemeClr val="dk1"/>
                </a:solidFill>
                <a:latin typeface="Arial"/>
                <a:ea typeface="Arial"/>
                <a:cs typeface="Arial"/>
                <a:sym typeface="Arial"/>
              </a:rPr>
              <a:t> and many a time need the </a:t>
            </a:r>
            <a:r>
              <a:rPr b="1" lang="en-IN" sz="2000">
                <a:solidFill>
                  <a:schemeClr val="dk1"/>
                </a:solidFill>
                <a:latin typeface="Arial"/>
                <a:ea typeface="Arial"/>
                <a:cs typeface="Arial"/>
                <a:sym typeface="Arial"/>
              </a:rPr>
              <a:t>assistance</a:t>
            </a:r>
            <a:r>
              <a:rPr lang="en-IN" sz="2000">
                <a:solidFill>
                  <a:schemeClr val="dk1"/>
                </a:solidFill>
                <a:latin typeface="Arial"/>
                <a:ea typeface="Arial"/>
                <a:cs typeface="Arial"/>
                <a:sym typeface="Arial"/>
              </a:rPr>
              <a:t> of another person.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Other version including the </a:t>
            </a:r>
            <a:r>
              <a:rPr b="1" lang="en-IN" sz="2000">
                <a:solidFill>
                  <a:schemeClr val="dk1"/>
                </a:solidFill>
                <a:latin typeface="Arial"/>
                <a:ea typeface="Arial"/>
                <a:cs typeface="Arial"/>
                <a:sym typeface="Arial"/>
              </a:rPr>
              <a:t>joystick</a:t>
            </a:r>
            <a:r>
              <a:rPr lang="en-IN" sz="2000">
                <a:solidFill>
                  <a:schemeClr val="dk1"/>
                </a:solidFill>
                <a:latin typeface="Arial"/>
                <a:ea typeface="Arial"/>
                <a:cs typeface="Arial"/>
                <a:sym typeface="Arial"/>
              </a:rPr>
              <a:t> based wheelchair have limitations for the </a:t>
            </a:r>
            <a:r>
              <a:rPr b="1" lang="en-IN" sz="2000">
                <a:solidFill>
                  <a:schemeClr val="dk1"/>
                </a:solidFill>
                <a:latin typeface="Arial"/>
                <a:ea typeface="Arial"/>
                <a:cs typeface="Arial"/>
                <a:sym typeface="Arial"/>
              </a:rPr>
              <a:t>hand impaired</a:t>
            </a:r>
            <a:r>
              <a:rPr lang="en-IN" sz="2000">
                <a:solidFill>
                  <a:schemeClr val="dk1"/>
                </a:solidFill>
                <a:latin typeface="Arial"/>
                <a:ea typeface="Arial"/>
                <a:cs typeface="Arial"/>
                <a:sym typeface="Arial"/>
              </a:rPr>
              <a:t> people.</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Thus, to </a:t>
            </a:r>
            <a:r>
              <a:rPr b="1" lang="en-IN" sz="2000">
                <a:solidFill>
                  <a:schemeClr val="dk1"/>
                </a:solidFill>
                <a:latin typeface="Arial"/>
                <a:ea typeface="Arial"/>
                <a:cs typeface="Arial"/>
                <a:sym typeface="Arial"/>
              </a:rPr>
              <a:t>reduce the strain</a:t>
            </a:r>
            <a:r>
              <a:rPr lang="en-IN" sz="2000">
                <a:solidFill>
                  <a:schemeClr val="dk1"/>
                </a:solidFill>
                <a:latin typeface="Arial"/>
                <a:ea typeface="Arial"/>
                <a:cs typeface="Arial"/>
                <a:sym typeface="Arial"/>
              </a:rPr>
              <a:t> involved in maneuvering it, the </a:t>
            </a:r>
            <a:r>
              <a:rPr b="1" lang="en-IN" sz="2000">
                <a:solidFill>
                  <a:schemeClr val="dk1"/>
                </a:solidFill>
                <a:latin typeface="Arial"/>
                <a:ea typeface="Arial"/>
                <a:cs typeface="Arial"/>
                <a:sym typeface="Arial"/>
              </a:rPr>
              <a:t>primary objective</a:t>
            </a:r>
            <a:r>
              <a:rPr lang="en-IN" sz="2000">
                <a:solidFill>
                  <a:schemeClr val="dk1"/>
                </a:solidFill>
                <a:latin typeface="Arial"/>
                <a:ea typeface="Arial"/>
                <a:cs typeface="Arial"/>
                <a:sym typeface="Arial"/>
              </a:rPr>
              <a:t> of this project is to build the prototype of a </a:t>
            </a:r>
            <a:r>
              <a:rPr b="1" lang="en-IN" sz="2000">
                <a:solidFill>
                  <a:schemeClr val="dk1"/>
                </a:solidFill>
                <a:latin typeface="Arial"/>
                <a:ea typeface="Arial"/>
                <a:cs typeface="Arial"/>
                <a:sym typeface="Arial"/>
              </a:rPr>
              <a:t>user- friendly hand gesture based wheelchair.</a:t>
            </a:r>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This method employs </a:t>
            </a:r>
            <a:r>
              <a:rPr b="1" lang="en-IN" sz="2000">
                <a:solidFill>
                  <a:schemeClr val="dk1"/>
                </a:solidFill>
                <a:latin typeface="Arial"/>
                <a:ea typeface="Arial"/>
                <a:cs typeface="Arial"/>
                <a:sym typeface="Arial"/>
              </a:rPr>
              <a:t>specific hand gestures</a:t>
            </a:r>
            <a:r>
              <a:rPr lang="en-IN" sz="2000">
                <a:solidFill>
                  <a:schemeClr val="dk1"/>
                </a:solidFill>
                <a:latin typeface="Arial"/>
                <a:ea typeface="Arial"/>
                <a:cs typeface="Arial"/>
                <a:sym typeface="Arial"/>
              </a:rPr>
              <a:t> to control the </a:t>
            </a:r>
            <a:r>
              <a:rPr b="1" lang="en-IN" sz="2000">
                <a:solidFill>
                  <a:schemeClr val="dk1"/>
                </a:solidFill>
                <a:latin typeface="Arial"/>
                <a:ea typeface="Arial"/>
                <a:cs typeface="Arial"/>
                <a:sym typeface="Arial"/>
              </a:rPr>
              <a:t>direction of motion</a:t>
            </a:r>
            <a:r>
              <a:rPr lang="en-IN" sz="2000">
                <a:solidFill>
                  <a:schemeClr val="dk1"/>
                </a:solidFill>
                <a:latin typeface="Arial"/>
                <a:ea typeface="Arial"/>
                <a:cs typeface="Arial"/>
                <a:sym typeface="Arial"/>
              </a:rPr>
              <a:t> of the wheelchair. Any objects or sudden </a:t>
            </a:r>
            <a:r>
              <a:rPr b="1" lang="en-IN" sz="2000">
                <a:solidFill>
                  <a:schemeClr val="dk1"/>
                </a:solidFill>
                <a:latin typeface="Arial"/>
                <a:ea typeface="Arial"/>
                <a:cs typeface="Arial"/>
                <a:sym typeface="Arial"/>
              </a:rPr>
              <a:t>hurdles</a:t>
            </a:r>
            <a:r>
              <a:rPr lang="en-IN" sz="2000">
                <a:solidFill>
                  <a:schemeClr val="dk1"/>
                </a:solidFill>
                <a:latin typeface="Arial"/>
                <a:ea typeface="Arial"/>
                <a:cs typeface="Arial"/>
                <a:sym typeface="Arial"/>
              </a:rPr>
              <a:t> are also detected and the wheelchair is brought to a </a:t>
            </a:r>
            <a:r>
              <a:rPr b="1" lang="en-IN" sz="2000">
                <a:solidFill>
                  <a:schemeClr val="dk1"/>
                </a:solidFill>
                <a:latin typeface="Arial"/>
                <a:ea typeface="Arial"/>
                <a:cs typeface="Arial"/>
                <a:sym typeface="Arial"/>
              </a:rPr>
              <a:t>halt</a:t>
            </a:r>
            <a:r>
              <a:rPr lang="en-IN" sz="2000">
                <a:solidFill>
                  <a:schemeClr val="dk1"/>
                </a:solidFill>
                <a:latin typeface="Arial"/>
                <a:ea typeface="Arial"/>
                <a:cs typeface="Arial"/>
                <a:sym typeface="Arial"/>
              </a:rPr>
              <a:t> in such a situation.</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This mechanism helps the user to control his wheelchair </a:t>
            </a:r>
            <a:r>
              <a:rPr b="1" lang="en-IN" sz="2000">
                <a:solidFill>
                  <a:schemeClr val="dk1"/>
                </a:solidFill>
                <a:latin typeface="Arial"/>
                <a:ea typeface="Arial"/>
                <a:cs typeface="Arial"/>
                <a:sym typeface="Arial"/>
              </a:rPr>
              <a:t>wirelessly</a:t>
            </a:r>
            <a:r>
              <a:rPr lang="en-IN" sz="2000">
                <a:solidFill>
                  <a:schemeClr val="dk1"/>
                </a:solidFill>
                <a:latin typeface="Arial"/>
                <a:ea typeface="Arial"/>
                <a:cs typeface="Arial"/>
                <a:sym typeface="Arial"/>
              </a:rPr>
              <a:t> and helps him perform his daily tasks </a:t>
            </a:r>
            <a:r>
              <a:rPr b="1" lang="en-IN" sz="2000">
                <a:solidFill>
                  <a:schemeClr val="dk1"/>
                </a:solidFill>
                <a:latin typeface="Arial"/>
                <a:ea typeface="Arial"/>
                <a:cs typeface="Arial"/>
                <a:sym typeface="Arial"/>
              </a:rPr>
              <a:t>independently and comfortably.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
          <p:cNvSpPr/>
          <p:nvPr/>
        </p:nvSpPr>
        <p:spPr>
          <a:xfrm>
            <a:off x="395640" y="128160"/>
            <a:ext cx="9288360" cy="1120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1990">
                <a:solidFill>
                  <a:schemeClr val="dk1"/>
                </a:solidFill>
                <a:latin typeface="Calibri"/>
                <a:ea typeface="Calibri"/>
                <a:cs typeface="Calibri"/>
                <a:sym typeface="Calibri"/>
              </a:rPr>
              <a:t>                        </a:t>
            </a:r>
            <a:endParaRPr sz="1800">
              <a:solidFill>
                <a:schemeClr val="dk1"/>
              </a:solidFill>
              <a:latin typeface="Arial"/>
              <a:ea typeface="Arial"/>
              <a:cs typeface="Arial"/>
              <a:sym typeface="Arial"/>
            </a:endParaRPr>
          </a:p>
        </p:txBody>
      </p:sp>
      <p:sp>
        <p:nvSpPr>
          <p:cNvPr id="181" name="Google Shape;181;p3"/>
          <p:cNvSpPr/>
          <p:nvPr/>
        </p:nvSpPr>
        <p:spPr>
          <a:xfrm>
            <a:off x="2948040" y="122237"/>
            <a:ext cx="4182840" cy="814397"/>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3200" u="sng">
                <a:solidFill>
                  <a:schemeClr val="dk1"/>
                </a:solidFill>
                <a:latin typeface="Arial"/>
                <a:ea typeface="Arial"/>
                <a:cs typeface="Arial"/>
                <a:sym typeface="Arial"/>
              </a:rPr>
              <a:t>INTRODUCTION</a:t>
            </a:r>
            <a:endParaRPr b="1" sz="1800" u="sng">
              <a:solidFill>
                <a:schemeClr val="dk1"/>
              </a:solidFill>
              <a:latin typeface="Arial"/>
              <a:ea typeface="Arial"/>
              <a:cs typeface="Arial"/>
              <a:sym typeface="Arial"/>
            </a:endParaRPr>
          </a:p>
        </p:txBody>
      </p:sp>
      <p:sp>
        <p:nvSpPr>
          <p:cNvPr id="182" name="Google Shape;182;p3"/>
          <p:cNvSpPr txBox="1"/>
          <p:nvPr/>
        </p:nvSpPr>
        <p:spPr>
          <a:xfrm>
            <a:off x="315912" y="1338996"/>
            <a:ext cx="9525000" cy="624786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Wheelchairs are among the most </a:t>
            </a:r>
            <a:r>
              <a:rPr b="1" lang="en-IN" sz="2000">
                <a:solidFill>
                  <a:schemeClr val="dk1"/>
                </a:solidFill>
                <a:latin typeface="Arial"/>
                <a:ea typeface="Arial"/>
                <a:cs typeface="Arial"/>
                <a:sym typeface="Arial"/>
              </a:rPr>
              <a:t>popular assistive devices</a:t>
            </a:r>
            <a:r>
              <a:rPr lang="en-IN" sz="2000">
                <a:solidFill>
                  <a:schemeClr val="dk1"/>
                </a:solidFill>
                <a:latin typeface="Arial"/>
                <a:ea typeface="Arial"/>
                <a:cs typeface="Arial"/>
                <a:sym typeface="Arial"/>
              </a:rPr>
              <a:t> in the medical field.</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With the advancement of technology, there’s a </a:t>
            </a:r>
            <a:r>
              <a:rPr b="1" lang="en-IN" sz="2000">
                <a:solidFill>
                  <a:schemeClr val="dk1"/>
                </a:solidFill>
                <a:latin typeface="Arial"/>
                <a:ea typeface="Arial"/>
                <a:cs typeface="Arial"/>
                <a:sym typeface="Arial"/>
              </a:rPr>
              <a:t>rise in the demand</a:t>
            </a:r>
            <a:r>
              <a:rPr lang="en-IN" sz="2000">
                <a:solidFill>
                  <a:schemeClr val="dk1"/>
                </a:solidFill>
                <a:latin typeface="Arial"/>
                <a:ea typeface="Arial"/>
                <a:cs typeface="Arial"/>
                <a:sym typeface="Arial"/>
              </a:rPr>
              <a:t> for automated user convenient wheelchairs in the market.</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Our project </a:t>
            </a:r>
            <a:r>
              <a:rPr b="1" lang="en-IN" sz="2000">
                <a:solidFill>
                  <a:schemeClr val="dk1"/>
                </a:solidFill>
                <a:latin typeface="Arial"/>
                <a:ea typeface="Arial"/>
                <a:cs typeface="Arial"/>
                <a:sym typeface="Arial"/>
              </a:rPr>
              <a:t>aims</a:t>
            </a:r>
            <a:r>
              <a:rPr lang="en-IN" sz="2000">
                <a:solidFill>
                  <a:schemeClr val="dk1"/>
                </a:solidFill>
                <a:latin typeface="Arial"/>
                <a:ea typeface="Arial"/>
                <a:cs typeface="Arial"/>
                <a:sym typeface="Arial"/>
              </a:rPr>
              <a:t> to provide not only a </a:t>
            </a:r>
            <a:r>
              <a:rPr b="1" lang="en-IN" sz="2000">
                <a:solidFill>
                  <a:schemeClr val="dk1"/>
                </a:solidFill>
                <a:latin typeface="Arial"/>
                <a:ea typeface="Arial"/>
                <a:cs typeface="Arial"/>
                <a:sym typeface="Arial"/>
              </a:rPr>
              <a:t>comfortable</a:t>
            </a:r>
            <a:r>
              <a:rPr lang="en-IN" sz="2000">
                <a:solidFill>
                  <a:schemeClr val="dk1"/>
                </a:solidFill>
                <a:latin typeface="Arial"/>
                <a:ea typeface="Arial"/>
                <a:cs typeface="Arial"/>
                <a:sym typeface="Arial"/>
              </a:rPr>
              <a:t> but also a </a:t>
            </a:r>
            <a:r>
              <a:rPr b="1" lang="en-IN" sz="2000">
                <a:solidFill>
                  <a:schemeClr val="dk1"/>
                </a:solidFill>
                <a:latin typeface="Arial"/>
                <a:ea typeface="Arial"/>
                <a:cs typeface="Arial"/>
                <a:sym typeface="Arial"/>
              </a:rPr>
              <a:t>safe</a:t>
            </a:r>
            <a:r>
              <a:rPr lang="en-IN" sz="2000">
                <a:solidFill>
                  <a:schemeClr val="dk1"/>
                </a:solidFill>
                <a:latin typeface="Arial"/>
                <a:ea typeface="Arial"/>
                <a:cs typeface="Arial"/>
                <a:sym typeface="Arial"/>
              </a:rPr>
              <a:t> user experience for the </a:t>
            </a:r>
            <a:r>
              <a:rPr b="1" lang="en-IN" sz="2000">
                <a:solidFill>
                  <a:schemeClr val="dk1"/>
                </a:solidFill>
                <a:latin typeface="Arial"/>
                <a:ea typeface="Arial"/>
                <a:cs typeface="Arial"/>
                <a:sym typeface="Arial"/>
              </a:rPr>
              <a:t>wheelchair-bound </a:t>
            </a:r>
            <a:r>
              <a:rPr lang="en-IN" sz="2000">
                <a:solidFill>
                  <a:schemeClr val="dk1"/>
                </a:solidFill>
                <a:latin typeface="Arial"/>
                <a:ea typeface="Arial"/>
                <a:cs typeface="Arial"/>
                <a:sym typeface="Arial"/>
              </a:rPr>
              <a:t>using simple hand gestures .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A</a:t>
            </a:r>
            <a:r>
              <a:rPr b="1" lang="en-IN" sz="2000">
                <a:solidFill>
                  <a:schemeClr val="dk1"/>
                </a:solidFill>
                <a:latin typeface="Arial"/>
                <a:ea typeface="Arial"/>
                <a:cs typeface="Arial"/>
                <a:sym typeface="Arial"/>
              </a:rPr>
              <a:t> Gesture</a:t>
            </a:r>
            <a:r>
              <a:rPr lang="en-IN" sz="2000">
                <a:solidFill>
                  <a:schemeClr val="dk1"/>
                </a:solidFill>
                <a:latin typeface="Arial"/>
                <a:ea typeface="Arial"/>
                <a:cs typeface="Arial"/>
                <a:sym typeface="Arial"/>
              </a:rPr>
              <a:t> is a </a:t>
            </a:r>
            <a:r>
              <a:rPr b="1" lang="en-IN" sz="2000">
                <a:solidFill>
                  <a:schemeClr val="dk1"/>
                </a:solidFill>
                <a:latin typeface="Arial"/>
                <a:ea typeface="Arial"/>
                <a:cs typeface="Arial"/>
                <a:sym typeface="Arial"/>
              </a:rPr>
              <a:t>non-verbal form of communication</a:t>
            </a:r>
            <a:r>
              <a:rPr lang="en-IN" sz="2000">
                <a:solidFill>
                  <a:schemeClr val="dk1"/>
                </a:solidFill>
                <a:latin typeface="Arial"/>
                <a:ea typeface="Arial"/>
                <a:cs typeface="Arial"/>
                <a:sym typeface="Arial"/>
              </a:rPr>
              <a:t> in which visible bodily actions are used to communicate particular messages.</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In this era of automation, </a:t>
            </a:r>
            <a:r>
              <a:rPr b="1" lang="en-IN" sz="2000">
                <a:solidFill>
                  <a:schemeClr val="dk1"/>
                </a:solidFill>
                <a:latin typeface="Arial"/>
                <a:ea typeface="Arial"/>
                <a:cs typeface="Arial"/>
                <a:sym typeface="Arial"/>
              </a:rPr>
              <a:t>M</a:t>
            </a:r>
            <a:r>
              <a:rPr lang="en-IN" sz="2000">
                <a:solidFill>
                  <a:schemeClr val="dk1"/>
                </a:solidFill>
                <a:latin typeface="Arial"/>
                <a:ea typeface="Arial"/>
                <a:cs typeface="Arial"/>
                <a:sym typeface="Arial"/>
              </a:rPr>
              <a:t>icro </a:t>
            </a:r>
            <a:r>
              <a:rPr b="1" lang="en-IN" sz="2000">
                <a:solidFill>
                  <a:schemeClr val="dk1"/>
                </a:solidFill>
                <a:latin typeface="Arial"/>
                <a:ea typeface="Arial"/>
                <a:cs typeface="Arial"/>
                <a:sym typeface="Arial"/>
              </a:rPr>
              <a:t>E</a:t>
            </a:r>
            <a:r>
              <a:rPr lang="en-IN" sz="2000">
                <a:solidFill>
                  <a:schemeClr val="dk1"/>
                </a:solidFill>
                <a:latin typeface="Arial"/>
                <a:ea typeface="Arial"/>
                <a:cs typeface="Arial"/>
                <a:sym typeface="Arial"/>
              </a:rPr>
              <a:t>lectro </a:t>
            </a:r>
            <a:r>
              <a:rPr b="1" lang="en-IN" sz="2000">
                <a:solidFill>
                  <a:schemeClr val="dk1"/>
                </a:solidFill>
                <a:latin typeface="Arial"/>
                <a:ea typeface="Arial"/>
                <a:cs typeface="Arial"/>
                <a:sym typeface="Arial"/>
              </a:rPr>
              <a:t>M</a:t>
            </a:r>
            <a:r>
              <a:rPr lang="en-IN" sz="2000">
                <a:solidFill>
                  <a:schemeClr val="dk1"/>
                </a:solidFill>
                <a:latin typeface="Arial"/>
                <a:ea typeface="Arial"/>
                <a:cs typeface="Arial"/>
                <a:sym typeface="Arial"/>
              </a:rPr>
              <a:t>echanical </a:t>
            </a:r>
            <a:r>
              <a:rPr b="1" lang="en-IN" sz="2000">
                <a:solidFill>
                  <a:schemeClr val="dk1"/>
                </a:solidFill>
                <a:latin typeface="Arial"/>
                <a:ea typeface="Arial"/>
                <a:cs typeface="Arial"/>
                <a:sym typeface="Arial"/>
              </a:rPr>
              <a:t>S</a:t>
            </a:r>
            <a:r>
              <a:rPr lang="en-IN" sz="2000">
                <a:solidFill>
                  <a:schemeClr val="dk1"/>
                </a:solidFill>
                <a:latin typeface="Arial"/>
                <a:ea typeface="Arial"/>
                <a:cs typeface="Arial"/>
                <a:sym typeface="Arial"/>
              </a:rPr>
              <a:t>ensor (MEMS) based devices have gained </a:t>
            </a:r>
            <a:r>
              <a:rPr b="1" lang="en-IN" sz="2000">
                <a:solidFill>
                  <a:schemeClr val="dk1"/>
                </a:solidFill>
                <a:latin typeface="Arial"/>
                <a:ea typeface="Arial"/>
                <a:cs typeface="Arial"/>
                <a:sym typeface="Arial"/>
              </a:rPr>
              <a:t>great importance </a:t>
            </a:r>
            <a:r>
              <a:rPr lang="en-IN" sz="2000">
                <a:solidFill>
                  <a:schemeClr val="dk1"/>
                </a:solidFill>
                <a:latin typeface="Arial"/>
                <a:ea typeface="Arial"/>
                <a:cs typeface="Arial"/>
                <a:sym typeface="Arial"/>
              </a:rPr>
              <a:t>for its user-friendly nature.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Here, we use </a:t>
            </a:r>
            <a:r>
              <a:rPr b="1" lang="en-IN" sz="2000">
                <a:solidFill>
                  <a:schemeClr val="dk1"/>
                </a:solidFill>
                <a:latin typeface="Arial"/>
                <a:ea typeface="Arial"/>
                <a:cs typeface="Arial"/>
                <a:sym typeface="Arial"/>
              </a:rPr>
              <a:t>MEMS</a:t>
            </a:r>
            <a:r>
              <a:rPr lang="en-IN" sz="2000">
                <a:solidFill>
                  <a:schemeClr val="dk1"/>
                </a:solidFill>
                <a:latin typeface="Arial"/>
                <a:ea typeface="Arial"/>
                <a:cs typeface="Arial"/>
                <a:sym typeface="Arial"/>
              </a:rPr>
              <a:t> </a:t>
            </a:r>
            <a:r>
              <a:rPr b="1" lang="en-IN" sz="2000">
                <a:solidFill>
                  <a:schemeClr val="dk1"/>
                </a:solidFill>
                <a:latin typeface="Arial"/>
                <a:ea typeface="Arial"/>
                <a:cs typeface="Arial"/>
                <a:sym typeface="Arial"/>
              </a:rPr>
              <a:t>accelerometer</a:t>
            </a:r>
            <a:r>
              <a:rPr lang="en-IN" sz="2000">
                <a:solidFill>
                  <a:schemeClr val="dk1"/>
                </a:solidFill>
                <a:latin typeface="Arial"/>
                <a:ea typeface="Arial"/>
                <a:cs typeface="Arial"/>
                <a:sym typeface="Arial"/>
              </a:rPr>
              <a:t> that is highly sensitive to any kind of </a:t>
            </a:r>
            <a:r>
              <a:rPr b="1" lang="en-IN" sz="2000">
                <a:solidFill>
                  <a:schemeClr val="dk1"/>
                </a:solidFill>
                <a:latin typeface="Arial"/>
                <a:ea typeface="Arial"/>
                <a:cs typeface="Arial"/>
                <a:sym typeface="Arial"/>
              </a:rPr>
              <a:t>tilt</a:t>
            </a:r>
            <a:r>
              <a:rPr lang="en-IN" sz="2000">
                <a:solidFill>
                  <a:schemeClr val="dk1"/>
                </a:solidFill>
                <a:latin typeface="Arial"/>
                <a:ea typeface="Arial"/>
                <a:cs typeface="Arial"/>
                <a:sym typeface="Arial"/>
              </a:rPr>
              <a:t> in the 3-dimensional space as a transducer to recognize hand gestures and an </a:t>
            </a:r>
            <a:r>
              <a:rPr b="1" lang="en-IN" sz="2000">
                <a:solidFill>
                  <a:schemeClr val="dk1"/>
                </a:solidFill>
                <a:latin typeface="Arial"/>
                <a:ea typeface="Arial"/>
                <a:cs typeface="Arial"/>
                <a:sym typeface="Arial"/>
              </a:rPr>
              <a:t>ultrasonic sensor</a:t>
            </a:r>
            <a:r>
              <a:rPr lang="en-IN" sz="2000">
                <a:solidFill>
                  <a:schemeClr val="dk1"/>
                </a:solidFill>
                <a:latin typeface="Arial"/>
                <a:ea typeface="Arial"/>
                <a:cs typeface="Arial"/>
                <a:sym typeface="Arial"/>
              </a:rPr>
              <a:t> for </a:t>
            </a:r>
            <a:r>
              <a:rPr b="1" lang="en-IN" sz="2000">
                <a:solidFill>
                  <a:schemeClr val="dk1"/>
                </a:solidFill>
                <a:latin typeface="Arial"/>
                <a:ea typeface="Arial"/>
                <a:cs typeface="Arial"/>
                <a:sym typeface="Arial"/>
              </a:rPr>
              <a:t>collision avoidance</a:t>
            </a:r>
            <a:r>
              <a:rPr lang="en-IN" sz="2000">
                <a:solidFill>
                  <a:schemeClr val="dk1"/>
                </a:solidFill>
                <a:latin typeface="Arial"/>
                <a:ea typeface="Arial"/>
                <a:cs typeface="Arial"/>
                <a:sym typeface="Arial"/>
              </a:rPr>
              <a:t>.</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
          <p:cNvSpPr/>
          <p:nvPr/>
        </p:nvSpPr>
        <p:spPr>
          <a:xfrm>
            <a:off x="395640" y="45033"/>
            <a:ext cx="9288360" cy="11206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2678112" y="128160"/>
            <a:ext cx="4800600" cy="1195397"/>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3200" u="sng">
                <a:solidFill>
                  <a:schemeClr val="dk1"/>
                </a:solidFill>
                <a:latin typeface="Arial"/>
                <a:ea typeface="Arial"/>
                <a:cs typeface="Arial"/>
                <a:sym typeface="Arial"/>
              </a:rPr>
              <a:t>LITERATURE SURVEY</a:t>
            </a:r>
            <a:endParaRPr b="1" sz="1800" u="sng">
              <a:solidFill>
                <a:schemeClr val="dk1"/>
              </a:solidFill>
              <a:latin typeface="Arial"/>
              <a:ea typeface="Arial"/>
              <a:cs typeface="Arial"/>
              <a:sym typeface="Arial"/>
            </a:endParaRPr>
          </a:p>
        </p:txBody>
      </p:sp>
      <p:sp>
        <p:nvSpPr>
          <p:cNvPr id="189" name="Google Shape;189;p4"/>
          <p:cNvSpPr txBox="1"/>
          <p:nvPr/>
        </p:nvSpPr>
        <p:spPr>
          <a:xfrm>
            <a:off x="395640" y="1646237"/>
            <a:ext cx="8988072" cy="59400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Pushpendra Jha,” Hand Gesture Controlled Wheelchair”, INTERNATIONAL JOURNAL OF SCIENTIFIC &amp; TECHNOLOGY RESEARCH VOLUME 5, ISSUE 04, APRIL 2016 .</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V Sundara Siva Kumar, G.Ramesh and P Nagesh, “MEMS based Hand Gesture Wheel Chair Movement Control for Disable Persons ”, International Journal of Current Engineering and Technology, Vol.5, No.3 (June 2015).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Pei Jia., Huosheng H. Hu., Tao Lu., Kui Yuan., “ Head gesture recognition for hands-free control of an intelligent wheelchair” ,  An International Journal on Industrial Robot, Vol 34, No.1, pp.60-68, 2007 .</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Javajji Veeraiah., P.V.N Aravind Syam,. N. Naga Durga., K. Ravi Kanth., G. Vasudha, “Accelerometer Based Gesture Recognisation for Wheel Chair Direction Control Using ZIGBEE Protocol”,  International Journal of Technological Exploration and Learning (IJTEL), Vol. 2, No. 2,pp.104-108, April 2013. </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5"/>
          <p:cNvSpPr/>
          <p:nvPr/>
        </p:nvSpPr>
        <p:spPr>
          <a:xfrm>
            <a:off x="1763712" y="350837"/>
            <a:ext cx="6553200" cy="762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2800" u="sng">
                <a:solidFill>
                  <a:schemeClr val="dk1"/>
                </a:solidFill>
                <a:latin typeface="Arial"/>
                <a:ea typeface="Arial"/>
                <a:cs typeface="Arial"/>
                <a:sym typeface="Arial"/>
              </a:rPr>
              <a:t>BLOCK DIAGRAM </a:t>
            </a:r>
            <a:endParaRPr/>
          </a:p>
          <a:p>
            <a:pPr indent="0" lvl="0" marL="0" marR="0" rtl="0" algn="ctr">
              <a:lnSpc>
                <a:spcPct val="100000"/>
              </a:lnSpc>
              <a:spcBef>
                <a:spcPts val="0"/>
              </a:spcBef>
              <a:spcAft>
                <a:spcPts val="0"/>
              </a:spcAft>
              <a:buNone/>
            </a:pPr>
            <a:r>
              <a:rPr b="1" lang="en-IN" sz="2800" u="sng">
                <a:solidFill>
                  <a:schemeClr val="dk1"/>
                </a:solidFill>
                <a:latin typeface="Arial"/>
                <a:ea typeface="Arial"/>
                <a:cs typeface="Arial"/>
                <a:sym typeface="Arial"/>
              </a:rPr>
              <a:t>TRASNMISSION SECTION</a:t>
            </a:r>
            <a:endParaRPr b="1" sz="1600" u="sng">
              <a:solidFill>
                <a:schemeClr val="dk1"/>
              </a:solidFill>
              <a:latin typeface="Arial"/>
              <a:ea typeface="Arial"/>
              <a:cs typeface="Arial"/>
              <a:sym typeface="Arial"/>
            </a:endParaRPr>
          </a:p>
        </p:txBody>
      </p:sp>
      <p:sp>
        <p:nvSpPr>
          <p:cNvPr id="195" name="Google Shape;195;p5"/>
          <p:cNvSpPr/>
          <p:nvPr/>
        </p:nvSpPr>
        <p:spPr>
          <a:xfrm>
            <a:off x="4583112" y="3627437"/>
            <a:ext cx="1812851" cy="3429001"/>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Arduino Uno</a:t>
            </a:r>
            <a:endParaRPr/>
          </a:p>
        </p:txBody>
      </p:sp>
      <p:sp>
        <p:nvSpPr>
          <p:cNvPr id="196" name="Google Shape;196;p5"/>
          <p:cNvSpPr/>
          <p:nvPr/>
        </p:nvSpPr>
        <p:spPr>
          <a:xfrm>
            <a:off x="2144712" y="4388659"/>
            <a:ext cx="1752600" cy="915178"/>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ADXL335</a:t>
            </a:r>
            <a:endParaRPr/>
          </a:p>
          <a:p>
            <a:pPr indent="0" lvl="0" marL="0" marR="0" rtl="0" algn="ctr">
              <a:spcBef>
                <a:spcPts val="0"/>
              </a:spcBef>
              <a:spcAft>
                <a:spcPts val="0"/>
              </a:spcAft>
              <a:buNone/>
            </a:pPr>
            <a:r>
              <a:rPr lang="en-IN" sz="1800">
                <a:solidFill>
                  <a:schemeClr val="dk1"/>
                </a:solidFill>
                <a:latin typeface="Arial"/>
                <a:ea typeface="Arial"/>
                <a:cs typeface="Arial"/>
                <a:sym typeface="Arial"/>
              </a:rPr>
              <a:t>Accelerometer</a:t>
            </a:r>
            <a:endParaRPr/>
          </a:p>
        </p:txBody>
      </p:sp>
      <p:sp>
        <p:nvSpPr>
          <p:cNvPr id="197" name="Google Shape;197;p5"/>
          <p:cNvSpPr/>
          <p:nvPr/>
        </p:nvSpPr>
        <p:spPr>
          <a:xfrm>
            <a:off x="7097712" y="4313237"/>
            <a:ext cx="1524000" cy="90487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433Mhz RF Transmitter </a:t>
            </a:r>
            <a:endParaRPr/>
          </a:p>
        </p:txBody>
      </p:sp>
      <p:sp>
        <p:nvSpPr>
          <p:cNvPr id="198" name="Google Shape;198;p5"/>
          <p:cNvSpPr/>
          <p:nvPr/>
        </p:nvSpPr>
        <p:spPr>
          <a:xfrm>
            <a:off x="4583112" y="1884362"/>
            <a:ext cx="1801332" cy="90487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Power Supply</a:t>
            </a:r>
            <a:endParaRPr/>
          </a:p>
        </p:txBody>
      </p:sp>
      <p:sp>
        <p:nvSpPr>
          <p:cNvPr id="199" name="Google Shape;199;p5"/>
          <p:cNvSpPr/>
          <p:nvPr/>
        </p:nvSpPr>
        <p:spPr>
          <a:xfrm>
            <a:off x="4049712" y="4618037"/>
            <a:ext cx="408467" cy="304800"/>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5"/>
          <p:cNvSpPr/>
          <p:nvPr/>
        </p:nvSpPr>
        <p:spPr>
          <a:xfrm>
            <a:off x="6564312" y="4618037"/>
            <a:ext cx="408467" cy="304800"/>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5"/>
          <p:cNvSpPr/>
          <p:nvPr/>
        </p:nvSpPr>
        <p:spPr>
          <a:xfrm rot="5400000">
            <a:off x="5293279" y="3042205"/>
            <a:ext cx="408467" cy="304800"/>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2" name="Google Shape;202;p5"/>
          <p:cNvSpPr/>
          <p:nvPr/>
        </p:nvSpPr>
        <p:spPr>
          <a:xfrm rot="5400000">
            <a:off x="1282040" y="4360020"/>
            <a:ext cx="707004" cy="713539"/>
          </a:xfrm>
          <a:prstGeom prst="bentUpArrow">
            <a:avLst>
              <a:gd fmla="val 25000" name="adj1"/>
              <a:gd fmla="val 25000" name="adj2"/>
              <a:gd fmla="val 25000" name="adj3"/>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5"/>
          <p:cNvSpPr txBox="1"/>
          <p:nvPr/>
        </p:nvSpPr>
        <p:spPr>
          <a:xfrm>
            <a:off x="925512" y="3486705"/>
            <a:ext cx="1676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Hand Gestures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6"/>
          <p:cNvSpPr/>
          <p:nvPr/>
        </p:nvSpPr>
        <p:spPr>
          <a:xfrm>
            <a:off x="1763712" y="274637"/>
            <a:ext cx="6553200" cy="762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2800" u="sng">
                <a:solidFill>
                  <a:schemeClr val="dk1"/>
                </a:solidFill>
                <a:latin typeface="Arial"/>
                <a:ea typeface="Arial"/>
                <a:cs typeface="Arial"/>
                <a:sym typeface="Arial"/>
              </a:rPr>
              <a:t>BLOCK DIAGRAM </a:t>
            </a:r>
            <a:endParaRPr/>
          </a:p>
          <a:p>
            <a:pPr indent="0" lvl="0" marL="0" marR="0" rtl="0" algn="ctr">
              <a:lnSpc>
                <a:spcPct val="100000"/>
              </a:lnSpc>
              <a:spcBef>
                <a:spcPts val="0"/>
              </a:spcBef>
              <a:spcAft>
                <a:spcPts val="0"/>
              </a:spcAft>
              <a:buNone/>
            </a:pPr>
            <a:r>
              <a:rPr b="1" lang="en-IN" sz="2800" u="sng">
                <a:solidFill>
                  <a:schemeClr val="dk1"/>
                </a:solidFill>
                <a:latin typeface="Arial"/>
                <a:ea typeface="Arial"/>
                <a:cs typeface="Arial"/>
                <a:sym typeface="Arial"/>
              </a:rPr>
              <a:t>RECEIVER SECTION</a:t>
            </a:r>
            <a:endParaRPr b="1" sz="1600" u="sng">
              <a:solidFill>
                <a:schemeClr val="dk1"/>
              </a:solidFill>
              <a:latin typeface="Arial"/>
              <a:ea typeface="Arial"/>
              <a:cs typeface="Arial"/>
              <a:sym typeface="Arial"/>
            </a:endParaRPr>
          </a:p>
        </p:txBody>
      </p:sp>
      <p:sp>
        <p:nvSpPr>
          <p:cNvPr id="209" name="Google Shape;209;p6"/>
          <p:cNvSpPr/>
          <p:nvPr/>
        </p:nvSpPr>
        <p:spPr>
          <a:xfrm>
            <a:off x="1458912" y="3779837"/>
            <a:ext cx="1371600" cy="90487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433MHz RF Receiver</a:t>
            </a:r>
            <a:endParaRPr/>
          </a:p>
        </p:txBody>
      </p:sp>
      <p:sp>
        <p:nvSpPr>
          <p:cNvPr id="210" name="Google Shape;210;p6"/>
          <p:cNvSpPr/>
          <p:nvPr/>
        </p:nvSpPr>
        <p:spPr>
          <a:xfrm>
            <a:off x="3559321" y="1722437"/>
            <a:ext cx="3766203" cy="90487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Power Supply</a:t>
            </a:r>
            <a:endParaRPr/>
          </a:p>
        </p:txBody>
      </p:sp>
      <p:sp>
        <p:nvSpPr>
          <p:cNvPr id="211" name="Google Shape;211;p6"/>
          <p:cNvSpPr/>
          <p:nvPr/>
        </p:nvSpPr>
        <p:spPr>
          <a:xfrm>
            <a:off x="3554240" y="3566569"/>
            <a:ext cx="1524000" cy="3566068"/>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Arduino Uno</a:t>
            </a:r>
            <a:endParaRPr/>
          </a:p>
        </p:txBody>
      </p:sp>
      <p:sp>
        <p:nvSpPr>
          <p:cNvPr id="212" name="Google Shape;212;p6"/>
          <p:cNvSpPr/>
          <p:nvPr/>
        </p:nvSpPr>
        <p:spPr>
          <a:xfrm>
            <a:off x="8087968" y="3789362"/>
            <a:ext cx="1219200" cy="90487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DC Motors</a:t>
            </a:r>
            <a:endParaRPr/>
          </a:p>
        </p:txBody>
      </p:sp>
      <p:sp>
        <p:nvSpPr>
          <p:cNvPr id="213" name="Google Shape;213;p6"/>
          <p:cNvSpPr/>
          <p:nvPr/>
        </p:nvSpPr>
        <p:spPr>
          <a:xfrm>
            <a:off x="2962582" y="4160837"/>
            <a:ext cx="408467" cy="304800"/>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6"/>
          <p:cNvSpPr/>
          <p:nvPr/>
        </p:nvSpPr>
        <p:spPr>
          <a:xfrm>
            <a:off x="5801524" y="3779837"/>
            <a:ext cx="1524000" cy="90487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L293D </a:t>
            </a:r>
            <a:endParaRPr/>
          </a:p>
          <a:p>
            <a:pPr indent="0" lvl="0" marL="0" marR="0" rtl="0" algn="ctr">
              <a:spcBef>
                <a:spcPts val="0"/>
              </a:spcBef>
              <a:spcAft>
                <a:spcPts val="0"/>
              </a:spcAft>
              <a:buNone/>
            </a:pPr>
            <a:r>
              <a:rPr lang="en-IN" sz="1800">
                <a:solidFill>
                  <a:schemeClr val="dk1"/>
                </a:solidFill>
                <a:latin typeface="Arial"/>
                <a:ea typeface="Arial"/>
                <a:cs typeface="Arial"/>
                <a:sym typeface="Arial"/>
              </a:rPr>
              <a:t>DC Motor Driver</a:t>
            </a:r>
            <a:endParaRPr/>
          </a:p>
        </p:txBody>
      </p:sp>
      <p:sp>
        <p:nvSpPr>
          <p:cNvPr id="215" name="Google Shape;215;p6"/>
          <p:cNvSpPr/>
          <p:nvPr/>
        </p:nvSpPr>
        <p:spPr>
          <a:xfrm rot="5400000">
            <a:off x="6182649" y="3108706"/>
            <a:ext cx="610929" cy="304802"/>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6"/>
          <p:cNvSpPr/>
          <p:nvPr/>
        </p:nvSpPr>
        <p:spPr>
          <a:xfrm rot="5400000">
            <a:off x="4112006" y="2993787"/>
            <a:ext cx="408467" cy="304800"/>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6"/>
          <p:cNvSpPr/>
          <p:nvPr/>
        </p:nvSpPr>
        <p:spPr>
          <a:xfrm>
            <a:off x="7508715" y="4160837"/>
            <a:ext cx="408467" cy="304800"/>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6"/>
          <p:cNvSpPr/>
          <p:nvPr/>
        </p:nvSpPr>
        <p:spPr>
          <a:xfrm>
            <a:off x="5226552" y="4160837"/>
            <a:ext cx="408467" cy="304800"/>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6"/>
          <p:cNvSpPr/>
          <p:nvPr/>
        </p:nvSpPr>
        <p:spPr>
          <a:xfrm rot="5400000">
            <a:off x="664859" y="3859282"/>
            <a:ext cx="678349" cy="519459"/>
          </a:xfrm>
          <a:prstGeom prst="bentUpArrow">
            <a:avLst>
              <a:gd fmla="val 25000" name="adj1"/>
              <a:gd fmla="val 25000" name="adj2"/>
              <a:gd fmla="val 25000" name="adj3"/>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6"/>
          <p:cNvSpPr txBox="1"/>
          <p:nvPr/>
        </p:nvSpPr>
        <p:spPr>
          <a:xfrm>
            <a:off x="544512" y="2350908"/>
            <a:ext cx="1371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Encoded message from the transmitter</a:t>
            </a:r>
            <a:endParaRPr/>
          </a:p>
        </p:txBody>
      </p:sp>
      <p:sp>
        <p:nvSpPr>
          <p:cNvPr id="221" name="Google Shape;221;p6"/>
          <p:cNvSpPr/>
          <p:nvPr/>
        </p:nvSpPr>
        <p:spPr>
          <a:xfrm>
            <a:off x="5241445" y="6218237"/>
            <a:ext cx="408467" cy="304800"/>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6"/>
          <p:cNvSpPr/>
          <p:nvPr/>
        </p:nvSpPr>
        <p:spPr>
          <a:xfrm>
            <a:off x="1458912" y="5999162"/>
            <a:ext cx="1371600" cy="90487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Ultrasonic Sensor</a:t>
            </a:r>
            <a:endParaRPr/>
          </a:p>
        </p:txBody>
      </p:sp>
      <p:sp>
        <p:nvSpPr>
          <p:cNvPr id="223" name="Google Shape;223;p6"/>
          <p:cNvSpPr txBox="1"/>
          <p:nvPr/>
        </p:nvSpPr>
        <p:spPr>
          <a:xfrm>
            <a:off x="620712" y="5151437"/>
            <a:ext cx="1295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Obstacles/Hurdles</a:t>
            </a:r>
            <a:endParaRPr/>
          </a:p>
        </p:txBody>
      </p:sp>
      <p:sp>
        <p:nvSpPr>
          <p:cNvPr id="224" name="Google Shape;224;p6"/>
          <p:cNvSpPr/>
          <p:nvPr/>
        </p:nvSpPr>
        <p:spPr>
          <a:xfrm>
            <a:off x="2982912" y="6218237"/>
            <a:ext cx="408467" cy="304800"/>
          </a:xfrm>
          <a:prstGeom prst="rightArrow">
            <a:avLst>
              <a:gd fmla="val 50000"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p6"/>
          <p:cNvSpPr/>
          <p:nvPr/>
        </p:nvSpPr>
        <p:spPr>
          <a:xfrm rot="5400000">
            <a:off x="707608" y="6069082"/>
            <a:ext cx="678349" cy="519459"/>
          </a:xfrm>
          <a:prstGeom prst="bentUpArrow">
            <a:avLst>
              <a:gd fmla="val 25000" name="adj1"/>
              <a:gd fmla="val 25000" name="adj2"/>
              <a:gd fmla="val 25000" name="adj3"/>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6"/>
          <p:cNvSpPr/>
          <p:nvPr/>
        </p:nvSpPr>
        <p:spPr>
          <a:xfrm>
            <a:off x="5802312" y="5922962"/>
            <a:ext cx="1524000" cy="904875"/>
          </a:xfrm>
          <a:prstGeom prst="roundRect">
            <a:avLst>
              <a:gd fmla="val 16667"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Arial"/>
                <a:ea typeface="Arial"/>
                <a:cs typeface="Arial"/>
                <a:sym typeface="Arial"/>
              </a:rPr>
              <a:t>Buzzer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7"/>
          <p:cNvSpPr/>
          <p:nvPr/>
        </p:nvSpPr>
        <p:spPr>
          <a:xfrm>
            <a:off x="395640" y="144557"/>
            <a:ext cx="9288360" cy="11206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1990">
                <a:solidFill>
                  <a:schemeClr val="dk1"/>
                </a:solidFill>
                <a:latin typeface="Calibri"/>
                <a:ea typeface="Calibri"/>
                <a:cs typeface="Calibri"/>
                <a:sym typeface="Calibri"/>
              </a:rPr>
              <a:t>                         </a:t>
            </a:r>
            <a:endParaRPr sz="1800">
              <a:solidFill>
                <a:schemeClr val="dk1"/>
              </a:solidFill>
              <a:latin typeface="Arial"/>
              <a:ea typeface="Arial"/>
              <a:cs typeface="Arial"/>
              <a:sym typeface="Arial"/>
            </a:endParaRPr>
          </a:p>
        </p:txBody>
      </p:sp>
      <p:sp>
        <p:nvSpPr>
          <p:cNvPr id="232" name="Google Shape;232;p7"/>
          <p:cNvSpPr/>
          <p:nvPr/>
        </p:nvSpPr>
        <p:spPr>
          <a:xfrm>
            <a:off x="2830512" y="111852"/>
            <a:ext cx="4182840" cy="966797"/>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3200" u="sng">
                <a:solidFill>
                  <a:schemeClr val="dk1"/>
                </a:solidFill>
                <a:latin typeface="Arial"/>
                <a:ea typeface="Arial"/>
                <a:cs typeface="Arial"/>
                <a:sym typeface="Arial"/>
              </a:rPr>
              <a:t>METHODOLOGY</a:t>
            </a:r>
            <a:endParaRPr b="1" sz="1800" u="sng">
              <a:solidFill>
                <a:schemeClr val="dk1"/>
              </a:solidFill>
              <a:latin typeface="Arial"/>
              <a:ea typeface="Arial"/>
              <a:cs typeface="Arial"/>
              <a:sym typeface="Arial"/>
            </a:endParaRPr>
          </a:p>
        </p:txBody>
      </p:sp>
      <p:sp>
        <p:nvSpPr>
          <p:cNvPr id="233" name="Google Shape;233;p7"/>
          <p:cNvSpPr txBox="1"/>
          <p:nvPr/>
        </p:nvSpPr>
        <p:spPr>
          <a:xfrm>
            <a:off x="315912" y="1189037"/>
            <a:ext cx="9288360" cy="747897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In this project a </a:t>
            </a:r>
            <a:r>
              <a:rPr b="1" lang="en-IN" sz="2000">
                <a:solidFill>
                  <a:schemeClr val="dk1"/>
                </a:solidFill>
                <a:latin typeface="Arial"/>
                <a:ea typeface="Arial"/>
                <a:cs typeface="Arial"/>
                <a:sym typeface="Arial"/>
              </a:rPr>
              <a:t>MEMS</a:t>
            </a:r>
            <a:r>
              <a:rPr lang="en-IN" sz="2000">
                <a:solidFill>
                  <a:schemeClr val="dk1"/>
                </a:solidFill>
                <a:latin typeface="Arial"/>
                <a:ea typeface="Arial"/>
                <a:cs typeface="Arial"/>
                <a:sym typeface="Arial"/>
              </a:rPr>
              <a:t> based accelerometer </a:t>
            </a:r>
            <a:r>
              <a:rPr b="1" lang="en-IN" sz="2000">
                <a:solidFill>
                  <a:schemeClr val="dk1"/>
                </a:solidFill>
                <a:latin typeface="Arial"/>
                <a:ea typeface="Arial"/>
                <a:cs typeface="Arial"/>
                <a:sym typeface="Arial"/>
              </a:rPr>
              <a:t>ADXL335 </a:t>
            </a:r>
            <a:r>
              <a:rPr lang="en-IN" sz="2000">
                <a:solidFill>
                  <a:schemeClr val="dk1"/>
                </a:solidFill>
                <a:latin typeface="Arial"/>
                <a:ea typeface="Arial"/>
                <a:cs typeface="Arial"/>
                <a:sym typeface="Arial"/>
              </a:rPr>
              <a:t>is used to measure the variations in acceleration in </a:t>
            </a:r>
            <a:r>
              <a:rPr b="1" lang="en-IN" sz="2000">
                <a:solidFill>
                  <a:schemeClr val="dk1"/>
                </a:solidFill>
                <a:latin typeface="Arial"/>
                <a:ea typeface="Arial"/>
                <a:cs typeface="Arial"/>
                <a:sym typeface="Arial"/>
              </a:rPr>
              <a:t>X, Y&amp; Z</a:t>
            </a:r>
            <a:r>
              <a:rPr lang="en-IN" sz="2000">
                <a:solidFill>
                  <a:schemeClr val="dk1"/>
                </a:solidFill>
                <a:latin typeface="Arial"/>
                <a:ea typeface="Arial"/>
                <a:cs typeface="Arial"/>
                <a:sym typeface="Arial"/>
              </a:rPr>
              <a:t> axis. It is a small, light weight chip integrated with mechanical elements, sensors and actuators.</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When the person tilts the hand, change in acceleration is converted into corresponding analog voltage values and is sent to the </a:t>
            </a:r>
            <a:r>
              <a:rPr b="1" lang="en-IN" sz="2000">
                <a:solidFill>
                  <a:schemeClr val="dk1"/>
                </a:solidFill>
                <a:latin typeface="Arial"/>
                <a:ea typeface="Arial"/>
                <a:cs typeface="Arial"/>
                <a:sym typeface="Arial"/>
              </a:rPr>
              <a:t>Arduino to encode</a:t>
            </a:r>
            <a:r>
              <a:rPr lang="en-IN" sz="2000">
                <a:solidFill>
                  <a:schemeClr val="dk1"/>
                </a:solidFill>
                <a:latin typeface="Arial"/>
                <a:ea typeface="Arial"/>
                <a:cs typeface="Arial"/>
                <a:sym typeface="Arial"/>
              </a:rPr>
              <a:t> them.</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The Arduino then feeds these signals onto the </a:t>
            </a:r>
            <a:endParaRPr/>
          </a:p>
          <a:p>
            <a:pPr indent="0" lvl="0" marL="0" marR="0" rtl="0" algn="l">
              <a:spcBef>
                <a:spcPts val="0"/>
              </a:spcBef>
              <a:spcAft>
                <a:spcPts val="0"/>
              </a:spcAft>
              <a:buNone/>
            </a:pPr>
            <a:r>
              <a:rPr b="1" lang="en-IN" sz="2000">
                <a:solidFill>
                  <a:schemeClr val="dk1"/>
                </a:solidFill>
                <a:latin typeface="Arial"/>
                <a:ea typeface="Arial"/>
                <a:cs typeface="Arial"/>
                <a:sym typeface="Arial"/>
              </a:rPr>
              <a:t>     433MHz transmitter</a:t>
            </a:r>
            <a:r>
              <a:rPr lang="en-IN" sz="2000">
                <a:solidFill>
                  <a:schemeClr val="dk1"/>
                </a:solidFill>
                <a:latin typeface="Arial"/>
                <a:ea typeface="Arial"/>
                <a:cs typeface="Arial"/>
                <a:sym typeface="Arial"/>
              </a:rPr>
              <a:t> which transmits them in the </a:t>
            </a:r>
            <a:endParaRPr/>
          </a:p>
          <a:p>
            <a:pPr indent="0" lvl="0" marL="0" marR="0" rtl="0" algn="l">
              <a:spcBef>
                <a:spcPts val="0"/>
              </a:spcBef>
              <a:spcAft>
                <a:spcPts val="0"/>
              </a:spcAft>
              <a:buNone/>
            </a:pPr>
            <a:r>
              <a:rPr b="1" lang="en-IN" sz="2000">
                <a:solidFill>
                  <a:schemeClr val="dk1"/>
                </a:solidFill>
                <a:latin typeface="Arial"/>
                <a:ea typeface="Arial"/>
                <a:cs typeface="Arial"/>
                <a:sym typeface="Arial"/>
              </a:rPr>
              <a:t>     RF range</a:t>
            </a:r>
            <a:r>
              <a:rPr lang="en-IN" sz="2000">
                <a:solidFill>
                  <a:schemeClr val="dk1"/>
                </a:solidFill>
                <a:latin typeface="Arial"/>
                <a:ea typeface="Arial"/>
                <a:cs typeface="Arial"/>
                <a:sym typeface="Arial"/>
              </a:rPr>
              <a:t> to the receiver placed on the wheelchair.</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IN" sz="2000">
                <a:solidFill>
                  <a:schemeClr val="dk1"/>
                </a:solidFill>
                <a:latin typeface="Arial"/>
                <a:ea typeface="Arial"/>
                <a:cs typeface="Arial"/>
                <a:sym typeface="Arial"/>
              </a:rPr>
              <a:t> </a:t>
            </a:r>
            <a:endParaRPr/>
          </a:p>
          <a:p>
            <a:pPr indent="-215900" lvl="0" marL="342900" marR="0" rtl="0" algn="l">
              <a:spcBef>
                <a:spcPts val="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Arial"/>
              <a:buNone/>
            </a:pPr>
            <a:r>
              <a:t/>
            </a:r>
            <a:endParaRPr b="1" sz="2000">
              <a:solidFill>
                <a:schemeClr val="dk1"/>
              </a:solidFill>
              <a:latin typeface="Arial"/>
              <a:ea typeface="Arial"/>
              <a:cs typeface="Arial"/>
              <a:sym typeface="Arial"/>
            </a:endParaRPr>
          </a:p>
        </p:txBody>
      </p:sp>
      <p:pic>
        <p:nvPicPr>
          <p:cNvPr descr="A close up of a sign&#10;&#10;Description automatically generated" id="234" name="Google Shape;234;p7"/>
          <p:cNvPicPr preferRelativeResize="0"/>
          <p:nvPr/>
        </p:nvPicPr>
        <p:blipFill rotWithShape="1">
          <a:blip r:embed="rId3">
            <a:alphaModFix/>
          </a:blip>
          <a:srcRect b="0" l="0" r="0" t="0"/>
          <a:stretch/>
        </p:blipFill>
        <p:spPr>
          <a:xfrm>
            <a:off x="4960091" y="2636837"/>
            <a:ext cx="2821978" cy="1177615"/>
          </a:xfrm>
          <a:prstGeom prst="rect">
            <a:avLst/>
          </a:prstGeom>
          <a:noFill/>
          <a:ln>
            <a:noFill/>
          </a:ln>
        </p:spPr>
      </p:pic>
      <p:pic>
        <p:nvPicPr>
          <p:cNvPr descr="A circuit board  Description automatically generated" id="235" name="Google Shape;235;p7"/>
          <p:cNvPicPr preferRelativeResize="0"/>
          <p:nvPr/>
        </p:nvPicPr>
        <p:blipFill rotWithShape="1">
          <a:blip r:embed="rId4">
            <a:alphaModFix/>
          </a:blip>
          <a:srcRect b="11371" l="0" r="0" t="12033"/>
          <a:stretch/>
        </p:blipFill>
        <p:spPr>
          <a:xfrm>
            <a:off x="7478711" y="5652422"/>
            <a:ext cx="1639255" cy="1251615"/>
          </a:xfrm>
          <a:prstGeom prst="rect">
            <a:avLst/>
          </a:prstGeom>
          <a:noFill/>
          <a:ln>
            <a:noFill/>
          </a:ln>
        </p:spPr>
      </p:pic>
      <p:pic>
        <p:nvPicPr>
          <p:cNvPr id="236" name="Google Shape;236;p7"/>
          <p:cNvPicPr preferRelativeResize="0"/>
          <p:nvPr/>
        </p:nvPicPr>
        <p:blipFill rotWithShape="1">
          <a:blip r:embed="rId5">
            <a:alphaModFix/>
          </a:blip>
          <a:srcRect b="19174" l="27845" r="27846" t="17999"/>
          <a:stretch/>
        </p:blipFill>
        <p:spPr>
          <a:xfrm>
            <a:off x="2297112" y="2642162"/>
            <a:ext cx="1752600" cy="113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8"/>
          <p:cNvSpPr/>
          <p:nvPr/>
        </p:nvSpPr>
        <p:spPr>
          <a:xfrm>
            <a:off x="315912" y="1036637"/>
            <a:ext cx="5943600" cy="7171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The </a:t>
            </a:r>
            <a:r>
              <a:rPr b="1" lang="en-IN" sz="2000">
                <a:solidFill>
                  <a:schemeClr val="dk1"/>
                </a:solidFill>
                <a:latin typeface="Arial"/>
                <a:ea typeface="Arial"/>
                <a:cs typeface="Arial"/>
                <a:sym typeface="Arial"/>
              </a:rPr>
              <a:t>433MHz receiver </a:t>
            </a:r>
            <a:r>
              <a:rPr lang="en-IN" sz="2000">
                <a:solidFill>
                  <a:schemeClr val="dk1"/>
                </a:solidFill>
                <a:latin typeface="Arial"/>
                <a:ea typeface="Arial"/>
                <a:cs typeface="Arial"/>
                <a:sym typeface="Arial"/>
              </a:rPr>
              <a:t>module receives and sends the data to the </a:t>
            </a:r>
            <a:r>
              <a:rPr b="1" lang="en-IN" sz="2000">
                <a:solidFill>
                  <a:schemeClr val="dk1"/>
                </a:solidFill>
                <a:latin typeface="Arial"/>
                <a:ea typeface="Arial"/>
                <a:cs typeface="Arial"/>
                <a:sym typeface="Arial"/>
              </a:rPr>
              <a:t>Arduino for processing/ decoding.</a:t>
            </a:r>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The decoded message is then used to drive the motors using the </a:t>
            </a:r>
            <a:r>
              <a:rPr b="1" lang="en-IN" sz="2000">
                <a:solidFill>
                  <a:schemeClr val="dk1"/>
                </a:solidFill>
                <a:latin typeface="Arial"/>
                <a:ea typeface="Arial"/>
                <a:cs typeface="Arial"/>
                <a:sym typeface="Arial"/>
              </a:rPr>
              <a:t>motor driver L293D IC.</a:t>
            </a:r>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If in case there is an </a:t>
            </a:r>
            <a:r>
              <a:rPr b="1" lang="en-IN" sz="2000">
                <a:solidFill>
                  <a:schemeClr val="dk1"/>
                </a:solidFill>
                <a:latin typeface="Arial"/>
                <a:ea typeface="Arial"/>
                <a:cs typeface="Arial"/>
                <a:sym typeface="Arial"/>
              </a:rPr>
              <a:t>obstacle</a:t>
            </a:r>
            <a:r>
              <a:rPr lang="en-IN" sz="2000">
                <a:solidFill>
                  <a:schemeClr val="dk1"/>
                </a:solidFill>
                <a:latin typeface="Arial"/>
                <a:ea typeface="Arial"/>
                <a:cs typeface="Arial"/>
                <a:sym typeface="Arial"/>
              </a:rPr>
              <a:t> in front of the wheelchair, the </a:t>
            </a:r>
            <a:r>
              <a:rPr b="1" lang="en-IN" sz="2000">
                <a:solidFill>
                  <a:schemeClr val="dk1"/>
                </a:solidFill>
                <a:latin typeface="Arial"/>
                <a:ea typeface="Arial"/>
                <a:cs typeface="Arial"/>
                <a:sym typeface="Arial"/>
              </a:rPr>
              <a:t>ultrasonic sensor</a:t>
            </a:r>
            <a:r>
              <a:rPr lang="en-IN" sz="2000">
                <a:solidFill>
                  <a:schemeClr val="dk1"/>
                </a:solidFill>
                <a:latin typeface="Arial"/>
                <a:ea typeface="Arial"/>
                <a:cs typeface="Arial"/>
                <a:sym typeface="Arial"/>
              </a:rPr>
              <a:t> is used</a:t>
            </a:r>
            <a:endParaRPr/>
          </a:p>
          <a:p>
            <a:pPr indent="0" lvl="0" marL="0" marR="0" rtl="0" algn="l">
              <a:spcBef>
                <a:spcPts val="0"/>
              </a:spcBef>
              <a:spcAft>
                <a:spcPts val="0"/>
              </a:spcAft>
              <a:buNone/>
            </a:pPr>
            <a:r>
              <a:rPr lang="en-IN" sz="2000">
                <a:solidFill>
                  <a:schemeClr val="dk1"/>
                </a:solidFill>
                <a:latin typeface="Arial"/>
                <a:ea typeface="Arial"/>
                <a:cs typeface="Arial"/>
                <a:sym typeface="Arial"/>
              </a:rPr>
              <a:t>     to halt its operation even if there is a</a:t>
            </a:r>
            <a:endParaRPr/>
          </a:p>
          <a:p>
            <a:pPr indent="0" lvl="0" marL="0" marR="0" rtl="0" algn="l">
              <a:spcBef>
                <a:spcPts val="0"/>
              </a:spcBef>
              <a:spcAft>
                <a:spcPts val="0"/>
              </a:spcAft>
              <a:buNone/>
            </a:pPr>
            <a:r>
              <a:rPr lang="en-IN" sz="2000">
                <a:solidFill>
                  <a:schemeClr val="dk1"/>
                </a:solidFill>
                <a:latin typeface="Arial"/>
                <a:ea typeface="Arial"/>
                <a:cs typeface="Arial"/>
                <a:sym typeface="Arial"/>
              </a:rPr>
              <a:t>     gesture made by the user to move forward.</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endParaRPr>
          </a:p>
          <a:p>
            <a:pPr indent="-342900" lvl="0" marL="34290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It sends a </a:t>
            </a:r>
            <a:r>
              <a:rPr b="1" lang="en-IN" sz="2000">
                <a:solidFill>
                  <a:schemeClr val="dk1"/>
                </a:solidFill>
                <a:latin typeface="Arial"/>
                <a:ea typeface="Arial"/>
                <a:cs typeface="Arial"/>
                <a:sym typeface="Arial"/>
              </a:rPr>
              <a:t>trigger</a:t>
            </a:r>
            <a:r>
              <a:rPr lang="en-IN" sz="2000">
                <a:solidFill>
                  <a:schemeClr val="dk1"/>
                </a:solidFill>
                <a:latin typeface="Arial"/>
                <a:ea typeface="Arial"/>
                <a:cs typeface="Arial"/>
                <a:sym typeface="Arial"/>
              </a:rPr>
              <a:t> sound pulse and </a:t>
            </a:r>
            <a:endParaRPr/>
          </a:p>
          <a:p>
            <a:pPr indent="0" lvl="0" marL="0" marR="0" rtl="0" algn="l">
              <a:spcBef>
                <a:spcPts val="0"/>
              </a:spcBef>
              <a:spcAft>
                <a:spcPts val="0"/>
              </a:spcAft>
              <a:buNone/>
            </a:pPr>
            <a:r>
              <a:rPr lang="en-IN" sz="2000">
                <a:solidFill>
                  <a:schemeClr val="dk1"/>
                </a:solidFill>
                <a:latin typeface="Arial"/>
                <a:ea typeface="Arial"/>
                <a:cs typeface="Arial"/>
                <a:sym typeface="Arial"/>
              </a:rPr>
              <a:t>     calculates the distance by taking into</a:t>
            </a:r>
            <a:endParaRPr/>
          </a:p>
          <a:p>
            <a:pPr indent="0" lvl="0" marL="0" marR="0" rtl="0" algn="l">
              <a:spcBef>
                <a:spcPts val="0"/>
              </a:spcBef>
              <a:spcAft>
                <a:spcPts val="0"/>
              </a:spcAft>
              <a:buNone/>
            </a:pPr>
            <a:r>
              <a:rPr lang="en-IN" sz="2000">
                <a:solidFill>
                  <a:schemeClr val="dk1"/>
                </a:solidFill>
                <a:latin typeface="Arial"/>
                <a:ea typeface="Arial"/>
                <a:cs typeface="Arial"/>
                <a:sym typeface="Arial"/>
              </a:rPr>
              <a:t>     account the time gap between transmission </a:t>
            </a:r>
            <a:endParaRPr/>
          </a:p>
          <a:p>
            <a:pPr indent="0" lvl="0" marL="0" marR="0" rtl="0" algn="l">
              <a:spcBef>
                <a:spcPts val="0"/>
              </a:spcBef>
              <a:spcAft>
                <a:spcPts val="0"/>
              </a:spcAft>
              <a:buNone/>
            </a:pPr>
            <a:r>
              <a:rPr lang="en-IN" sz="2000">
                <a:solidFill>
                  <a:schemeClr val="dk1"/>
                </a:solidFill>
                <a:latin typeface="Arial"/>
                <a:ea typeface="Arial"/>
                <a:cs typeface="Arial"/>
                <a:sym typeface="Arial"/>
              </a:rPr>
              <a:t>     and </a:t>
            </a:r>
            <a:r>
              <a:rPr b="1" lang="en-IN" sz="2000">
                <a:solidFill>
                  <a:schemeClr val="dk1"/>
                </a:solidFill>
                <a:latin typeface="Arial"/>
                <a:ea typeface="Arial"/>
                <a:cs typeface="Arial"/>
                <a:sym typeface="Arial"/>
              </a:rPr>
              <a:t>reception</a:t>
            </a:r>
            <a:r>
              <a:rPr lang="en-IN" sz="2000">
                <a:solidFill>
                  <a:schemeClr val="dk1"/>
                </a:solidFill>
                <a:latin typeface="Arial"/>
                <a:ea typeface="Arial"/>
                <a:cs typeface="Arial"/>
                <a:sym typeface="Arial"/>
              </a:rPr>
              <a:t>.</a:t>
            </a:r>
            <a:endParaRPr/>
          </a:p>
          <a:p>
            <a:pPr indent="0" lvl="0" marL="0" marR="0" rtl="0" algn="l">
              <a:spcBef>
                <a:spcPts val="0"/>
              </a:spcBef>
              <a:spcAft>
                <a:spcPts val="0"/>
              </a:spcAft>
              <a:buNone/>
            </a:pPr>
            <a:r>
              <a:rPr lang="en-IN" sz="20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b="1" sz="2000" u="sng">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pic>
        <p:nvPicPr>
          <p:cNvPr id="242" name="Google Shape;242;p8"/>
          <p:cNvPicPr preferRelativeResize="0"/>
          <p:nvPr/>
        </p:nvPicPr>
        <p:blipFill rotWithShape="1">
          <a:blip r:embed="rId3">
            <a:alphaModFix/>
          </a:blip>
          <a:srcRect b="0" l="0" r="0" t="0"/>
          <a:stretch/>
        </p:blipFill>
        <p:spPr>
          <a:xfrm>
            <a:off x="5721902" y="5456236"/>
            <a:ext cx="4121240" cy="1828265"/>
          </a:xfrm>
          <a:prstGeom prst="rect">
            <a:avLst/>
          </a:prstGeom>
          <a:noFill/>
          <a:ln>
            <a:noFill/>
          </a:ln>
        </p:spPr>
      </p:pic>
      <p:pic>
        <p:nvPicPr>
          <p:cNvPr descr="A close up of a map&#10;&#10;Description automatically generated" id="243" name="Google Shape;243;p8"/>
          <p:cNvPicPr preferRelativeResize="0"/>
          <p:nvPr/>
        </p:nvPicPr>
        <p:blipFill rotWithShape="1">
          <a:blip r:embed="rId4">
            <a:alphaModFix/>
          </a:blip>
          <a:srcRect b="0" l="0" r="0" t="0"/>
          <a:stretch/>
        </p:blipFill>
        <p:spPr>
          <a:xfrm>
            <a:off x="6558148" y="2713037"/>
            <a:ext cx="2825564" cy="2317346"/>
          </a:xfrm>
          <a:prstGeom prst="rect">
            <a:avLst/>
          </a:prstGeom>
          <a:noFill/>
          <a:ln>
            <a:noFill/>
          </a:ln>
        </p:spPr>
      </p:pic>
      <p:pic>
        <p:nvPicPr>
          <p:cNvPr descr="A circuit board  Description automatically generated" id="244" name="Google Shape;244;p8"/>
          <p:cNvPicPr preferRelativeResize="0"/>
          <p:nvPr/>
        </p:nvPicPr>
        <p:blipFill rotWithShape="1">
          <a:blip r:embed="rId5">
            <a:alphaModFix/>
          </a:blip>
          <a:srcRect b="29039" l="0" r="23799" t="29039"/>
          <a:stretch/>
        </p:blipFill>
        <p:spPr>
          <a:xfrm>
            <a:off x="6869112" y="1242483"/>
            <a:ext cx="2286000" cy="12576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9"/>
          <p:cNvSpPr txBox="1"/>
          <p:nvPr/>
        </p:nvSpPr>
        <p:spPr>
          <a:xfrm>
            <a:off x="395640" y="128160"/>
            <a:ext cx="9288360" cy="11210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9"/>
          <p:cNvSpPr txBox="1"/>
          <p:nvPr/>
        </p:nvSpPr>
        <p:spPr>
          <a:xfrm>
            <a:off x="4181676" y="109872"/>
            <a:ext cx="1716288" cy="944357"/>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IN" sz="3200" u="sng">
                <a:solidFill>
                  <a:schemeClr val="dk1"/>
                </a:solidFill>
                <a:latin typeface="Arial"/>
                <a:ea typeface="Arial"/>
                <a:cs typeface="Arial"/>
                <a:sym typeface="Arial"/>
              </a:rPr>
              <a:t>RESULT</a:t>
            </a:r>
            <a:endParaRPr b="1" sz="1800" u="sng">
              <a:solidFill>
                <a:schemeClr val="dk1"/>
              </a:solidFill>
              <a:latin typeface="Arial"/>
              <a:ea typeface="Arial"/>
              <a:cs typeface="Arial"/>
              <a:sym typeface="Arial"/>
            </a:endParaRPr>
          </a:p>
        </p:txBody>
      </p:sp>
      <p:sp>
        <p:nvSpPr>
          <p:cNvPr id="251" name="Google Shape;251;p9"/>
          <p:cNvSpPr txBox="1"/>
          <p:nvPr/>
        </p:nvSpPr>
        <p:spPr>
          <a:xfrm>
            <a:off x="395640" y="1341437"/>
            <a:ext cx="9288360" cy="59400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The proper fabrication of all the components according to the circuit diagram gives us a working prototype model for the Intelligent Wheelchair based on Hand Gesture Control.</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The accelerometer used here recognizes all the hand tilt gestures perfectly. The table below tabulates the reading of the accelerometer:</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The ultrasonic sensor is programmed to detect objects within 20cm range. The sensor successfully triggers the buzzer and brings the wheelchair to a complete halt state.</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lang="en-IN" sz="2000">
                <a:solidFill>
                  <a:schemeClr val="dk1"/>
                </a:solidFill>
                <a:latin typeface="Arial"/>
                <a:ea typeface="Arial"/>
                <a:cs typeface="Arial"/>
                <a:sym typeface="Arial"/>
              </a:rPr>
              <a:t>The user is then given a chance to change the gesture.   </a:t>
            </a:r>
            <a:endParaRPr/>
          </a:p>
        </p:txBody>
      </p:sp>
      <p:graphicFrame>
        <p:nvGraphicFramePr>
          <p:cNvPr id="252" name="Google Shape;252;p9"/>
          <p:cNvGraphicFramePr/>
          <p:nvPr/>
        </p:nvGraphicFramePr>
        <p:xfrm>
          <a:off x="1679611" y="3337877"/>
          <a:ext cx="3000000" cy="3000000"/>
        </p:xfrm>
        <a:graphic>
          <a:graphicData uri="http://schemas.openxmlformats.org/drawingml/2006/table">
            <a:tbl>
              <a:tblPr bandRow="1" firstRow="1">
                <a:noFill/>
                <a:tableStyleId>{FAD6591E-4252-47B7-B73D-F8DC1235FF64}</a:tableStyleId>
              </a:tblPr>
              <a:tblGrid>
                <a:gridCol w="2240150"/>
                <a:gridCol w="2240150"/>
                <a:gridCol w="2240150"/>
              </a:tblGrid>
              <a:tr h="345450">
                <a:tc>
                  <a:txBody>
                    <a:bodyPr/>
                    <a:lstStyle/>
                    <a:p>
                      <a:pPr indent="0" lvl="0" marL="0" rtl="0" algn="l">
                        <a:spcBef>
                          <a:spcPts val="0"/>
                        </a:spcBef>
                        <a:spcAft>
                          <a:spcPts val="0"/>
                        </a:spcAft>
                        <a:buNone/>
                      </a:pPr>
                      <a:r>
                        <a:rPr lang="en-IN" sz="1800"/>
                        <a:t>Gesture</a:t>
                      </a:r>
                      <a:endParaRPr/>
                    </a:p>
                  </a:txBody>
                  <a:tcPr marT="45725" marB="45725" marR="91450" marL="91450"/>
                </a:tc>
                <a:tc>
                  <a:txBody>
                    <a:bodyPr/>
                    <a:lstStyle/>
                    <a:p>
                      <a:pPr indent="0" lvl="0" marL="0" rtl="0" algn="l">
                        <a:spcBef>
                          <a:spcPts val="0"/>
                        </a:spcBef>
                        <a:spcAft>
                          <a:spcPts val="0"/>
                        </a:spcAft>
                        <a:buNone/>
                      </a:pPr>
                      <a:r>
                        <a:rPr lang="en-IN" sz="1800"/>
                        <a:t>X-range</a:t>
                      </a:r>
                      <a:endParaRPr/>
                    </a:p>
                  </a:txBody>
                  <a:tcPr marT="45725" marB="45725" marR="91450" marL="91450"/>
                </a:tc>
                <a:tc>
                  <a:txBody>
                    <a:bodyPr/>
                    <a:lstStyle/>
                    <a:p>
                      <a:pPr indent="0" lvl="0" marL="0" rtl="0" algn="l">
                        <a:spcBef>
                          <a:spcPts val="0"/>
                        </a:spcBef>
                        <a:spcAft>
                          <a:spcPts val="0"/>
                        </a:spcAft>
                        <a:buNone/>
                      </a:pPr>
                      <a:r>
                        <a:rPr lang="en-IN" sz="1800"/>
                        <a:t>Y-range</a:t>
                      </a:r>
                      <a:endParaRPr/>
                    </a:p>
                  </a:txBody>
                  <a:tcPr marT="45725" marB="45725" marR="91450" marL="91450"/>
                </a:tc>
              </a:tr>
              <a:tr h="345450">
                <a:tc>
                  <a:txBody>
                    <a:bodyPr/>
                    <a:lstStyle/>
                    <a:p>
                      <a:pPr indent="0" lvl="0" marL="0" rtl="0" algn="l">
                        <a:spcBef>
                          <a:spcPts val="0"/>
                        </a:spcBef>
                        <a:spcAft>
                          <a:spcPts val="0"/>
                        </a:spcAft>
                        <a:buNone/>
                      </a:pPr>
                      <a:r>
                        <a:rPr lang="en-IN" sz="1800"/>
                        <a:t>Forward</a:t>
                      </a:r>
                      <a:endParaRPr/>
                    </a:p>
                  </a:txBody>
                  <a:tcPr marT="45725" marB="45725" marR="91450" marL="91450"/>
                </a:tc>
                <a:tc>
                  <a:txBody>
                    <a:bodyPr/>
                    <a:lstStyle/>
                    <a:p>
                      <a:pPr indent="0" lvl="0" marL="0" rtl="0" algn="l">
                        <a:spcBef>
                          <a:spcPts val="0"/>
                        </a:spcBef>
                        <a:spcAft>
                          <a:spcPts val="0"/>
                        </a:spcAft>
                        <a:buNone/>
                      </a:pPr>
                      <a:r>
                        <a:rPr lang="en-IN" sz="1800"/>
                        <a:t>325&lt;x&lt;340</a:t>
                      </a:r>
                      <a:endParaRPr/>
                    </a:p>
                  </a:txBody>
                  <a:tcPr marT="45725" marB="45725" marR="91450" marL="91450"/>
                </a:tc>
                <a:tc>
                  <a:txBody>
                    <a:bodyPr/>
                    <a:lstStyle/>
                    <a:p>
                      <a:pPr indent="0" lvl="0" marL="0" rtl="0" algn="l">
                        <a:spcBef>
                          <a:spcPts val="0"/>
                        </a:spcBef>
                        <a:spcAft>
                          <a:spcPts val="0"/>
                        </a:spcAft>
                        <a:buNone/>
                      </a:pPr>
                      <a:r>
                        <a:rPr lang="en-IN" sz="1800"/>
                        <a:t>265&lt;x&lt;290</a:t>
                      </a:r>
                      <a:endParaRPr/>
                    </a:p>
                  </a:txBody>
                  <a:tcPr marT="45725" marB="45725" marR="91450" marL="91450"/>
                </a:tc>
              </a:tr>
              <a:tr h="345450">
                <a:tc>
                  <a:txBody>
                    <a:bodyPr/>
                    <a:lstStyle/>
                    <a:p>
                      <a:pPr indent="0" lvl="0" marL="0" rtl="0" algn="l">
                        <a:spcBef>
                          <a:spcPts val="0"/>
                        </a:spcBef>
                        <a:spcAft>
                          <a:spcPts val="0"/>
                        </a:spcAft>
                        <a:buNone/>
                      </a:pPr>
                      <a:r>
                        <a:rPr lang="en-IN" sz="1800"/>
                        <a:t>Backward</a:t>
                      </a:r>
                      <a:endParaRPr/>
                    </a:p>
                  </a:txBody>
                  <a:tcPr marT="45725" marB="45725" marR="91450" marL="91450"/>
                </a:tc>
                <a:tc>
                  <a:txBody>
                    <a:bodyPr/>
                    <a:lstStyle/>
                    <a:p>
                      <a:pPr indent="0" lvl="0" marL="0" rtl="0" algn="l">
                        <a:spcBef>
                          <a:spcPts val="0"/>
                        </a:spcBef>
                        <a:spcAft>
                          <a:spcPts val="0"/>
                        </a:spcAft>
                        <a:buNone/>
                      </a:pPr>
                      <a:r>
                        <a:rPr lang="en-IN" sz="1800"/>
                        <a:t>325&lt;x&lt;340</a:t>
                      </a:r>
                      <a:endParaRPr/>
                    </a:p>
                  </a:txBody>
                  <a:tcPr marT="45725" marB="45725" marR="91450" marL="91450"/>
                </a:tc>
                <a:tc>
                  <a:txBody>
                    <a:bodyPr/>
                    <a:lstStyle/>
                    <a:p>
                      <a:pPr indent="0" lvl="0" marL="0" rtl="0" algn="l">
                        <a:spcBef>
                          <a:spcPts val="0"/>
                        </a:spcBef>
                        <a:spcAft>
                          <a:spcPts val="0"/>
                        </a:spcAft>
                        <a:buNone/>
                      </a:pPr>
                      <a:r>
                        <a:rPr lang="en-IN" sz="1800"/>
                        <a:t>365&lt;x&lt;395</a:t>
                      </a:r>
                      <a:endParaRPr/>
                    </a:p>
                  </a:txBody>
                  <a:tcPr marT="45725" marB="45725" marR="91450" marL="91450"/>
                </a:tc>
              </a:tr>
              <a:tr h="345450">
                <a:tc>
                  <a:txBody>
                    <a:bodyPr/>
                    <a:lstStyle/>
                    <a:p>
                      <a:pPr indent="0" lvl="0" marL="0" rtl="0" algn="l">
                        <a:spcBef>
                          <a:spcPts val="0"/>
                        </a:spcBef>
                        <a:spcAft>
                          <a:spcPts val="0"/>
                        </a:spcAft>
                        <a:buNone/>
                      </a:pPr>
                      <a:r>
                        <a:rPr lang="en-IN" sz="1800"/>
                        <a:t>Right</a:t>
                      </a:r>
                      <a:endParaRPr/>
                    </a:p>
                  </a:txBody>
                  <a:tcPr marT="45725" marB="45725" marR="91450" marL="91450"/>
                </a:tc>
                <a:tc>
                  <a:txBody>
                    <a:bodyPr/>
                    <a:lstStyle/>
                    <a:p>
                      <a:pPr indent="0" lvl="0" marL="0" rtl="0" algn="l">
                        <a:spcBef>
                          <a:spcPts val="0"/>
                        </a:spcBef>
                        <a:spcAft>
                          <a:spcPts val="0"/>
                        </a:spcAft>
                        <a:buNone/>
                      </a:pPr>
                      <a:r>
                        <a:rPr lang="en-IN" sz="1800"/>
                        <a:t>380&lt;x&lt;425</a:t>
                      </a:r>
                      <a:endParaRPr/>
                    </a:p>
                  </a:txBody>
                  <a:tcPr marT="45725" marB="45725" marR="91450" marL="91450"/>
                </a:tc>
                <a:tc>
                  <a:txBody>
                    <a:bodyPr/>
                    <a:lstStyle/>
                    <a:p>
                      <a:pPr indent="0" lvl="0" marL="0" rtl="0" algn="l">
                        <a:spcBef>
                          <a:spcPts val="0"/>
                        </a:spcBef>
                        <a:spcAft>
                          <a:spcPts val="0"/>
                        </a:spcAft>
                        <a:buNone/>
                      </a:pPr>
                      <a:r>
                        <a:rPr lang="en-IN" sz="1800"/>
                        <a:t>310&lt;x&lt;330</a:t>
                      </a:r>
                      <a:endParaRPr/>
                    </a:p>
                  </a:txBody>
                  <a:tcPr marT="45725" marB="45725" marR="91450" marL="91450"/>
                </a:tc>
              </a:tr>
              <a:tr h="345450">
                <a:tc>
                  <a:txBody>
                    <a:bodyPr/>
                    <a:lstStyle/>
                    <a:p>
                      <a:pPr indent="0" lvl="0" marL="0" rtl="0" algn="l">
                        <a:spcBef>
                          <a:spcPts val="0"/>
                        </a:spcBef>
                        <a:spcAft>
                          <a:spcPts val="0"/>
                        </a:spcAft>
                        <a:buNone/>
                      </a:pPr>
                      <a:r>
                        <a:rPr lang="en-IN" sz="1800"/>
                        <a:t>Left</a:t>
                      </a:r>
                      <a:endParaRPr/>
                    </a:p>
                  </a:txBody>
                  <a:tcPr marT="45725" marB="45725" marR="91450" marL="91450"/>
                </a:tc>
                <a:tc>
                  <a:txBody>
                    <a:bodyPr/>
                    <a:lstStyle/>
                    <a:p>
                      <a:pPr indent="0" lvl="0" marL="0" rtl="0" algn="l">
                        <a:spcBef>
                          <a:spcPts val="0"/>
                        </a:spcBef>
                        <a:spcAft>
                          <a:spcPts val="0"/>
                        </a:spcAft>
                        <a:buNone/>
                      </a:pPr>
                      <a:r>
                        <a:rPr lang="en-IN" sz="1800"/>
                        <a:t>205&lt;x&lt;350</a:t>
                      </a:r>
                      <a:endParaRPr/>
                    </a:p>
                  </a:txBody>
                  <a:tcPr marT="45725" marB="45725" marR="91450" marL="91450"/>
                </a:tc>
                <a:tc>
                  <a:txBody>
                    <a:bodyPr/>
                    <a:lstStyle/>
                    <a:p>
                      <a:pPr indent="0" lvl="0" marL="0" rtl="0" algn="l">
                        <a:spcBef>
                          <a:spcPts val="0"/>
                        </a:spcBef>
                        <a:spcAft>
                          <a:spcPts val="0"/>
                        </a:spcAft>
                        <a:buNone/>
                      </a:pPr>
                      <a:r>
                        <a:rPr lang="en-IN" sz="1800"/>
                        <a:t>310&lt;x&lt;330</a:t>
                      </a:r>
                      <a:endParaRPr/>
                    </a:p>
                  </a:txBody>
                  <a:tcPr marT="45725" marB="45725" marR="91450" marL="91450"/>
                </a:tc>
              </a:tr>
              <a:tr h="345450">
                <a:tc>
                  <a:txBody>
                    <a:bodyPr/>
                    <a:lstStyle/>
                    <a:p>
                      <a:pPr indent="0" lvl="0" marL="0" rtl="0" algn="l">
                        <a:spcBef>
                          <a:spcPts val="0"/>
                        </a:spcBef>
                        <a:spcAft>
                          <a:spcPts val="0"/>
                        </a:spcAft>
                        <a:buNone/>
                      </a:pPr>
                      <a:r>
                        <a:rPr lang="en-IN" sz="1800"/>
                        <a:t>Stop</a:t>
                      </a:r>
                      <a:endParaRPr/>
                    </a:p>
                  </a:txBody>
                  <a:tcPr marT="45725" marB="45725" marR="91450" marL="91450"/>
                </a:tc>
                <a:tc>
                  <a:txBody>
                    <a:bodyPr/>
                    <a:lstStyle/>
                    <a:p>
                      <a:pPr indent="0" lvl="0" marL="0" rtl="0" algn="l">
                        <a:spcBef>
                          <a:spcPts val="0"/>
                        </a:spcBef>
                        <a:spcAft>
                          <a:spcPts val="0"/>
                        </a:spcAft>
                        <a:buNone/>
                      </a:pPr>
                      <a:r>
                        <a:rPr lang="en-IN" sz="1800"/>
                        <a:t>320&lt;x&lt;350</a:t>
                      </a:r>
                      <a:endParaRPr/>
                    </a:p>
                  </a:txBody>
                  <a:tcPr marT="45725" marB="45725" marR="91450" marL="91450"/>
                </a:tc>
                <a:tc>
                  <a:txBody>
                    <a:bodyPr/>
                    <a:lstStyle/>
                    <a:p>
                      <a:pPr indent="0" lvl="0" marL="0" rtl="0" algn="l">
                        <a:spcBef>
                          <a:spcPts val="0"/>
                        </a:spcBef>
                        <a:spcAft>
                          <a:spcPts val="0"/>
                        </a:spcAft>
                        <a:buNone/>
                      </a:pPr>
                      <a:r>
                        <a:rPr lang="en-IN" sz="1800"/>
                        <a:t>320&lt;y&lt;350</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Prof.Anuradha</dc:creator>
</cp:coreProperties>
</file>