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2" r:id="rId14"/>
    <p:sldId id="270" r:id="rId15"/>
    <p:sldId id="269" r:id="rId16"/>
    <p:sldId id="271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4F8"/>
    <a:srgbClr val="63B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84" d="100"/>
          <a:sy n="84" d="100"/>
        </p:scale>
        <p:origin x="883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653B61-F054-442D-881D-6A81C2774BFE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pPr/>
              <a:t>4/18/2017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9ED4F8"/>
            </a:gs>
            <a:gs pos="8000">
              <a:schemeClr val="accent1">
                <a:lumMod val="5000"/>
                <a:lumOff val="95000"/>
              </a:schemeClr>
            </a:gs>
            <a:gs pos="66000">
              <a:schemeClr val="tx2">
                <a:lumMod val="20000"/>
                <a:lumOff val="80000"/>
              </a:schemeClr>
            </a:gs>
            <a:gs pos="84000">
              <a:srgbClr val="00B0F0"/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C48ED7C-D9A5-4EA8-B309-6E368BFA8F2B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yptowiki.net/index.php?title=Classical_cryptography:_experience_and_lessons" TargetMode="External"/><Relationship Id="rId2" Type="http://schemas.openxmlformats.org/officeDocument/2006/relationships/hyperlink" Target="https://kl2217.wordpress.com/2010/11/23/cipher-typ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89120"/>
            <a:ext cx="8801100" cy="403860"/>
          </a:xfrm>
          <a:pattFill prst="pct7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 rad="304800">
              <a:schemeClr val="tx1">
                <a:lumMod val="65000"/>
                <a:lumOff val="35000"/>
                <a:alpha val="40000"/>
              </a:schemeClr>
            </a:glow>
            <a:outerShdw blurRad="101600" dist="63500" dir="5400000" algn="ctr" rotWithShape="0">
              <a:srgbClr val="000000">
                <a:alpha val="87000"/>
              </a:srgbClr>
            </a:outerShdw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 smtClean="0"/>
              <a:t>Data Encryption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8" y="484632"/>
            <a:ext cx="4219471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29" y="1766759"/>
            <a:ext cx="5879591" cy="3178621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 Initially,Key is of 64 bits later on,it goes through parity dropper where it becomes 56. </a:t>
            </a:r>
          </a:p>
          <a:p>
            <a:r>
              <a:rPr lang="en-US" dirty="0" smtClean="0"/>
              <a:t>It is divided into two parts and left shift operation is done using the key timer.</a:t>
            </a:r>
          </a:p>
          <a:p>
            <a:r>
              <a:rPr lang="en-US" dirty="0" smtClean="0"/>
              <a:t>Later,It goes through compression P-box and it is compressed to 48-bit.</a:t>
            </a:r>
          </a:p>
          <a:p>
            <a:r>
              <a:rPr lang="en-US" dirty="0" smtClean="0"/>
              <a:t>Eventually,16 keys are generated and are saved for each fiestel round.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484632"/>
            <a:ext cx="4724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082041"/>
            <a:ext cx="6299268" cy="3512820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Substitution Boxes are used to compress the 48-bit output from XOR in feistel round to 32-bit.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8 s-boxes, each takes 6 bits and gives 4 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ex: 111000 the row value is ‘10’ that is 3  and column value is‘1100’ is 10, so the output will be 9(1001).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775" y="131805"/>
            <a:ext cx="4523747" cy="6594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1" y="3847661"/>
            <a:ext cx="3826854" cy="28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exactly the reverse functioning of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 the stored keys are used in reverse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Final Permutation will be initial and vise-versa.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2" y="2916195"/>
            <a:ext cx="4631724" cy="3328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2" y="462450"/>
            <a:ext cx="4631724" cy="25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Brute force Search , which seems impossible. But it was proven wrong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. </a:t>
            </a:r>
            <a:r>
              <a:rPr lang="en-US" dirty="0"/>
              <a:t>I</a:t>
            </a:r>
            <a:r>
              <a:rPr lang="en-US" dirty="0" smtClean="0"/>
              <a:t>n 1997, on a large network of computers in a few months</a:t>
            </a:r>
          </a:p>
          <a:p>
            <a:pPr marL="0" indent="0">
              <a:buNone/>
            </a:pPr>
            <a:r>
              <a:rPr lang="en-US" dirty="0" smtClean="0"/>
              <a:t>          . In 1998, on dedicated h/w in a few days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. In 1999, it was done in 22 </a:t>
            </a:r>
            <a:r>
              <a:rPr lang="en-US" dirty="0" err="1" smtClean="0"/>
              <a:t>hrs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also broken theoretically by Differential or Linear Cryptanalysis.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4581524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Will walk through code and come back!!!!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3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997" y="1341122"/>
            <a:ext cx="8581150" cy="1130229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exhibits a strong avalanche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 is not a group cipher hence their instances can be applied many times to a plaintext(2DES,3DES).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bit of ciphertext depends upon multiple bits of   plaintext.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5449" y="2994044"/>
            <a:ext cx="3649980" cy="597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disAdvantages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5997" y="3850534"/>
            <a:ext cx="8625043" cy="1393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Earlier, It </a:t>
            </a:r>
            <a:r>
              <a:rPr lang="en-US" dirty="0"/>
              <a:t>was impossible to break  DES but in this age of  parallel computing</a:t>
            </a:r>
            <a:r>
              <a:rPr lang="en-US" dirty="0" smtClean="0"/>
              <a:t>, breaking </a:t>
            </a:r>
            <a:r>
              <a:rPr lang="en-US" dirty="0"/>
              <a:t>it has become easy with the help of brute force attack. </a:t>
            </a:r>
          </a:p>
          <a:p>
            <a:r>
              <a:rPr lang="en-US" dirty="0"/>
              <a:t>The purpose of the initial and final permutation is not clear.</a:t>
            </a:r>
          </a:p>
          <a:p>
            <a:r>
              <a:rPr lang="en-US" dirty="0"/>
              <a:t>Two chosen inputs to the s-box can give the same output.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0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945436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whole history of cryptography is filled with cryptographers creating unbreakable ciphers and cryptanalysts breaking them.</a:t>
            </a:r>
          </a:p>
          <a:p>
            <a:r>
              <a:rPr lang="en-US" dirty="0" smtClean="0"/>
              <a:t>In the very same way DES was made, used and </a:t>
            </a:r>
            <a:r>
              <a:rPr lang="en-US" dirty="0" smtClean="0"/>
              <a:t>broke.</a:t>
            </a:r>
          </a:p>
          <a:p>
            <a:r>
              <a:rPr lang="en-US" dirty="0" smtClean="0"/>
              <a:t>Now DES was braked, Triple DES was slow. </a:t>
            </a:r>
            <a:r>
              <a:rPr lang="en-US" dirty="0" smtClean="0"/>
              <a:t>What next?</a:t>
            </a:r>
          </a:p>
          <a:p>
            <a:r>
              <a:rPr lang="en-US" dirty="0" smtClean="0"/>
              <a:t>Here the existence of AES came into picture.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12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779"/>
            <a:ext cx="9601395" cy="360825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	</a:t>
            </a:r>
            <a:endParaRPr lang="en-US" b="1" dirty="0" smtClean="0"/>
          </a:p>
          <a:p>
            <a:r>
              <a:rPr lang="en-US" dirty="0">
                <a:hlinkClick r:id="rId2"/>
              </a:rPr>
              <a:t>https://kl2217.wordpress.com/2010/11/23/cipher-types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http://cryptowiki.net/index.php?title=Classical_cryptography:_</a:t>
            </a:r>
            <a:r>
              <a:rPr lang="en-US" dirty="0" smtClean="0">
                <a:hlinkClick r:id="rId3"/>
              </a:rPr>
              <a:t>experience_and_lessons</a:t>
            </a:r>
            <a:endParaRPr lang="en-US" dirty="0" smtClean="0"/>
          </a:p>
          <a:p>
            <a:r>
              <a:rPr lang="en-US" dirty="0" smtClean="0"/>
              <a:t>All images used are from : google.com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608" y="4352544"/>
            <a:ext cx="3063240" cy="1911096"/>
          </a:xfrm>
        </p:spPr>
        <p:txBody>
          <a:bodyPr/>
          <a:lstStyle/>
          <a:p>
            <a:r>
              <a:rPr lang="en-US" dirty="0" smtClean="0"/>
              <a:t>Sai Aditya Ravi</a:t>
            </a:r>
          </a:p>
          <a:p>
            <a:r>
              <a:rPr lang="en-US" dirty="0" smtClean="0"/>
              <a:t>Rahul Kakarla</a:t>
            </a:r>
          </a:p>
          <a:p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Madhukuri</a:t>
            </a:r>
            <a:endParaRPr lang="en-US" dirty="0" smtClean="0"/>
          </a:p>
          <a:p>
            <a:r>
              <a:rPr lang="en-US" dirty="0" smtClean="0"/>
              <a:t>Manisha </a:t>
            </a:r>
            <a:r>
              <a:rPr lang="en-US" dirty="0" err="1" smtClean="0"/>
              <a:t>Upadhrasta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26779"/>
            <a:ext cx="9601395" cy="3608259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i="1" dirty="0" smtClean="0"/>
              <a:t>Cryptography</a:t>
            </a:r>
            <a:r>
              <a:rPr lang="en-US" dirty="0" smtClean="0"/>
              <a:t>:  Practice and Study of techniques for secure communication in insecure  networks.</a:t>
            </a:r>
          </a:p>
          <a:p>
            <a:r>
              <a:rPr lang="en-US" dirty="0" smtClean="0"/>
              <a:t>Uses mathematical techniques to encrypt and decrypt data.   </a:t>
            </a:r>
          </a:p>
          <a:p>
            <a:r>
              <a:rPr lang="en-US" dirty="0"/>
              <a:t>W</a:t>
            </a:r>
            <a:r>
              <a:rPr lang="en-US" dirty="0" smtClean="0"/>
              <a:t>ord “cryptography” is derived form </a:t>
            </a:r>
            <a:r>
              <a:rPr lang="en-US" dirty="0"/>
              <a:t>G</a:t>
            </a:r>
            <a:r>
              <a:rPr lang="en-US" dirty="0" smtClean="0"/>
              <a:t>reek words ‘kryptos’ (hidden) and ‘graphein’ (write).</a:t>
            </a:r>
          </a:p>
          <a:p>
            <a:pPr marL="0" indent="0">
              <a:buNone/>
            </a:pPr>
            <a:r>
              <a:rPr lang="en-US" b="1" dirty="0" smtClean="0"/>
              <a:t>Cryptography is every where 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 smtClean="0"/>
              <a:t>Secure Communications  i.e,  in web traffic (HTTPS) and  wireless (GSM,Bluetooth).</a:t>
            </a:r>
          </a:p>
          <a:p>
            <a:r>
              <a:rPr lang="en-US" dirty="0" smtClean="0"/>
              <a:t> For files on disk (EFS,TrueCrypt).</a:t>
            </a:r>
          </a:p>
          <a:p>
            <a:r>
              <a:rPr lang="en-US" dirty="0" smtClean="0"/>
              <a:t>Content protection like DVD, Blueray (CSS,AACS)</a:t>
            </a:r>
          </a:p>
          <a:p>
            <a:pPr marL="0" indent="0">
              <a:buNone/>
            </a:pPr>
            <a:r>
              <a:rPr lang="en-US" dirty="0" smtClean="0"/>
              <a:t>           …..and more.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88" y="484632"/>
            <a:ext cx="1016006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034" y="1926778"/>
            <a:ext cx="9846871" cy="2129655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first known evidence for Cryptography was found in an inscription carved around 1900 B.C in Egypt.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There are three eras in cryptography</a:t>
            </a:r>
          </a:p>
          <a:p>
            <a:r>
              <a:rPr lang="en-US" dirty="0" smtClean="0"/>
              <a:t>Manual era </a:t>
            </a:r>
          </a:p>
          <a:p>
            <a:r>
              <a:rPr lang="en-US" dirty="0" smtClean="0"/>
              <a:t>Mechanical era</a:t>
            </a:r>
          </a:p>
          <a:p>
            <a:r>
              <a:rPr lang="en-US" dirty="0" smtClean="0"/>
              <a:t>Modern era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6" y="4440695"/>
            <a:ext cx="3239312" cy="24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60" y="726141"/>
            <a:ext cx="9717740" cy="4808897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Manual 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era,there was only usage of pen and paper i.e,everything was done manually.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first inscription also comes under this.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Later, there are many forms that came into existence like Scytale, Atbash, </a:t>
            </a:r>
            <a:r>
              <a:rPr lang="en-US" dirty="0" smtClean="0"/>
              <a:t>Caesar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Mechanical Era: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of machines for encryption started in 18</a:t>
            </a:r>
            <a:r>
              <a:rPr lang="en-US" baseline="30000" dirty="0" smtClean="0"/>
              <a:t>th</a:t>
            </a:r>
            <a:r>
              <a:rPr lang="en-US" dirty="0" smtClean="0"/>
              <a:t> century.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machines made are Deisus Wadsworth(1817), Jefferson’s encryptor, and so 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ell reputed machine is Enigma(1920).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Modern 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era of cryptography refers to computers.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large number of cryptosystems here like RSA, DES, AES and more.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102" y="3496896"/>
            <a:ext cx="1895898" cy="13703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68" y="1565660"/>
            <a:ext cx="2010032" cy="13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Types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1951492"/>
            <a:ext cx="8691372" cy="360825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	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Symmetric :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Asymmetric: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9" y="1926779"/>
            <a:ext cx="3820061" cy="2096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19" y="4175760"/>
            <a:ext cx="3820062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46" y="283489"/>
            <a:ext cx="3928502" cy="24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1926779"/>
            <a:ext cx="8691372" cy="360825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1970’s,IBM created a crypto system called “Lucifer” for encryption of customers data. </a:t>
            </a:r>
          </a:p>
          <a:p>
            <a:r>
              <a:rPr lang="en-US" dirty="0" smtClean="0"/>
              <a:t>In 1973, NIST made a proposal for national symmetric key cryptosystem.  </a:t>
            </a:r>
          </a:p>
          <a:p>
            <a:r>
              <a:rPr lang="en-US" dirty="0" smtClean="0"/>
              <a:t>IBM submitted Lucifer for validation. </a:t>
            </a:r>
          </a:p>
          <a:p>
            <a:r>
              <a:rPr lang="en-US" dirty="0" smtClean="0"/>
              <a:t>Later on, changes were made by Walter Tuchman and that was accepted and called as DES.</a:t>
            </a:r>
          </a:p>
          <a:p>
            <a:r>
              <a:rPr lang="en-US" dirty="0" smtClean="0"/>
              <a:t>DES is a symmetric block cipher, it encrypts 64 bits plain text with </a:t>
            </a:r>
            <a:r>
              <a:rPr lang="en-US" dirty="0" smtClean="0"/>
              <a:t>64 bit </a:t>
            </a:r>
            <a:r>
              <a:rPr lang="en-US" dirty="0" smtClean="0"/>
              <a:t>key at a time .</a:t>
            </a:r>
          </a:p>
          <a:p>
            <a:r>
              <a:rPr lang="en-US" dirty="0" smtClean="0"/>
              <a:t>The encryption process consists of three main parts</a:t>
            </a:r>
          </a:p>
          <a:p>
            <a:pPr marL="0" indent="0">
              <a:buNone/>
            </a:pPr>
            <a:r>
              <a:rPr lang="en-US" dirty="0" smtClean="0"/>
              <a:t>          1. Initial and Final Permutation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2. 16 Feistel rounds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3. Key Generation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111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1" y="55321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Des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1" y="1554479"/>
            <a:ext cx="6233160" cy="3980559"/>
          </a:xfrm>
          <a:noFill/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Input goes into Initial permutation and then divided into two equal parts i.e,32 bits each.</a:t>
            </a:r>
          </a:p>
          <a:p>
            <a:r>
              <a:rPr lang="en-US" dirty="0" smtClean="0"/>
              <a:t>Right half goes to feistel round with key and the result is XORed  with  Left half.</a:t>
            </a:r>
          </a:p>
          <a:p>
            <a:r>
              <a:rPr lang="en-US" dirty="0" smtClean="0"/>
              <a:t>The output of  XOR is then made as right half and  right half  before processing is considered as left half.</a:t>
            </a:r>
          </a:p>
          <a:p>
            <a:r>
              <a:rPr lang="en-US" dirty="0" smtClean="0"/>
              <a:t>This process is repeated for 16 times.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68" y="624840"/>
            <a:ext cx="4442105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0" y="553212"/>
            <a:ext cx="5318759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1" y="1554479"/>
            <a:ext cx="5387339" cy="316230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Permutation is about rearranging the bits in specified order.</a:t>
            </a:r>
          </a:p>
          <a:p>
            <a:r>
              <a:rPr lang="en-US" dirty="0" smtClean="0"/>
              <a:t>Final Permutation is just the opposite of initial.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56" y="344647"/>
            <a:ext cx="5430008" cy="226726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3684"/>
              </p:ext>
            </p:extLst>
          </p:nvPr>
        </p:nvGraphicFramePr>
        <p:xfrm>
          <a:off x="1458099" y="3657600"/>
          <a:ext cx="7639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75">
                  <a:extLst>
                    <a:ext uri="{9D8B030D-6E8A-4147-A177-3AD203B41FA5}">
                      <a16:colId xmlns:a16="http://schemas.microsoft.com/office/drawing/2014/main" val="60266721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85387478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86853952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52491870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75510959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36659834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19503662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746258004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588399528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493937515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241430599"/>
                    </a:ext>
                  </a:extLst>
                </a:gridCol>
              </a:tblGrid>
              <a:tr h="364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92681"/>
                  </a:ext>
                </a:extLst>
              </a:tr>
              <a:tr h="364089">
                <a:tc>
                  <a:txBody>
                    <a:bodyPr/>
                    <a:lstStyle/>
                    <a:p>
                      <a:r>
                        <a:rPr lang="en-US" dirty="0" smtClean="0"/>
                        <a:t>Bit 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88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12591"/>
              </p:ext>
            </p:extLst>
          </p:nvPr>
        </p:nvGraphicFramePr>
        <p:xfrm>
          <a:off x="1458099" y="4971535"/>
          <a:ext cx="763922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75">
                  <a:extLst>
                    <a:ext uri="{9D8B030D-6E8A-4147-A177-3AD203B41FA5}">
                      <a16:colId xmlns:a16="http://schemas.microsoft.com/office/drawing/2014/main" val="7160938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85387478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86853952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52491870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755109599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3665983437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195036621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746258004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588399528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2493937515"/>
                    </a:ext>
                  </a:extLst>
                </a:gridCol>
                <a:gridCol w="694475">
                  <a:extLst>
                    <a:ext uri="{9D8B030D-6E8A-4147-A177-3AD203B41FA5}">
                      <a16:colId xmlns:a16="http://schemas.microsoft.com/office/drawing/2014/main" val="1241430599"/>
                    </a:ext>
                  </a:extLst>
                </a:gridCol>
              </a:tblGrid>
              <a:tr h="3640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92681"/>
                  </a:ext>
                </a:extLst>
              </a:tr>
              <a:tr h="364089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8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49" y="484632"/>
            <a:ext cx="3649980" cy="5974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Feistel 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1" y="1341121"/>
            <a:ext cx="5676900" cy="325373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Here the input is expanded and XORed with key and again compressed to its original size.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Expansion P-box: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Here the 32-bit input is expanded to 48-bit.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81" y="484632"/>
            <a:ext cx="4770120" cy="494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4700587"/>
            <a:ext cx="5637662" cy="13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5102</TotalTime>
  <Words>854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DES ALGORITHM</vt:lpstr>
      <vt:lpstr>cryptography</vt:lpstr>
      <vt:lpstr>History</vt:lpstr>
      <vt:lpstr>PowerPoint Presentation</vt:lpstr>
      <vt:lpstr>Types of cryptography</vt:lpstr>
      <vt:lpstr>des</vt:lpstr>
      <vt:lpstr>Des overview</vt:lpstr>
      <vt:lpstr>permutation</vt:lpstr>
      <vt:lpstr>Feistel Round</vt:lpstr>
      <vt:lpstr>Key generation</vt:lpstr>
      <vt:lpstr>S-Boxes</vt:lpstr>
      <vt:lpstr>decryption</vt:lpstr>
      <vt:lpstr>Breaking des</vt:lpstr>
      <vt:lpstr>Implementation </vt:lpstr>
      <vt:lpstr>Advantages </vt:lpstr>
      <vt:lpstr>conclusion</vt:lpstr>
      <vt:lpstr>References </vt:lpstr>
      <vt:lpstr>PowerPoint Presentation</vt:lpstr>
    </vt:vector>
  </TitlesOfParts>
  <Company>Indiana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ALGORITHM</dc:title>
  <dc:creator>rahul kakarla</dc:creator>
  <cp:lastModifiedBy>rahul kakarla</cp:lastModifiedBy>
  <cp:revision>152</cp:revision>
  <dcterms:created xsi:type="dcterms:W3CDTF">2017-04-09T04:13:52Z</dcterms:created>
  <dcterms:modified xsi:type="dcterms:W3CDTF">2017-04-19T08:09:52Z</dcterms:modified>
</cp:coreProperties>
</file>