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IBM Plex Mono Bold" charset="1" panose="020B0809050203000203"/>
      <p:regular r:id="rId25"/>
    </p:embeddedFont>
    <p:embeddedFont>
      <p:font typeface="IBM Plex Mono" charset="1" panose="020B05090502030002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Relationship Id="rId5" Target="../media/image10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2754349"/>
            <a:ext cx="10420061" cy="5909350"/>
            <a:chOff x="0" y="0"/>
            <a:chExt cx="2744378" cy="15563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4378" cy="1556372"/>
            </a:xfrm>
            <a:custGeom>
              <a:avLst/>
              <a:gdLst/>
              <a:ahLst/>
              <a:cxnLst/>
              <a:rect r="r" b="b" t="t" l="l"/>
              <a:pathLst>
                <a:path h="1556372" w="2744378">
                  <a:moveTo>
                    <a:pt x="37892" y="0"/>
                  </a:moveTo>
                  <a:lnTo>
                    <a:pt x="2706486" y="0"/>
                  </a:lnTo>
                  <a:cubicBezTo>
                    <a:pt x="2727413" y="0"/>
                    <a:pt x="2744378" y="16965"/>
                    <a:pt x="2744378" y="37892"/>
                  </a:cubicBezTo>
                  <a:lnTo>
                    <a:pt x="2744378" y="1518480"/>
                  </a:lnTo>
                  <a:cubicBezTo>
                    <a:pt x="2744378" y="1539407"/>
                    <a:pt x="2727413" y="1556372"/>
                    <a:pt x="2706486" y="1556372"/>
                  </a:cubicBezTo>
                  <a:lnTo>
                    <a:pt x="37892" y="1556372"/>
                  </a:lnTo>
                  <a:cubicBezTo>
                    <a:pt x="16965" y="1556372"/>
                    <a:pt x="0" y="1539407"/>
                    <a:pt x="0" y="1518480"/>
                  </a:cubicBezTo>
                  <a:lnTo>
                    <a:pt x="0" y="37892"/>
                  </a:lnTo>
                  <a:cubicBezTo>
                    <a:pt x="0" y="16965"/>
                    <a:pt x="16965" y="0"/>
                    <a:pt x="3789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4378" cy="1594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862399" y="1028700"/>
            <a:ext cx="5396478" cy="3693210"/>
            <a:chOff x="0" y="0"/>
            <a:chExt cx="2744378" cy="18781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44378" cy="1878181"/>
            </a:xfrm>
            <a:custGeom>
              <a:avLst/>
              <a:gdLst/>
              <a:ahLst/>
              <a:cxnLst/>
              <a:rect r="r" b="b" t="t" l="l"/>
              <a:pathLst>
                <a:path h="1878181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853793"/>
                  </a:lnTo>
                  <a:cubicBezTo>
                    <a:pt x="2744378" y="1860261"/>
                    <a:pt x="2741809" y="1866464"/>
                    <a:pt x="2737235" y="1871038"/>
                  </a:cubicBezTo>
                  <a:cubicBezTo>
                    <a:pt x="2732661" y="1875612"/>
                    <a:pt x="2726458" y="1878181"/>
                    <a:pt x="2719990" y="1878181"/>
                  </a:cubicBezTo>
                  <a:lnTo>
                    <a:pt x="24389" y="1878181"/>
                  </a:lnTo>
                  <a:cubicBezTo>
                    <a:pt x="10919" y="1878181"/>
                    <a:pt x="0" y="1867262"/>
                    <a:pt x="0" y="1853793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44378" cy="1916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850252" y="6645926"/>
            <a:ext cx="6409048" cy="2612374"/>
            <a:chOff x="0" y="0"/>
            <a:chExt cx="2744378" cy="11186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4378" cy="1118628"/>
            </a:xfrm>
            <a:custGeom>
              <a:avLst/>
              <a:gdLst/>
              <a:ahLst/>
              <a:cxnLst/>
              <a:rect r="r" b="b" t="t" l="l"/>
              <a:pathLst>
                <a:path h="1118628" w="2744378">
                  <a:moveTo>
                    <a:pt x="39863" y="0"/>
                  </a:moveTo>
                  <a:lnTo>
                    <a:pt x="2704515" y="0"/>
                  </a:lnTo>
                  <a:cubicBezTo>
                    <a:pt x="2715088" y="0"/>
                    <a:pt x="2725227" y="4200"/>
                    <a:pt x="2732703" y="11676"/>
                  </a:cubicBezTo>
                  <a:cubicBezTo>
                    <a:pt x="2740178" y="19151"/>
                    <a:pt x="2744378" y="29291"/>
                    <a:pt x="2744378" y="39863"/>
                  </a:cubicBezTo>
                  <a:lnTo>
                    <a:pt x="2744378" y="1078765"/>
                  </a:lnTo>
                  <a:cubicBezTo>
                    <a:pt x="2744378" y="1089338"/>
                    <a:pt x="2740178" y="1099477"/>
                    <a:pt x="2732703" y="1106953"/>
                  </a:cubicBezTo>
                  <a:cubicBezTo>
                    <a:pt x="2725227" y="1114428"/>
                    <a:pt x="2715088" y="1118628"/>
                    <a:pt x="2704515" y="1118628"/>
                  </a:cubicBezTo>
                  <a:lnTo>
                    <a:pt x="39863" y="1118628"/>
                  </a:lnTo>
                  <a:cubicBezTo>
                    <a:pt x="29291" y="1118628"/>
                    <a:pt x="19151" y="1114428"/>
                    <a:pt x="11676" y="1106953"/>
                  </a:cubicBezTo>
                  <a:cubicBezTo>
                    <a:pt x="4200" y="1099477"/>
                    <a:pt x="0" y="1089338"/>
                    <a:pt x="0" y="1078765"/>
                  </a:cubicBezTo>
                  <a:lnTo>
                    <a:pt x="0" y="39863"/>
                  </a:lnTo>
                  <a:cubicBezTo>
                    <a:pt x="0" y="29291"/>
                    <a:pt x="4200" y="19151"/>
                    <a:pt x="11676" y="11676"/>
                  </a:cubicBezTo>
                  <a:cubicBezTo>
                    <a:pt x="19151" y="4200"/>
                    <a:pt x="29291" y="0"/>
                    <a:pt x="398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4378" cy="1156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08752" y="3266039"/>
            <a:ext cx="347534" cy="347534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2214593" y="1293701"/>
            <a:ext cx="179985" cy="179985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304854" y="6960650"/>
            <a:ext cx="213757" cy="213757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162920" y="3266039"/>
            <a:ext cx="347534" cy="347534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449804" y="1293701"/>
            <a:ext cx="179985" cy="179985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584198" y="6960650"/>
            <a:ext cx="213757" cy="213757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615229" y="3266039"/>
            <a:ext cx="347534" cy="347534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2684051" y="1293701"/>
            <a:ext cx="179985" cy="179985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1862399" y="6960650"/>
            <a:ext cx="213757" cy="213757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2214593" y="1828370"/>
            <a:ext cx="4710409" cy="2482334"/>
            <a:chOff x="0" y="0"/>
            <a:chExt cx="729766" cy="38457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29766" cy="384579"/>
            </a:xfrm>
            <a:custGeom>
              <a:avLst/>
              <a:gdLst/>
              <a:ahLst/>
              <a:cxnLst/>
              <a:rect r="r" b="b" t="t" l="l"/>
              <a:pathLst>
                <a:path h="384579" w="729766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66499"/>
                  </a:lnTo>
                  <a:cubicBezTo>
                    <a:pt x="729766" y="371294"/>
                    <a:pt x="727861" y="375893"/>
                    <a:pt x="724470" y="379283"/>
                  </a:cubicBezTo>
                  <a:cubicBezTo>
                    <a:pt x="721080" y="382674"/>
                    <a:pt x="716481" y="384579"/>
                    <a:pt x="711686" y="384579"/>
                  </a:cubicBezTo>
                  <a:lnTo>
                    <a:pt x="18079" y="384579"/>
                  </a:lnTo>
                  <a:cubicBezTo>
                    <a:pt x="13284" y="384579"/>
                    <a:pt x="8686" y="382674"/>
                    <a:pt x="5295" y="379283"/>
                  </a:cubicBezTo>
                  <a:cubicBezTo>
                    <a:pt x="1905" y="375893"/>
                    <a:pt x="0" y="371294"/>
                    <a:pt x="0" y="366499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3212" r="0" b="-13212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708752" y="5367735"/>
            <a:ext cx="9388999" cy="2629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64"/>
              </a:lnSpc>
            </a:pPr>
            <a:r>
              <a:rPr lang="en-US" sz="6600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Fast and Scal</a:t>
            </a:r>
            <a:r>
              <a:rPr lang="en-US" b="true" sz="6600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able Backend Systems with FastAPI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398820" y="7732426"/>
            <a:ext cx="6323637" cy="6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8"/>
              </a:lnSpc>
            </a:pPr>
            <a:r>
              <a:rPr lang="en-US" sz="4517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Day 2: Session 1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4714342" y="1028700"/>
            <a:ext cx="5396478" cy="3498503"/>
            <a:chOff x="0" y="0"/>
            <a:chExt cx="2744378" cy="177916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5066536" y="1293701"/>
            <a:ext cx="179985" cy="179985"/>
            <a:chOff x="0" y="0"/>
            <a:chExt cx="6350000" cy="6350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5301747" y="1293701"/>
            <a:ext cx="179985" cy="179985"/>
            <a:chOff x="0" y="0"/>
            <a:chExt cx="6350000" cy="63500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5535994" y="1293701"/>
            <a:ext cx="179985" cy="179985"/>
            <a:chOff x="0" y="0"/>
            <a:chExt cx="6350000" cy="63500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5066536" y="1786212"/>
            <a:ext cx="4710409" cy="2351465"/>
            <a:chOff x="0" y="0"/>
            <a:chExt cx="729766" cy="36430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46224"/>
                  </a:lnTo>
                  <a:cubicBezTo>
                    <a:pt x="729766" y="351019"/>
                    <a:pt x="727861" y="355618"/>
                    <a:pt x="724470" y="359008"/>
                  </a:cubicBezTo>
                  <a:cubicBezTo>
                    <a:pt x="721080" y="362399"/>
                    <a:pt x="716481" y="364303"/>
                    <a:pt x="711686" y="364303"/>
                  </a:cubicBezTo>
                  <a:lnTo>
                    <a:pt x="18079" y="364303"/>
                  </a:lnTo>
                  <a:cubicBezTo>
                    <a:pt x="13284" y="364303"/>
                    <a:pt x="8686" y="362399"/>
                    <a:pt x="5295" y="359008"/>
                  </a:cubicBezTo>
                  <a:cubicBezTo>
                    <a:pt x="1905" y="355618"/>
                    <a:pt x="0" y="351019"/>
                    <a:pt x="0" y="346224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6730" r="0" b="-1673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24645" y="2933921"/>
            <a:ext cx="8047437" cy="6991211"/>
          </a:xfrm>
          <a:custGeom>
            <a:avLst/>
            <a:gdLst/>
            <a:ahLst/>
            <a:cxnLst/>
            <a:rect r="r" b="b" t="t" l="l"/>
            <a:pathLst>
              <a:path h="6991211" w="8047437">
                <a:moveTo>
                  <a:pt x="0" y="0"/>
                </a:moveTo>
                <a:lnTo>
                  <a:pt x="8047437" y="0"/>
                </a:lnTo>
                <a:lnTo>
                  <a:pt x="8047437" y="6991211"/>
                </a:lnTo>
                <a:lnTo>
                  <a:pt x="0" y="69912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62175" y="1003003"/>
            <a:ext cx="14642567" cy="102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8"/>
              </a:lnSpc>
            </a:pPr>
            <a:r>
              <a:rPr lang="en-US" sz="7546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CONNECTIONS VS SESSIONS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144000" y="3080827"/>
            <a:ext cx="8912270" cy="2940660"/>
          </a:xfrm>
          <a:custGeom>
            <a:avLst/>
            <a:gdLst/>
            <a:ahLst/>
            <a:cxnLst/>
            <a:rect r="r" b="b" t="t" l="l"/>
            <a:pathLst>
              <a:path h="2940660" w="8912270">
                <a:moveTo>
                  <a:pt x="0" y="0"/>
                </a:moveTo>
                <a:lnTo>
                  <a:pt x="8912270" y="0"/>
                </a:lnTo>
                <a:lnTo>
                  <a:pt x="8912270" y="2940660"/>
                </a:lnTo>
                <a:lnTo>
                  <a:pt x="0" y="29406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51" t="0" r="-551" b="0"/>
            </a:stretch>
          </a:blipFill>
        </p:spPr>
      </p:sp>
      <p:sp>
        <p:nvSpPr>
          <p:cNvPr name="AutoShape 8" id="8"/>
          <p:cNvSpPr/>
          <p:nvPr/>
        </p:nvSpPr>
        <p:spPr>
          <a:xfrm flipH="true">
            <a:off x="7766008" y="4958536"/>
            <a:ext cx="1377992" cy="10629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6429527"/>
            <a:ext cx="8912270" cy="3237661"/>
          </a:xfrm>
          <a:custGeom>
            <a:avLst/>
            <a:gdLst/>
            <a:ahLst/>
            <a:cxnLst/>
            <a:rect r="r" b="b" t="t" l="l"/>
            <a:pathLst>
              <a:path h="3237661" w="8912270">
                <a:moveTo>
                  <a:pt x="0" y="0"/>
                </a:moveTo>
                <a:lnTo>
                  <a:pt x="8912270" y="0"/>
                </a:lnTo>
                <a:lnTo>
                  <a:pt x="8912270" y="3237660"/>
                </a:lnTo>
                <a:lnTo>
                  <a:pt x="0" y="32376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H="true">
            <a:off x="3220014" y="8048357"/>
            <a:ext cx="5923986" cy="12099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915680"/>
            <a:ext cx="8864188" cy="5066448"/>
            <a:chOff x="0" y="0"/>
            <a:chExt cx="3845713" cy="21980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713" cy="2198070"/>
            </a:xfrm>
            <a:custGeom>
              <a:avLst/>
              <a:gdLst/>
              <a:ahLst/>
              <a:cxnLst/>
              <a:rect r="r" b="b" t="t" l="l"/>
              <a:pathLst>
                <a:path h="2198070" w="3845713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2170995"/>
                  </a:lnTo>
                  <a:cubicBezTo>
                    <a:pt x="3845713" y="2185948"/>
                    <a:pt x="3833591" y="2198070"/>
                    <a:pt x="3818638" y="2198070"/>
                  </a:cubicBezTo>
                  <a:lnTo>
                    <a:pt x="27075" y="2198070"/>
                  </a:lnTo>
                  <a:cubicBezTo>
                    <a:pt x="12122" y="2198070"/>
                    <a:pt x="0" y="2185948"/>
                    <a:pt x="0" y="2170995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45713" cy="2236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1419173"/>
            <a:ext cx="8864188" cy="195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40"/>
              </a:lnSpc>
            </a:pPr>
            <a:r>
              <a:rPr lang="en-US" sz="7346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SESSION &amp; ENGINE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9626" y="4627354"/>
            <a:ext cx="8304100" cy="5585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946" indent="-312473" lvl="1">
              <a:lnSpc>
                <a:spcPts val="3589"/>
              </a:lnSpc>
              <a:buFont typeface="Arial"/>
              <a:buChar char="•"/>
            </a:pPr>
            <a:r>
              <a:rPr lang="en-US" b="true" sz="2894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Engine</a:t>
            </a:r>
            <a:r>
              <a:rPr lang="en-US" sz="2894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: global, thread-safe factory that manages DB connections (pooling, dialect, drivers).</a:t>
            </a:r>
          </a:p>
          <a:p>
            <a:pPr algn="l">
              <a:lnSpc>
                <a:spcPts val="3589"/>
              </a:lnSpc>
            </a:pPr>
          </a:p>
          <a:p>
            <a:pPr algn="l" marL="624946" indent="-312473" lvl="1">
              <a:lnSpc>
                <a:spcPts val="3589"/>
              </a:lnSpc>
              <a:buFont typeface="Arial"/>
              <a:buChar char="•"/>
            </a:pPr>
            <a:r>
              <a:rPr lang="en-US" b="true" sz="2894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Session</a:t>
            </a:r>
            <a:r>
              <a:rPr lang="en-US" sz="2894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: lightweight object that borrows connections from the engine when needed, tracks changes, and issues SQL.</a:t>
            </a:r>
          </a:p>
          <a:p>
            <a:pPr algn="l">
              <a:lnSpc>
                <a:spcPts val="2845"/>
              </a:lnSpc>
            </a:pPr>
          </a:p>
          <a:p>
            <a:pPr algn="l">
              <a:lnSpc>
                <a:spcPts val="5697"/>
              </a:lnSpc>
            </a:pPr>
          </a:p>
          <a:p>
            <a:pPr algn="l">
              <a:lnSpc>
                <a:spcPts val="3961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547024" y="4226309"/>
            <a:ext cx="210976" cy="21097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822734" y="4226309"/>
            <a:ext cx="210976" cy="210976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097315" y="4226309"/>
            <a:ext cx="210976" cy="210976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235788" y="1317888"/>
            <a:ext cx="5396478" cy="3498503"/>
            <a:chOff x="0" y="0"/>
            <a:chExt cx="2744378" cy="177916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587982" y="1582889"/>
            <a:ext cx="179985" cy="179985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0823193" y="1582889"/>
            <a:ext cx="179985" cy="179985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057441" y="1582889"/>
            <a:ext cx="179985" cy="179985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1862822" y="3636228"/>
            <a:ext cx="5396478" cy="3498503"/>
            <a:chOff x="0" y="0"/>
            <a:chExt cx="2744378" cy="177916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215016" y="3901228"/>
            <a:ext cx="179985" cy="179985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2450227" y="3901228"/>
            <a:ext cx="179985" cy="179985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2684474" y="3901228"/>
            <a:ext cx="179985" cy="179985"/>
            <a:chOff x="0" y="0"/>
            <a:chExt cx="6350000" cy="6350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1237426" y="1734300"/>
            <a:ext cx="3564802" cy="174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  <a:spcBef>
                <a:spcPct val="0"/>
              </a:spcBef>
            </a:pPr>
            <a:r>
              <a:rPr lang="en-US" sz="1981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Why</a:t>
            </a:r>
            <a:r>
              <a:rPr lang="en-US" sz="1981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 this matters: keeping sessions open for too long can hold DB connections and starve your pool.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862822" y="4293697"/>
            <a:ext cx="5396478" cy="328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 s</a:t>
            </a:r>
            <a:r>
              <a:rPr lang="en-US" sz="21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ession obtains a conn</a:t>
            </a:r>
            <a:r>
              <a:rPr lang="en-US" sz="21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</a:t>
            </a:r>
            <a:r>
              <a:rPr lang="en-US" sz="21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ct</a:t>
            </a:r>
            <a:r>
              <a:rPr lang="en-US" sz="21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ion</a:t>
            </a:r>
            <a:r>
              <a:rPr lang="en-US" sz="21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only when it </a:t>
            </a:r>
            <a:r>
              <a:rPr lang="en-US" sz="21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</a:t>
            </a:r>
            <a:r>
              <a:rPr lang="en-US" sz="21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ust </a:t>
            </a:r>
            <a:r>
              <a:rPr lang="en-US" sz="21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</a:t>
            </a:r>
            <a:r>
              <a:rPr lang="en-US" sz="21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xecute SQL (query/commit/flush). When the session is closed, the connection is returned to the pool.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0585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45564" y="1468137"/>
            <a:ext cx="10681903" cy="4708963"/>
            <a:chOff x="0" y="0"/>
            <a:chExt cx="3845713" cy="16953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713" cy="1695327"/>
            </a:xfrm>
            <a:custGeom>
              <a:avLst/>
              <a:gdLst/>
              <a:ahLst/>
              <a:cxnLst/>
              <a:rect r="r" b="b" t="t" l="l"/>
              <a:pathLst>
                <a:path h="1695327" w="3845713">
                  <a:moveTo>
                    <a:pt x="22468" y="0"/>
                  </a:moveTo>
                  <a:lnTo>
                    <a:pt x="3823245" y="0"/>
                  </a:lnTo>
                  <a:cubicBezTo>
                    <a:pt x="3835654" y="0"/>
                    <a:pt x="3845713" y="10059"/>
                    <a:pt x="3845713" y="22468"/>
                  </a:cubicBezTo>
                  <a:lnTo>
                    <a:pt x="3845713" y="1672860"/>
                  </a:lnTo>
                  <a:cubicBezTo>
                    <a:pt x="3845713" y="1678818"/>
                    <a:pt x="3843346" y="1684533"/>
                    <a:pt x="3839133" y="1688747"/>
                  </a:cubicBezTo>
                  <a:cubicBezTo>
                    <a:pt x="3834919" y="1692960"/>
                    <a:pt x="3829204" y="1695327"/>
                    <a:pt x="3823245" y="1695327"/>
                  </a:cubicBezTo>
                  <a:lnTo>
                    <a:pt x="22468" y="1695327"/>
                  </a:lnTo>
                  <a:cubicBezTo>
                    <a:pt x="16509" y="1695327"/>
                    <a:pt x="10794" y="1692960"/>
                    <a:pt x="6581" y="1688747"/>
                  </a:cubicBezTo>
                  <a:cubicBezTo>
                    <a:pt x="2367" y="1684533"/>
                    <a:pt x="0" y="1678818"/>
                    <a:pt x="0" y="1672860"/>
                  </a:cubicBezTo>
                  <a:lnTo>
                    <a:pt x="0" y="22468"/>
                  </a:lnTo>
                  <a:cubicBezTo>
                    <a:pt x="0" y="16509"/>
                    <a:pt x="2367" y="10794"/>
                    <a:pt x="6581" y="6581"/>
                  </a:cubicBezTo>
                  <a:cubicBezTo>
                    <a:pt x="10794" y="2367"/>
                    <a:pt x="16509" y="0"/>
                    <a:pt x="22468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95112" y="5350651"/>
            <a:ext cx="9349720" cy="3907649"/>
            <a:chOff x="0" y="0"/>
            <a:chExt cx="4056361" cy="16953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56361" cy="1695327"/>
            </a:xfrm>
            <a:custGeom>
              <a:avLst/>
              <a:gdLst/>
              <a:ahLst/>
              <a:cxnLst/>
              <a:rect r="r" b="b" t="t" l="l"/>
              <a:pathLst>
                <a:path h="1695327" w="4056361">
                  <a:moveTo>
                    <a:pt x="25669" y="0"/>
                  </a:moveTo>
                  <a:lnTo>
                    <a:pt x="4030692" y="0"/>
                  </a:lnTo>
                  <a:cubicBezTo>
                    <a:pt x="4037499" y="0"/>
                    <a:pt x="4044028" y="2704"/>
                    <a:pt x="4048842" y="7518"/>
                  </a:cubicBezTo>
                  <a:cubicBezTo>
                    <a:pt x="4053656" y="12332"/>
                    <a:pt x="4056361" y="18861"/>
                    <a:pt x="4056361" y="25669"/>
                  </a:cubicBezTo>
                  <a:lnTo>
                    <a:pt x="4056361" y="1669658"/>
                  </a:lnTo>
                  <a:cubicBezTo>
                    <a:pt x="4056361" y="1676466"/>
                    <a:pt x="4053656" y="1682995"/>
                    <a:pt x="4048842" y="1687809"/>
                  </a:cubicBezTo>
                  <a:cubicBezTo>
                    <a:pt x="4044028" y="1692623"/>
                    <a:pt x="4037499" y="1695327"/>
                    <a:pt x="4030692" y="1695327"/>
                  </a:cubicBezTo>
                  <a:lnTo>
                    <a:pt x="25669" y="1695327"/>
                  </a:lnTo>
                  <a:cubicBezTo>
                    <a:pt x="18861" y="1695327"/>
                    <a:pt x="12332" y="1692623"/>
                    <a:pt x="7518" y="1687809"/>
                  </a:cubicBezTo>
                  <a:cubicBezTo>
                    <a:pt x="2704" y="1682995"/>
                    <a:pt x="0" y="1676466"/>
                    <a:pt x="0" y="1669658"/>
                  </a:cubicBezTo>
                  <a:lnTo>
                    <a:pt x="0" y="25669"/>
                  </a:lnTo>
                  <a:cubicBezTo>
                    <a:pt x="0" y="18861"/>
                    <a:pt x="2704" y="12332"/>
                    <a:pt x="7518" y="7518"/>
                  </a:cubicBezTo>
                  <a:cubicBezTo>
                    <a:pt x="12332" y="2704"/>
                    <a:pt x="18861" y="0"/>
                    <a:pt x="2566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056361" cy="1733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6212383"/>
            <a:ext cx="6596613" cy="299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8"/>
              </a:lnSpc>
            </a:pPr>
            <a:r>
              <a:rPr lang="en-US" sz="7546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Dependency injection in FastAPI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5212" y="2087179"/>
            <a:ext cx="10066883" cy="434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4472" indent="-252236" lvl="1">
              <a:lnSpc>
                <a:spcPts val="2897"/>
              </a:lnSpc>
              <a:buFont typeface="Arial"/>
              <a:buChar char="•"/>
            </a:pPr>
            <a:r>
              <a:rPr lang="en-US" b="true" sz="2336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SessionLocal()</a:t>
            </a: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 gives you a new database session.</a:t>
            </a: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This session is your temporary workspace for that request</a:t>
            </a:r>
          </a:p>
          <a:p>
            <a:pPr algn="l">
              <a:lnSpc>
                <a:spcPts val="2897"/>
              </a:lnSpc>
            </a:pPr>
          </a:p>
          <a:p>
            <a:pPr algn="l" marL="504472" indent="-252236" lvl="1">
              <a:lnSpc>
                <a:spcPts val="2897"/>
              </a:lnSpc>
              <a:buFont typeface="Arial"/>
              <a:buChar char="•"/>
            </a:pP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Yield </a:t>
            </a: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pauses the function, hands over the db object to the path operation (your endpoint).</a:t>
            </a: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Your route now has access to db and can query, add, update, delete data.</a:t>
            </a:r>
          </a:p>
          <a:p>
            <a:pPr algn="l" marL="504472" indent="-252236" lvl="1">
              <a:lnSpc>
                <a:spcPts val="2897"/>
              </a:lnSpc>
              <a:buFont typeface="Arial"/>
              <a:buChar char="•"/>
            </a:pP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Once the route finishes its job, Python comes back to this function after yield with finally closing the database session.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695679" y="6088558"/>
            <a:ext cx="9214805" cy="3169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3"/>
              </a:lnSpc>
            </a:pPr>
            <a:r>
              <a:rPr lang="en-US" sz="228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def get_db():</a:t>
            </a:r>
          </a:p>
          <a:p>
            <a:pPr algn="l">
              <a:lnSpc>
                <a:spcPts val="2833"/>
              </a:lnSpc>
            </a:pPr>
            <a:r>
              <a:rPr lang="en-US" sz="228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db = SessionLocal()</a:t>
            </a:r>
          </a:p>
          <a:p>
            <a:pPr algn="l">
              <a:lnSpc>
                <a:spcPts val="2833"/>
              </a:lnSpc>
            </a:pPr>
            <a:r>
              <a:rPr lang="en-US" sz="228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try:</a:t>
            </a:r>
          </a:p>
          <a:p>
            <a:pPr algn="l">
              <a:lnSpc>
                <a:spcPts val="2833"/>
              </a:lnSpc>
            </a:pPr>
            <a:r>
              <a:rPr lang="en-US" sz="228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   yield db</a:t>
            </a:r>
          </a:p>
          <a:p>
            <a:pPr algn="l">
              <a:lnSpc>
                <a:spcPts val="2833"/>
              </a:lnSpc>
            </a:pPr>
            <a:r>
              <a:rPr lang="en-US" sz="228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finally:</a:t>
            </a:r>
          </a:p>
          <a:p>
            <a:pPr algn="l">
              <a:lnSpc>
                <a:spcPts val="2833"/>
              </a:lnSpc>
            </a:pPr>
            <a:r>
              <a:rPr lang="en-US" sz="228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   db.close()</a:t>
            </a:r>
          </a:p>
          <a:p>
            <a:pPr algn="l">
              <a:lnSpc>
                <a:spcPts val="2833"/>
              </a:lnSpc>
            </a:pPr>
          </a:p>
          <a:p>
            <a:pPr algn="l">
              <a:lnSpc>
                <a:spcPts val="2833"/>
              </a:lnSpc>
            </a:pPr>
            <a:r>
              <a:rPr lang="en-US" sz="228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db_dependency = Annotated[Session, Depends(get_db)]</a:t>
            </a:r>
          </a:p>
          <a:p>
            <a:pPr algn="l">
              <a:lnSpc>
                <a:spcPts val="2833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570177" y="1842465"/>
            <a:ext cx="254239" cy="254239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913436" y="5661280"/>
            <a:ext cx="210976" cy="210976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902425" y="1842465"/>
            <a:ext cx="254239" cy="254239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189146" y="5661280"/>
            <a:ext cx="210976" cy="210976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2233312" y="1842465"/>
            <a:ext cx="254239" cy="254239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463727" y="5661280"/>
            <a:ext cx="210976" cy="210976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089041" y="1041804"/>
            <a:ext cx="5170259" cy="3351846"/>
            <a:chOff x="0" y="0"/>
            <a:chExt cx="2744378" cy="177916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5456" y="0"/>
                  </a:moveTo>
                  <a:lnTo>
                    <a:pt x="2718923" y="0"/>
                  </a:lnTo>
                  <a:cubicBezTo>
                    <a:pt x="2732981" y="0"/>
                    <a:pt x="2744378" y="11397"/>
                    <a:pt x="2744378" y="25456"/>
                  </a:cubicBezTo>
                  <a:lnTo>
                    <a:pt x="2744378" y="1753707"/>
                  </a:lnTo>
                  <a:cubicBezTo>
                    <a:pt x="2744378" y="1767766"/>
                    <a:pt x="2732981" y="1779163"/>
                    <a:pt x="2718923" y="1779163"/>
                  </a:cubicBezTo>
                  <a:lnTo>
                    <a:pt x="25456" y="1779163"/>
                  </a:lnTo>
                  <a:cubicBezTo>
                    <a:pt x="11397" y="1779163"/>
                    <a:pt x="0" y="1767766"/>
                    <a:pt x="0" y="1753707"/>
                  </a:cubicBezTo>
                  <a:lnTo>
                    <a:pt x="0" y="25456"/>
                  </a:lnTo>
                  <a:cubicBezTo>
                    <a:pt x="0" y="11397"/>
                    <a:pt x="11397" y="0"/>
                    <a:pt x="2545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426471" y="1295696"/>
            <a:ext cx="172440" cy="172440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2651822" y="1295696"/>
            <a:ext cx="172440" cy="172440"/>
            <a:chOff x="0" y="0"/>
            <a:chExt cx="6350000" cy="6350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2876250" y="1295696"/>
            <a:ext cx="172440" cy="172440"/>
            <a:chOff x="0" y="0"/>
            <a:chExt cx="6350000" cy="6350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12426471" y="1832940"/>
            <a:ext cx="4471708" cy="2917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typing import List, Annotated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fastapi import FastAPI,Depends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0585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45564" y="1468137"/>
            <a:ext cx="10681903" cy="4708963"/>
            <a:chOff x="0" y="0"/>
            <a:chExt cx="3845713" cy="16953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713" cy="1695327"/>
            </a:xfrm>
            <a:custGeom>
              <a:avLst/>
              <a:gdLst/>
              <a:ahLst/>
              <a:cxnLst/>
              <a:rect r="r" b="b" t="t" l="l"/>
              <a:pathLst>
                <a:path h="1695327" w="3845713">
                  <a:moveTo>
                    <a:pt x="22468" y="0"/>
                  </a:moveTo>
                  <a:lnTo>
                    <a:pt x="3823245" y="0"/>
                  </a:lnTo>
                  <a:cubicBezTo>
                    <a:pt x="3835654" y="0"/>
                    <a:pt x="3845713" y="10059"/>
                    <a:pt x="3845713" y="22468"/>
                  </a:cubicBezTo>
                  <a:lnTo>
                    <a:pt x="3845713" y="1672860"/>
                  </a:lnTo>
                  <a:cubicBezTo>
                    <a:pt x="3845713" y="1678818"/>
                    <a:pt x="3843346" y="1684533"/>
                    <a:pt x="3839133" y="1688747"/>
                  </a:cubicBezTo>
                  <a:cubicBezTo>
                    <a:pt x="3834919" y="1692960"/>
                    <a:pt x="3829204" y="1695327"/>
                    <a:pt x="3823245" y="1695327"/>
                  </a:cubicBezTo>
                  <a:lnTo>
                    <a:pt x="22468" y="1695327"/>
                  </a:lnTo>
                  <a:cubicBezTo>
                    <a:pt x="16509" y="1695327"/>
                    <a:pt x="10794" y="1692960"/>
                    <a:pt x="6581" y="1688747"/>
                  </a:cubicBezTo>
                  <a:cubicBezTo>
                    <a:pt x="2367" y="1684533"/>
                    <a:pt x="0" y="1678818"/>
                    <a:pt x="0" y="1672860"/>
                  </a:cubicBezTo>
                  <a:lnTo>
                    <a:pt x="0" y="22468"/>
                  </a:lnTo>
                  <a:cubicBezTo>
                    <a:pt x="0" y="16509"/>
                    <a:pt x="2367" y="10794"/>
                    <a:pt x="6581" y="6581"/>
                  </a:cubicBezTo>
                  <a:cubicBezTo>
                    <a:pt x="10794" y="2367"/>
                    <a:pt x="16509" y="0"/>
                    <a:pt x="22468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95112" y="5350651"/>
            <a:ext cx="9349720" cy="3907649"/>
            <a:chOff x="0" y="0"/>
            <a:chExt cx="4056361" cy="16953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56361" cy="1695327"/>
            </a:xfrm>
            <a:custGeom>
              <a:avLst/>
              <a:gdLst/>
              <a:ahLst/>
              <a:cxnLst/>
              <a:rect r="r" b="b" t="t" l="l"/>
              <a:pathLst>
                <a:path h="1695327" w="4056361">
                  <a:moveTo>
                    <a:pt x="25669" y="0"/>
                  </a:moveTo>
                  <a:lnTo>
                    <a:pt x="4030692" y="0"/>
                  </a:lnTo>
                  <a:cubicBezTo>
                    <a:pt x="4037499" y="0"/>
                    <a:pt x="4044028" y="2704"/>
                    <a:pt x="4048842" y="7518"/>
                  </a:cubicBezTo>
                  <a:cubicBezTo>
                    <a:pt x="4053656" y="12332"/>
                    <a:pt x="4056361" y="18861"/>
                    <a:pt x="4056361" y="25669"/>
                  </a:cubicBezTo>
                  <a:lnTo>
                    <a:pt x="4056361" y="1669658"/>
                  </a:lnTo>
                  <a:cubicBezTo>
                    <a:pt x="4056361" y="1676466"/>
                    <a:pt x="4053656" y="1682995"/>
                    <a:pt x="4048842" y="1687809"/>
                  </a:cubicBezTo>
                  <a:cubicBezTo>
                    <a:pt x="4044028" y="1692623"/>
                    <a:pt x="4037499" y="1695327"/>
                    <a:pt x="4030692" y="1695327"/>
                  </a:cubicBezTo>
                  <a:lnTo>
                    <a:pt x="25669" y="1695327"/>
                  </a:lnTo>
                  <a:cubicBezTo>
                    <a:pt x="18861" y="1695327"/>
                    <a:pt x="12332" y="1692623"/>
                    <a:pt x="7518" y="1687809"/>
                  </a:cubicBezTo>
                  <a:cubicBezTo>
                    <a:pt x="2704" y="1682995"/>
                    <a:pt x="0" y="1676466"/>
                    <a:pt x="0" y="1669658"/>
                  </a:cubicBezTo>
                  <a:lnTo>
                    <a:pt x="0" y="25669"/>
                  </a:lnTo>
                  <a:cubicBezTo>
                    <a:pt x="0" y="18861"/>
                    <a:pt x="2704" y="12332"/>
                    <a:pt x="7518" y="7518"/>
                  </a:cubicBezTo>
                  <a:cubicBezTo>
                    <a:pt x="12332" y="2704"/>
                    <a:pt x="18861" y="0"/>
                    <a:pt x="2566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056361" cy="1733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6542534"/>
            <a:ext cx="6596613" cy="299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8"/>
              </a:lnSpc>
            </a:pPr>
            <a:r>
              <a:rPr lang="en-US" sz="7546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Dependency injection in FastAPI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5212" y="2087179"/>
            <a:ext cx="10066883" cy="434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4472" indent="-252236" lvl="1">
              <a:lnSpc>
                <a:spcPts val="2897"/>
              </a:lnSpc>
              <a:buFont typeface="Arial"/>
              <a:buChar char="•"/>
            </a:pPr>
            <a:r>
              <a:rPr lang="en-US" b="true" sz="2336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SessionLocal()</a:t>
            </a: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 gives you a new database session.</a:t>
            </a: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This session is your temporary workspace for that request</a:t>
            </a:r>
          </a:p>
          <a:p>
            <a:pPr algn="l">
              <a:lnSpc>
                <a:spcPts val="2897"/>
              </a:lnSpc>
            </a:pPr>
          </a:p>
          <a:p>
            <a:pPr algn="l" marL="504472" indent="-252236" lvl="1">
              <a:lnSpc>
                <a:spcPts val="2897"/>
              </a:lnSpc>
              <a:buFont typeface="Arial"/>
              <a:buChar char="•"/>
            </a:pP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Yield </a:t>
            </a: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pauses the function, hands over the db object to the path operation (your endpoint).</a:t>
            </a: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Your route now has access to db and can query, add, update, delete data.</a:t>
            </a:r>
          </a:p>
          <a:p>
            <a:pPr algn="l" marL="504472" indent="-252236" lvl="1">
              <a:lnSpc>
                <a:spcPts val="2897"/>
              </a:lnSpc>
              <a:buFont typeface="Arial"/>
              <a:buChar char="•"/>
            </a:pP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Once the route finishes its job, Python comes back to this function after yield with finally closing the database session.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695679" y="6088558"/>
            <a:ext cx="9214805" cy="3169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3"/>
              </a:lnSpc>
            </a:pPr>
            <a:r>
              <a:rPr lang="en-US" sz="228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def get_db():</a:t>
            </a:r>
          </a:p>
          <a:p>
            <a:pPr algn="l">
              <a:lnSpc>
                <a:spcPts val="2833"/>
              </a:lnSpc>
            </a:pPr>
            <a:r>
              <a:rPr lang="en-US" sz="228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db = SessionLocal()</a:t>
            </a:r>
          </a:p>
          <a:p>
            <a:pPr algn="l">
              <a:lnSpc>
                <a:spcPts val="2833"/>
              </a:lnSpc>
            </a:pPr>
            <a:r>
              <a:rPr lang="en-US" sz="228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try:</a:t>
            </a:r>
          </a:p>
          <a:p>
            <a:pPr algn="l">
              <a:lnSpc>
                <a:spcPts val="2833"/>
              </a:lnSpc>
            </a:pPr>
            <a:r>
              <a:rPr lang="en-US" sz="228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   yield db</a:t>
            </a:r>
          </a:p>
          <a:p>
            <a:pPr algn="l">
              <a:lnSpc>
                <a:spcPts val="2833"/>
              </a:lnSpc>
            </a:pPr>
            <a:r>
              <a:rPr lang="en-US" sz="228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finally:</a:t>
            </a:r>
          </a:p>
          <a:p>
            <a:pPr algn="l">
              <a:lnSpc>
                <a:spcPts val="2833"/>
              </a:lnSpc>
            </a:pPr>
            <a:r>
              <a:rPr lang="en-US" sz="228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   db.close()</a:t>
            </a:r>
          </a:p>
          <a:p>
            <a:pPr algn="l">
              <a:lnSpc>
                <a:spcPts val="2833"/>
              </a:lnSpc>
            </a:pPr>
          </a:p>
          <a:p>
            <a:pPr algn="l">
              <a:lnSpc>
                <a:spcPts val="2833"/>
              </a:lnSpc>
            </a:pPr>
            <a:r>
              <a:rPr lang="en-US" sz="228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db_dependency = Annotated[Session, Depends(get_db)]</a:t>
            </a:r>
          </a:p>
          <a:p>
            <a:pPr algn="l">
              <a:lnSpc>
                <a:spcPts val="2833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570177" y="1842465"/>
            <a:ext cx="254239" cy="254239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913436" y="5661280"/>
            <a:ext cx="210976" cy="210976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902425" y="1842465"/>
            <a:ext cx="254239" cy="254239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189146" y="5661280"/>
            <a:ext cx="210976" cy="210976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2233312" y="1842465"/>
            <a:ext cx="254239" cy="254239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463727" y="5661280"/>
            <a:ext cx="210976" cy="210976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089041" y="1041804"/>
            <a:ext cx="5170259" cy="3351846"/>
            <a:chOff x="0" y="0"/>
            <a:chExt cx="2744378" cy="177916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5456" y="0"/>
                  </a:moveTo>
                  <a:lnTo>
                    <a:pt x="2718923" y="0"/>
                  </a:lnTo>
                  <a:cubicBezTo>
                    <a:pt x="2732981" y="0"/>
                    <a:pt x="2744378" y="11397"/>
                    <a:pt x="2744378" y="25456"/>
                  </a:cubicBezTo>
                  <a:lnTo>
                    <a:pt x="2744378" y="1753707"/>
                  </a:lnTo>
                  <a:cubicBezTo>
                    <a:pt x="2744378" y="1767766"/>
                    <a:pt x="2732981" y="1779163"/>
                    <a:pt x="2718923" y="1779163"/>
                  </a:cubicBezTo>
                  <a:lnTo>
                    <a:pt x="25456" y="1779163"/>
                  </a:lnTo>
                  <a:cubicBezTo>
                    <a:pt x="11397" y="1779163"/>
                    <a:pt x="0" y="1767766"/>
                    <a:pt x="0" y="1753707"/>
                  </a:cubicBezTo>
                  <a:lnTo>
                    <a:pt x="0" y="25456"/>
                  </a:lnTo>
                  <a:cubicBezTo>
                    <a:pt x="0" y="11397"/>
                    <a:pt x="11397" y="0"/>
                    <a:pt x="2545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426471" y="1295696"/>
            <a:ext cx="172440" cy="172440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2651822" y="1295696"/>
            <a:ext cx="172440" cy="172440"/>
            <a:chOff x="0" y="0"/>
            <a:chExt cx="6350000" cy="6350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2876250" y="1295696"/>
            <a:ext cx="172440" cy="172440"/>
            <a:chOff x="0" y="0"/>
            <a:chExt cx="6350000" cy="6350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12426471" y="1832940"/>
            <a:ext cx="4471708" cy="2917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typing import List, Annotated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fastapi import FastAPI,Depends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82563" y="2510451"/>
            <a:ext cx="8933819" cy="6899719"/>
            <a:chOff x="0" y="0"/>
            <a:chExt cx="3845713" cy="29701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713" cy="2970101"/>
            </a:xfrm>
            <a:custGeom>
              <a:avLst/>
              <a:gdLst/>
              <a:ahLst/>
              <a:cxnLst/>
              <a:rect r="r" b="b" t="t" l="l"/>
              <a:pathLst>
                <a:path h="2970101" w="3845713">
                  <a:moveTo>
                    <a:pt x="26864" y="0"/>
                  </a:moveTo>
                  <a:lnTo>
                    <a:pt x="3818849" y="0"/>
                  </a:lnTo>
                  <a:cubicBezTo>
                    <a:pt x="3825974" y="0"/>
                    <a:pt x="3832807" y="2830"/>
                    <a:pt x="3837845" y="7868"/>
                  </a:cubicBezTo>
                  <a:cubicBezTo>
                    <a:pt x="3842883" y="12906"/>
                    <a:pt x="3845713" y="19739"/>
                    <a:pt x="3845713" y="26864"/>
                  </a:cubicBezTo>
                  <a:lnTo>
                    <a:pt x="3845713" y="2943237"/>
                  </a:lnTo>
                  <a:cubicBezTo>
                    <a:pt x="3845713" y="2950361"/>
                    <a:pt x="3842883" y="2957194"/>
                    <a:pt x="3837845" y="2962232"/>
                  </a:cubicBezTo>
                  <a:cubicBezTo>
                    <a:pt x="3832807" y="2967270"/>
                    <a:pt x="3825974" y="2970101"/>
                    <a:pt x="3818849" y="2970101"/>
                  </a:cubicBezTo>
                  <a:lnTo>
                    <a:pt x="26864" y="2970101"/>
                  </a:lnTo>
                  <a:cubicBezTo>
                    <a:pt x="19739" y="2970101"/>
                    <a:pt x="12906" y="2967270"/>
                    <a:pt x="7868" y="2962232"/>
                  </a:cubicBezTo>
                  <a:cubicBezTo>
                    <a:pt x="2830" y="2957194"/>
                    <a:pt x="0" y="2950361"/>
                    <a:pt x="0" y="2943237"/>
                  </a:cubicBezTo>
                  <a:lnTo>
                    <a:pt x="0" y="26864"/>
                  </a:lnTo>
                  <a:cubicBezTo>
                    <a:pt x="0" y="19739"/>
                    <a:pt x="2830" y="12906"/>
                    <a:pt x="7868" y="7868"/>
                  </a:cubicBezTo>
                  <a:cubicBezTo>
                    <a:pt x="12906" y="2830"/>
                    <a:pt x="19739" y="0"/>
                    <a:pt x="26864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45713" cy="30082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21182" y="6024908"/>
            <a:ext cx="8020681" cy="3399138"/>
            <a:chOff x="0" y="0"/>
            <a:chExt cx="3845713" cy="16298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45713" cy="1629801"/>
            </a:xfrm>
            <a:custGeom>
              <a:avLst/>
              <a:gdLst/>
              <a:ahLst/>
              <a:cxnLst/>
              <a:rect r="r" b="b" t="t" l="l"/>
              <a:pathLst>
                <a:path h="1629801" w="3845713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1599878"/>
                  </a:lnTo>
                  <a:cubicBezTo>
                    <a:pt x="3845713" y="1607814"/>
                    <a:pt x="3842561" y="1615425"/>
                    <a:pt x="3836949" y="1621037"/>
                  </a:cubicBezTo>
                  <a:cubicBezTo>
                    <a:pt x="3831337" y="1626648"/>
                    <a:pt x="3823727" y="1629801"/>
                    <a:pt x="3815791" y="1629801"/>
                  </a:cubicBezTo>
                  <a:lnTo>
                    <a:pt x="29923" y="1629801"/>
                  </a:lnTo>
                  <a:cubicBezTo>
                    <a:pt x="21987" y="1629801"/>
                    <a:pt x="14376" y="1626648"/>
                    <a:pt x="8764" y="1621037"/>
                  </a:cubicBezTo>
                  <a:cubicBezTo>
                    <a:pt x="3153" y="1615425"/>
                    <a:pt x="0" y="1607814"/>
                    <a:pt x="0" y="1599878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845713" cy="1667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46137" y="875405"/>
            <a:ext cx="17195725" cy="119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9"/>
              </a:lnSpc>
            </a:pPr>
          </a:p>
          <a:p>
            <a:pPr algn="l">
              <a:lnSpc>
                <a:spcPts val="4576"/>
              </a:lnSpc>
            </a:pPr>
            <a:r>
              <a:rPr lang="en-US" sz="44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db_dependency</a:t>
            </a:r>
            <a:r>
              <a:rPr lang="en-US" sz="44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Annotated[Session, Depends(get_db)]</a:t>
            </a:r>
          </a:p>
          <a:p>
            <a:pPr algn="l">
              <a:lnSpc>
                <a:spcPts val="226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33677" y="3352896"/>
            <a:ext cx="8008321" cy="6193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6"/>
              </a:lnSpc>
            </a:pPr>
            <a:r>
              <a:rPr lang="en-US" sz="2650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Depends(get_db)</a:t>
            </a:r>
            <a:r>
              <a:rPr lang="en-US" sz="265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 tells FastAPI:</a:t>
            </a:r>
          </a:p>
          <a:p>
            <a:pPr algn="l">
              <a:lnSpc>
                <a:spcPts val="3286"/>
              </a:lnSpc>
            </a:pPr>
            <a:r>
              <a:rPr lang="en-US" sz="265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"Before running this endpoint, call get_db() and pass its result as this parameter.</a:t>
            </a:r>
          </a:p>
          <a:p>
            <a:pPr algn="l">
              <a:lnSpc>
                <a:spcPts val="3286"/>
              </a:lnSpc>
            </a:pPr>
          </a:p>
          <a:p>
            <a:pPr algn="l">
              <a:lnSpc>
                <a:spcPts val="3286"/>
              </a:lnSpc>
            </a:pPr>
            <a:r>
              <a:rPr lang="en-US" sz="2650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Annotated[Session, Depends(get_db)] is like a tag which </a:t>
            </a:r>
            <a:r>
              <a:rPr lang="en-US" sz="265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combines two pieces of info:</a:t>
            </a:r>
          </a:p>
          <a:p>
            <a:pPr algn="l">
              <a:lnSpc>
                <a:spcPts val="3286"/>
              </a:lnSpc>
            </a:pPr>
          </a:p>
          <a:p>
            <a:pPr algn="l" marL="572229" indent="-286115" lvl="1">
              <a:lnSpc>
                <a:spcPts val="3286"/>
              </a:lnSpc>
              <a:buFont typeface="Arial"/>
              <a:buChar char="•"/>
            </a:pPr>
            <a:r>
              <a:rPr lang="en-US" sz="265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Type: Session → tells FastAPI and your editor that this is a database session.</a:t>
            </a:r>
          </a:p>
          <a:p>
            <a:pPr algn="l" marL="572229" indent="-286115" lvl="1">
              <a:lnSpc>
                <a:spcPts val="3286"/>
              </a:lnSpc>
              <a:buFont typeface="Arial"/>
              <a:buChar char="•"/>
            </a:pPr>
            <a:r>
              <a:rPr lang="en-US" sz="265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Dependency: Depends(get_db) → tells FastAPI how to get that session.</a:t>
            </a:r>
          </a:p>
          <a:p>
            <a:pPr algn="l">
              <a:lnSpc>
                <a:spcPts val="3286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44641" y="7201728"/>
            <a:ext cx="6938505" cy="1225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2606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WITH SHORTCUT</a:t>
            </a:r>
          </a:p>
          <a:p>
            <a:pPr algn="l">
              <a:lnSpc>
                <a:spcPts val="3232"/>
              </a:lnSpc>
            </a:pPr>
          </a:p>
          <a:p>
            <a:pPr algn="l">
              <a:lnSpc>
                <a:spcPts val="3232"/>
              </a:lnSpc>
            </a:pPr>
            <a:r>
              <a:rPr lang="en-US" sz="260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def some_route(db: db_dependency):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27360" y="2802171"/>
            <a:ext cx="212633" cy="212633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190183" y="6305979"/>
            <a:ext cx="190900" cy="190900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357825" y="2802171"/>
            <a:ext cx="212633" cy="212633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439656" y="6305979"/>
            <a:ext cx="190900" cy="190900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8291" y="2802171"/>
            <a:ext cx="212633" cy="212633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688109" y="6305979"/>
            <a:ext cx="190900" cy="190900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9721182" y="2567532"/>
            <a:ext cx="8020681" cy="3167211"/>
            <a:chOff x="0" y="0"/>
            <a:chExt cx="4505572" cy="177916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505572" cy="1779163"/>
            </a:xfrm>
            <a:custGeom>
              <a:avLst/>
              <a:gdLst/>
              <a:ahLst/>
              <a:cxnLst/>
              <a:rect r="r" b="b" t="t" l="l"/>
              <a:pathLst>
                <a:path h="1779163" w="4505572">
                  <a:moveTo>
                    <a:pt x="16409" y="0"/>
                  </a:moveTo>
                  <a:lnTo>
                    <a:pt x="4489163" y="0"/>
                  </a:lnTo>
                  <a:cubicBezTo>
                    <a:pt x="4493515" y="0"/>
                    <a:pt x="4497688" y="1729"/>
                    <a:pt x="4500766" y="4806"/>
                  </a:cubicBezTo>
                  <a:cubicBezTo>
                    <a:pt x="4503843" y="7883"/>
                    <a:pt x="4505572" y="12057"/>
                    <a:pt x="4505572" y="16409"/>
                  </a:cubicBezTo>
                  <a:lnTo>
                    <a:pt x="4505572" y="1762754"/>
                  </a:lnTo>
                  <a:cubicBezTo>
                    <a:pt x="4505572" y="1767106"/>
                    <a:pt x="4503843" y="1771280"/>
                    <a:pt x="4500766" y="1774357"/>
                  </a:cubicBezTo>
                  <a:cubicBezTo>
                    <a:pt x="4497688" y="1777434"/>
                    <a:pt x="4493515" y="1779163"/>
                    <a:pt x="4489163" y="1779163"/>
                  </a:cubicBezTo>
                  <a:lnTo>
                    <a:pt x="16409" y="1779163"/>
                  </a:lnTo>
                  <a:cubicBezTo>
                    <a:pt x="12057" y="1779163"/>
                    <a:pt x="7883" y="1777434"/>
                    <a:pt x="4806" y="1774357"/>
                  </a:cubicBezTo>
                  <a:cubicBezTo>
                    <a:pt x="1729" y="1771280"/>
                    <a:pt x="0" y="1767106"/>
                    <a:pt x="0" y="1762754"/>
                  </a:cubicBezTo>
                  <a:lnTo>
                    <a:pt x="0" y="16409"/>
                  </a:lnTo>
                  <a:cubicBezTo>
                    <a:pt x="0" y="12057"/>
                    <a:pt x="1729" y="7883"/>
                    <a:pt x="4806" y="4806"/>
                  </a:cubicBezTo>
                  <a:cubicBezTo>
                    <a:pt x="7883" y="1729"/>
                    <a:pt x="12057" y="0"/>
                    <a:pt x="1640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4505572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816432" y="3672835"/>
            <a:ext cx="7925431" cy="168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2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WITHOUT SHORTCUT</a:t>
            </a:r>
          </a:p>
          <a:p>
            <a:pPr algn="ctr">
              <a:lnSpc>
                <a:spcPts val="2759"/>
              </a:lnSpc>
            </a:pPr>
          </a:p>
          <a:p>
            <a:pPr algn="ctr">
              <a:lnSpc>
                <a:spcPts val="2759"/>
              </a:lnSpc>
            </a:pPr>
            <a:r>
              <a:rPr lang="en-US" sz="2225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def some_route(</a:t>
            </a:r>
            <a:r>
              <a:rPr lang="en-US" sz="222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db: Session = Depends(get_db)</a:t>
            </a:r>
            <a:r>
              <a:rPr lang="en-US" sz="2225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):</a:t>
            </a:r>
          </a:p>
          <a:p>
            <a:pPr algn="ctr">
              <a:lnSpc>
                <a:spcPts val="2759"/>
              </a:lnSpc>
            </a:pPr>
            <a:r>
              <a:rPr lang="en-US" sz="2225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...</a:t>
            </a:r>
          </a:p>
          <a:p>
            <a:pPr algn="ctr">
              <a:lnSpc>
                <a:spcPts val="2511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0585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40673" y="1028700"/>
            <a:ext cx="10681903" cy="4708963"/>
            <a:chOff x="0" y="0"/>
            <a:chExt cx="3845713" cy="16953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713" cy="1695327"/>
            </a:xfrm>
            <a:custGeom>
              <a:avLst/>
              <a:gdLst/>
              <a:ahLst/>
              <a:cxnLst/>
              <a:rect r="r" b="b" t="t" l="l"/>
              <a:pathLst>
                <a:path h="1695327" w="3845713">
                  <a:moveTo>
                    <a:pt x="22468" y="0"/>
                  </a:moveTo>
                  <a:lnTo>
                    <a:pt x="3823245" y="0"/>
                  </a:lnTo>
                  <a:cubicBezTo>
                    <a:pt x="3835654" y="0"/>
                    <a:pt x="3845713" y="10059"/>
                    <a:pt x="3845713" y="22468"/>
                  </a:cubicBezTo>
                  <a:lnTo>
                    <a:pt x="3845713" y="1672860"/>
                  </a:lnTo>
                  <a:cubicBezTo>
                    <a:pt x="3845713" y="1678818"/>
                    <a:pt x="3843346" y="1684533"/>
                    <a:pt x="3839133" y="1688747"/>
                  </a:cubicBezTo>
                  <a:cubicBezTo>
                    <a:pt x="3834919" y="1692960"/>
                    <a:pt x="3829204" y="1695327"/>
                    <a:pt x="3823245" y="1695327"/>
                  </a:cubicBezTo>
                  <a:lnTo>
                    <a:pt x="22468" y="1695327"/>
                  </a:lnTo>
                  <a:cubicBezTo>
                    <a:pt x="16509" y="1695327"/>
                    <a:pt x="10794" y="1692960"/>
                    <a:pt x="6581" y="1688747"/>
                  </a:cubicBezTo>
                  <a:cubicBezTo>
                    <a:pt x="2367" y="1684533"/>
                    <a:pt x="0" y="1678818"/>
                    <a:pt x="0" y="1672860"/>
                  </a:cubicBezTo>
                  <a:lnTo>
                    <a:pt x="0" y="22468"/>
                  </a:lnTo>
                  <a:cubicBezTo>
                    <a:pt x="0" y="16509"/>
                    <a:pt x="2367" y="10794"/>
                    <a:pt x="6581" y="6581"/>
                  </a:cubicBezTo>
                  <a:cubicBezTo>
                    <a:pt x="10794" y="2367"/>
                    <a:pt x="16509" y="0"/>
                    <a:pt x="22468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95112" y="5350651"/>
            <a:ext cx="9349720" cy="3907649"/>
            <a:chOff x="0" y="0"/>
            <a:chExt cx="4056361" cy="16953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56361" cy="1695327"/>
            </a:xfrm>
            <a:custGeom>
              <a:avLst/>
              <a:gdLst/>
              <a:ahLst/>
              <a:cxnLst/>
              <a:rect r="r" b="b" t="t" l="l"/>
              <a:pathLst>
                <a:path h="1695327" w="4056361">
                  <a:moveTo>
                    <a:pt x="25669" y="0"/>
                  </a:moveTo>
                  <a:lnTo>
                    <a:pt x="4030692" y="0"/>
                  </a:lnTo>
                  <a:cubicBezTo>
                    <a:pt x="4037499" y="0"/>
                    <a:pt x="4044028" y="2704"/>
                    <a:pt x="4048842" y="7518"/>
                  </a:cubicBezTo>
                  <a:cubicBezTo>
                    <a:pt x="4053656" y="12332"/>
                    <a:pt x="4056361" y="18861"/>
                    <a:pt x="4056361" y="25669"/>
                  </a:cubicBezTo>
                  <a:lnTo>
                    <a:pt x="4056361" y="1669658"/>
                  </a:lnTo>
                  <a:cubicBezTo>
                    <a:pt x="4056361" y="1676466"/>
                    <a:pt x="4053656" y="1682995"/>
                    <a:pt x="4048842" y="1687809"/>
                  </a:cubicBezTo>
                  <a:cubicBezTo>
                    <a:pt x="4044028" y="1692623"/>
                    <a:pt x="4037499" y="1695327"/>
                    <a:pt x="4030692" y="1695327"/>
                  </a:cubicBezTo>
                  <a:lnTo>
                    <a:pt x="25669" y="1695327"/>
                  </a:lnTo>
                  <a:cubicBezTo>
                    <a:pt x="18861" y="1695327"/>
                    <a:pt x="12332" y="1692623"/>
                    <a:pt x="7518" y="1687809"/>
                  </a:cubicBezTo>
                  <a:cubicBezTo>
                    <a:pt x="2704" y="1682995"/>
                    <a:pt x="0" y="1676466"/>
                    <a:pt x="0" y="1669658"/>
                  </a:cubicBezTo>
                  <a:lnTo>
                    <a:pt x="0" y="25669"/>
                  </a:lnTo>
                  <a:cubicBezTo>
                    <a:pt x="0" y="18861"/>
                    <a:pt x="2704" y="12332"/>
                    <a:pt x="7518" y="7518"/>
                  </a:cubicBezTo>
                  <a:cubicBezTo>
                    <a:pt x="12332" y="2704"/>
                    <a:pt x="18861" y="0"/>
                    <a:pt x="2566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056361" cy="1733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65286" y="1403028"/>
            <a:ext cx="254239" cy="25423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913436" y="5661280"/>
            <a:ext cx="210976" cy="210976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397534" y="1403028"/>
            <a:ext cx="254239" cy="254239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189146" y="5661280"/>
            <a:ext cx="210976" cy="210976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728421" y="1403028"/>
            <a:ext cx="254239" cy="254239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463727" y="5661280"/>
            <a:ext cx="210976" cy="210976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2089041" y="1041804"/>
            <a:ext cx="5170259" cy="3351846"/>
            <a:chOff x="0" y="0"/>
            <a:chExt cx="2744378" cy="177916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5456" y="0"/>
                  </a:moveTo>
                  <a:lnTo>
                    <a:pt x="2718923" y="0"/>
                  </a:lnTo>
                  <a:cubicBezTo>
                    <a:pt x="2732981" y="0"/>
                    <a:pt x="2744378" y="11397"/>
                    <a:pt x="2744378" y="25456"/>
                  </a:cubicBezTo>
                  <a:lnTo>
                    <a:pt x="2744378" y="1753707"/>
                  </a:lnTo>
                  <a:cubicBezTo>
                    <a:pt x="2744378" y="1767766"/>
                    <a:pt x="2732981" y="1779163"/>
                    <a:pt x="2718923" y="1779163"/>
                  </a:cubicBezTo>
                  <a:lnTo>
                    <a:pt x="25456" y="1779163"/>
                  </a:lnTo>
                  <a:cubicBezTo>
                    <a:pt x="11397" y="1779163"/>
                    <a:pt x="0" y="1767766"/>
                    <a:pt x="0" y="1753707"/>
                  </a:cubicBezTo>
                  <a:lnTo>
                    <a:pt x="0" y="25456"/>
                  </a:lnTo>
                  <a:cubicBezTo>
                    <a:pt x="0" y="11397"/>
                    <a:pt x="11397" y="0"/>
                    <a:pt x="2545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426471" y="1295696"/>
            <a:ext cx="172440" cy="172440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2651822" y="1295696"/>
            <a:ext cx="172440" cy="172440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2876250" y="1295696"/>
            <a:ext cx="172440" cy="172440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aphicFrame>
        <p:nvGraphicFramePr>
          <p:cNvPr name="Table 32" id="32"/>
          <p:cNvGraphicFramePr>
            <a:graphicFrameLocks noGrp="true"/>
          </p:cNvGraphicFramePr>
          <p:nvPr/>
        </p:nvGraphicFramePr>
        <p:xfrm>
          <a:off x="1065286" y="2016901"/>
          <a:ext cx="9415276" cy="3190875"/>
        </p:xfrm>
        <a:graphic>
          <a:graphicData uri="http://schemas.openxmlformats.org/drawingml/2006/table">
            <a:tbl>
              <a:tblPr/>
              <a:tblGrid>
                <a:gridCol w="2346302"/>
                <a:gridCol w="3207047"/>
                <a:gridCol w="3861928"/>
              </a:tblGrid>
              <a:tr h="16116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999"/>
                        </a:lnSpc>
                        <a:defRPr/>
                      </a:pPr>
                      <a:r>
                        <a:rPr lang="en-US" b="true" sz="4999" u="sng">
                          <a:solidFill>
                            <a:srgbClr val="000000"/>
                          </a:solidFill>
                          <a:latin typeface="IBM Plex Mono Bold"/>
                          <a:ea typeface="IBM Plex Mono Bold"/>
                          <a:cs typeface="IBM Plex Mono Bold"/>
                          <a:sym typeface="IBM Plex Mono Bold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33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 b="true">
                          <a:solidFill>
                            <a:srgbClr val="000000"/>
                          </a:solidFill>
                          <a:latin typeface="IBM Plex Mono Bold"/>
                          <a:ea typeface="IBM Plex Mono Bold"/>
                          <a:cs typeface="IBM Plex Mono Bold"/>
                          <a:sym typeface="IBM Plex Mono Bold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33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 b="true">
                          <a:solidFill>
                            <a:srgbClr val="000000"/>
                          </a:solidFill>
                          <a:latin typeface="IBM Plex Mono Bold"/>
                          <a:ea typeface="IBM Plex Mono Bold"/>
                          <a:cs typeface="IBM Plex Mono Bold"/>
                          <a:sym typeface="IBM Plex Mono Bold"/>
                        </a:rPr>
                        <a:t>PASSWORD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331"/>
                    </a:solidFill>
                  </a:tcPr>
                </a:tc>
              </a:tr>
              <a:tr h="7896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7896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sp>
        <p:nvSpPr>
          <p:cNvPr name="Freeform 33" id="33"/>
          <p:cNvSpPr/>
          <p:nvPr/>
        </p:nvSpPr>
        <p:spPr>
          <a:xfrm flipH="false" flipV="false" rot="0">
            <a:off x="8207944" y="5143500"/>
            <a:ext cx="9867727" cy="4641919"/>
          </a:xfrm>
          <a:custGeom>
            <a:avLst/>
            <a:gdLst/>
            <a:ahLst/>
            <a:cxnLst/>
            <a:rect r="r" b="b" t="t" l="l"/>
            <a:pathLst>
              <a:path h="4641919" w="9867727">
                <a:moveTo>
                  <a:pt x="0" y="0"/>
                </a:moveTo>
                <a:lnTo>
                  <a:pt x="9867726" y="0"/>
                </a:lnTo>
                <a:lnTo>
                  <a:pt x="9867726" y="4641919"/>
                </a:lnTo>
                <a:lnTo>
                  <a:pt x="0" y="46419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028700" y="6542534"/>
            <a:ext cx="6596613" cy="299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8"/>
              </a:lnSpc>
            </a:pPr>
            <a:r>
              <a:rPr lang="en-US" sz="7546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Defining Database Models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426471" y="1832940"/>
            <a:ext cx="4832829" cy="2917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sqlalchemy.ext.declarative import declarative_base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sz="233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Base = declarative_base()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0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2485723"/>
            <a:ext cx="15694273" cy="7149306"/>
            <a:chOff x="0" y="0"/>
            <a:chExt cx="3845713" cy="17518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713" cy="1751861"/>
            </a:xfrm>
            <a:custGeom>
              <a:avLst/>
              <a:gdLst/>
              <a:ahLst/>
              <a:cxnLst/>
              <a:rect r="r" b="b" t="t" l="l"/>
              <a:pathLst>
                <a:path h="1751861" w="3845713">
                  <a:moveTo>
                    <a:pt x="15292" y="0"/>
                  </a:moveTo>
                  <a:lnTo>
                    <a:pt x="3830421" y="0"/>
                  </a:lnTo>
                  <a:cubicBezTo>
                    <a:pt x="3838867" y="0"/>
                    <a:pt x="3845713" y="6847"/>
                    <a:pt x="3845713" y="15292"/>
                  </a:cubicBezTo>
                  <a:lnTo>
                    <a:pt x="3845713" y="1736569"/>
                  </a:lnTo>
                  <a:cubicBezTo>
                    <a:pt x="3845713" y="1740625"/>
                    <a:pt x="3844102" y="1744514"/>
                    <a:pt x="3841235" y="1747382"/>
                  </a:cubicBezTo>
                  <a:cubicBezTo>
                    <a:pt x="3838366" y="1750250"/>
                    <a:pt x="3834477" y="1751861"/>
                    <a:pt x="3830421" y="1751861"/>
                  </a:cubicBezTo>
                  <a:lnTo>
                    <a:pt x="15292" y="1751861"/>
                  </a:lnTo>
                  <a:cubicBezTo>
                    <a:pt x="6847" y="1751861"/>
                    <a:pt x="0" y="1745014"/>
                    <a:pt x="0" y="1736569"/>
                  </a:cubicBezTo>
                  <a:lnTo>
                    <a:pt x="0" y="15292"/>
                  </a:lnTo>
                  <a:cubicBezTo>
                    <a:pt x="0" y="6847"/>
                    <a:pt x="6847" y="0"/>
                    <a:pt x="1529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45713" cy="1789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996970"/>
            <a:ext cx="15474130" cy="102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8"/>
              </a:lnSpc>
            </a:pPr>
            <a:r>
              <a:rPr lang="en-US" sz="7546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CREATING &amp; DELETING TABLES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33175" y="4072935"/>
            <a:ext cx="13576751" cy="698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0"/>
              </a:lnSpc>
            </a:pPr>
            <a:r>
              <a:rPr lang="en-US" sz="50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Base.metadata.create_all(engine)</a:t>
            </a:r>
          </a:p>
          <a:p>
            <a:pPr algn="l">
              <a:lnSpc>
                <a:spcPts val="6200"/>
              </a:lnSpc>
            </a:pPr>
            <a:r>
              <a:rPr lang="en-US" sz="50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User.__table__.create(engine)</a:t>
            </a:r>
          </a:p>
          <a:p>
            <a:pPr algn="l">
              <a:lnSpc>
                <a:spcPts val="6200"/>
              </a:lnSpc>
            </a:pPr>
          </a:p>
          <a:p>
            <a:pPr algn="l">
              <a:lnSpc>
                <a:spcPts val="6200"/>
              </a:lnSpc>
            </a:pPr>
          </a:p>
          <a:p>
            <a:pPr algn="l">
              <a:lnSpc>
                <a:spcPts val="6200"/>
              </a:lnSpc>
            </a:pPr>
            <a:r>
              <a:rPr lang="en-US" sz="50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Base.metadata.drop_all(engine)</a:t>
            </a:r>
          </a:p>
          <a:p>
            <a:pPr algn="l">
              <a:lnSpc>
                <a:spcPts val="6200"/>
              </a:lnSpc>
            </a:pPr>
            <a:r>
              <a:rPr lang="en-US" sz="50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User.__table__.drop(engine)</a:t>
            </a:r>
          </a:p>
          <a:p>
            <a:pPr algn="l">
              <a:lnSpc>
                <a:spcPts val="6200"/>
              </a:lnSpc>
            </a:pPr>
          </a:p>
          <a:p>
            <a:pPr algn="l">
              <a:lnSpc>
                <a:spcPts val="12131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946406" y="3035701"/>
            <a:ext cx="373538" cy="37353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434558" y="3035701"/>
            <a:ext cx="373538" cy="373538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920711" y="3035701"/>
            <a:ext cx="373538" cy="373538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82563" y="2510451"/>
            <a:ext cx="8933819" cy="6899719"/>
            <a:chOff x="0" y="0"/>
            <a:chExt cx="3845713" cy="29701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713" cy="2970101"/>
            </a:xfrm>
            <a:custGeom>
              <a:avLst/>
              <a:gdLst/>
              <a:ahLst/>
              <a:cxnLst/>
              <a:rect r="r" b="b" t="t" l="l"/>
              <a:pathLst>
                <a:path h="2970101" w="3845713">
                  <a:moveTo>
                    <a:pt x="26864" y="0"/>
                  </a:moveTo>
                  <a:lnTo>
                    <a:pt x="3818849" y="0"/>
                  </a:lnTo>
                  <a:cubicBezTo>
                    <a:pt x="3825974" y="0"/>
                    <a:pt x="3832807" y="2830"/>
                    <a:pt x="3837845" y="7868"/>
                  </a:cubicBezTo>
                  <a:cubicBezTo>
                    <a:pt x="3842883" y="12906"/>
                    <a:pt x="3845713" y="19739"/>
                    <a:pt x="3845713" y="26864"/>
                  </a:cubicBezTo>
                  <a:lnTo>
                    <a:pt x="3845713" y="2943237"/>
                  </a:lnTo>
                  <a:cubicBezTo>
                    <a:pt x="3845713" y="2950361"/>
                    <a:pt x="3842883" y="2957194"/>
                    <a:pt x="3837845" y="2962232"/>
                  </a:cubicBezTo>
                  <a:cubicBezTo>
                    <a:pt x="3832807" y="2967270"/>
                    <a:pt x="3825974" y="2970101"/>
                    <a:pt x="3818849" y="2970101"/>
                  </a:cubicBezTo>
                  <a:lnTo>
                    <a:pt x="26864" y="2970101"/>
                  </a:lnTo>
                  <a:cubicBezTo>
                    <a:pt x="19739" y="2970101"/>
                    <a:pt x="12906" y="2967270"/>
                    <a:pt x="7868" y="2962232"/>
                  </a:cubicBezTo>
                  <a:cubicBezTo>
                    <a:pt x="2830" y="2957194"/>
                    <a:pt x="0" y="2950361"/>
                    <a:pt x="0" y="2943237"/>
                  </a:cubicBezTo>
                  <a:lnTo>
                    <a:pt x="0" y="26864"/>
                  </a:lnTo>
                  <a:cubicBezTo>
                    <a:pt x="0" y="19739"/>
                    <a:pt x="2830" y="12906"/>
                    <a:pt x="7868" y="7868"/>
                  </a:cubicBezTo>
                  <a:cubicBezTo>
                    <a:pt x="12906" y="2830"/>
                    <a:pt x="19739" y="0"/>
                    <a:pt x="26864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45713" cy="30082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864057" y="2510451"/>
            <a:ext cx="8020681" cy="6899719"/>
            <a:chOff x="0" y="0"/>
            <a:chExt cx="3845713" cy="33082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45713" cy="3308241"/>
            </a:xfrm>
            <a:custGeom>
              <a:avLst/>
              <a:gdLst/>
              <a:ahLst/>
              <a:cxnLst/>
              <a:rect r="r" b="b" t="t" l="l"/>
              <a:pathLst>
                <a:path h="3308241" w="3845713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3278318"/>
                  </a:lnTo>
                  <a:cubicBezTo>
                    <a:pt x="3845713" y="3286254"/>
                    <a:pt x="3842561" y="3293865"/>
                    <a:pt x="3836949" y="3299477"/>
                  </a:cubicBezTo>
                  <a:cubicBezTo>
                    <a:pt x="3831337" y="3305088"/>
                    <a:pt x="3823727" y="3308241"/>
                    <a:pt x="3815791" y="3308241"/>
                  </a:cubicBezTo>
                  <a:lnTo>
                    <a:pt x="29923" y="3308241"/>
                  </a:lnTo>
                  <a:cubicBezTo>
                    <a:pt x="21987" y="3308241"/>
                    <a:pt x="14376" y="3305088"/>
                    <a:pt x="8764" y="3299477"/>
                  </a:cubicBezTo>
                  <a:cubicBezTo>
                    <a:pt x="3153" y="3293865"/>
                    <a:pt x="0" y="3286254"/>
                    <a:pt x="0" y="3278318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845713" cy="3346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46137" y="955971"/>
            <a:ext cx="17195725" cy="122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0"/>
              </a:lnSpc>
            </a:pPr>
            <a:r>
              <a:rPr lang="en-US" sz="9000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PYDANTIC MODELS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5312" y="3270872"/>
            <a:ext cx="8008321" cy="5367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6"/>
              </a:lnSpc>
            </a:pPr>
            <a:r>
              <a:rPr lang="en-US" sz="265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Pydantic models are like blueprints for data in FastAPI.</a:t>
            </a:r>
          </a:p>
          <a:p>
            <a:pPr algn="l">
              <a:lnSpc>
                <a:spcPts val="3286"/>
              </a:lnSpc>
            </a:pPr>
          </a:p>
          <a:p>
            <a:pPr algn="l" marL="572230" indent="-286115" lvl="1">
              <a:lnSpc>
                <a:spcPts val="3286"/>
              </a:lnSpc>
              <a:buFont typeface="Arial"/>
              <a:buChar char="•"/>
            </a:pPr>
            <a:r>
              <a:rPr lang="en-US" sz="265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They check if the data coming into your </a:t>
            </a:r>
            <a:r>
              <a:rPr lang="en-US" b="true" sz="2650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API </a:t>
            </a:r>
            <a:r>
              <a:rPr lang="en-US" sz="265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is correct.</a:t>
            </a:r>
          </a:p>
          <a:p>
            <a:pPr algn="l">
              <a:lnSpc>
                <a:spcPts val="3286"/>
              </a:lnSpc>
            </a:pPr>
          </a:p>
          <a:p>
            <a:pPr algn="l" marL="572230" indent="-286115" lvl="1">
              <a:lnSpc>
                <a:spcPts val="3286"/>
              </a:lnSpc>
              <a:buFont typeface="Arial"/>
              <a:buChar char="•"/>
            </a:pPr>
            <a:r>
              <a:rPr lang="en-US" sz="265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They control what data goes out of your </a:t>
            </a:r>
            <a:r>
              <a:rPr lang="en-US" b="true" sz="2650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API</a:t>
            </a:r>
            <a:r>
              <a:rPr lang="en-US" sz="265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</a:p>
          <a:p>
            <a:pPr algn="l">
              <a:lnSpc>
                <a:spcPts val="3286"/>
              </a:lnSpc>
            </a:pPr>
          </a:p>
          <a:p>
            <a:pPr algn="l" marL="572230" indent="-286115" lvl="1">
              <a:lnSpc>
                <a:spcPts val="3286"/>
              </a:lnSpc>
              <a:buFont typeface="Arial"/>
              <a:buChar char="•"/>
            </a:pPr>
            <a:r>
              <a:rPr lang="en-US" sz="265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They don’t create tables or talk to the database — that’s what SQLAlchemy models do.</a:t>
            </a:r>
          </a:p>
          <a:p>
            <a:pPr algn="l">
              <a:lnSpc>
                <a:spcPts val="372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191896" y="3005279"/>
            <a:ext cx="7365002" cy="5647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1"/>
              </a:lnSpc>
            </a:pPr>
            <a:r>
              <a:rPr lang="en-US" sz="2767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Why use them?</a:t>
            </a:r>
          </a:p>
          <a:p>
            <a:pPr algn="ctr">
              <a:lnSpc>
                <a:spcPts val="3431"/>
              </a:lnSpc>
            </a:pPr>
          </a:p>
          <a:p>
            <a:pPr algn="l" marL="597416" indent="-298708" lvl="1">
              <a:lnSpc>
                <a:spcPts val="3431"/>
              </a:lnSpc>
              <a:buFont typeface="Arial"/>
              <a:buChar char="•"/>
            </a:pPr>
            <a:r>
              <a:rPr lang="en-US" b="true" sz="2767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Validate data</a:t>
            </a:r>
            <a:r>
              <a:rPr lang="en-US" sz="2767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: If a user sends bad data, FastAPI will reject it automatically.</a:t>
            </a:r>
          </a:p>
          <a:p>
            <a:pPr algn="l">
              <a:lnSpc>
                <a:spcPts val="3431"/>
              </a:lnSpc>
            </a:pPr>
          </a:p>
          <a:p>
            <a:pPr algn="l" marL="597416" indent="-298708" lvl="1">
              <a:lnSpc>
                <a:spcPts val="3431"/>
              </a:lnSpc>
              <a:buFont typeface="Arial"/>
              <a:buChar char="•"/>
            </a:pPr>
            <a:r>
              <a:rPr lang="en-US" b="true" sz="2767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Define the shape</a:t>
            </a:r>
            <a:r>
              <a:rPr lang="en-US" sz="2767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: Decide what fields to accept or return (e.g., hide passwords)</a:t>
            </a:r>
          </a:p>
          <a:p>
            <a:pPr algn="l">
              <a:lnSpc>
                <a:spcPts val="3431"/>
              </a:lnSpc>
            </a:pPr>
          </a:p>
          <a:p>
            <a:pPr algn="l" marL="597416" indent="-298708" lvl="1">
              <a:lnSpc>
                <a:spcPts val="3431"/>
              </a:lnSpc>
              <a:buFont typeface="Arial"/>
              <a:buChar char="•"/>
            </a:pPr>
            <a:r>
              <a:rPr lang="en-US" b="true" sz="2767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Convert data</a:t>
            </a:r>
            <a:r>
              <a:rPr lang="en-US" sz="2767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: Turn JSON into Python objects and vice versa</a:t>
            </a:r>
            <a:r>
              <a:rPr lang="en-US" b="true" sz="2767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.</a:t>
            </a:r>
          </a:p>
          <a:p>
            <a:pPr algn="l">
              <a:lnSpc>
                <a:spcPts val="3431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027360" y="2802171"/>
            <a:ext cx="212633" cy="212633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333058" y="2791522"/>
            <a:ext cx="190900" cy="190900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357825" y="2802171"/>
            <a:ext cx="212633" cy="212633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582531" y="2791522"/>
            <a:ext cx="190900" cy="190900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8291" y="2802171"/>
            <a:ext cx="212633" cy="212633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830984" y="2791522"/>
            <a:ext cx="190900" cy="190900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88291" y="2802171"/>
            <a:ext cx="212633" cy="212633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05728" y="2177076"/>
            <a:ext cx="16053572" cy="7426804"/>
          </a:xfrm>
          <a:custGeom>
            <a:avLst/>
            <a:gdLst/>
            <a:ahLst/>
            <a:cxnLst/>
            <a:rect r="r" b="b" t="t" l="l"/>
            <a:pathLst>
              <a:path h="7426804" w="16053572">
                <a:moveTo>
                  <a:pt x="0" y="0"/>
                </a:moveTo>
                <a:lnTo>
                  <a:pt x="16053572" y="0"/>
                </a:lnTo>
                <a:lnTo>
                  <a:pt x="16053572" y="7426804"/>
                </a:lnTo>
                <a:lnTo>
                  <a:pt x="0" y="7426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6137" y="955971"/>
            <a:ext cx="17195725" cy="122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0"/>
              </a:lnSpc>
            </a:pPr>
            <a:r>
              <a:rPr lang="en-US" sz="9000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DEFINING PYDANTIC MODELS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62405" y="2020075"/>
            <a:ext cx="15963189" cy="8013018"/>
          </a:xfrm>
          <a:custGeom>
            <a:avLst/>
            <a:gdLst/>
            <a:ahLst/>
            <a:cxnLst/>
            <a:rect r="r" b="b" t="t" l="l"/>
            <a:pathLst>
              <a:path h="8013018" w="15963189">
                <a:moveTo>
                  <a:pt x="0" y="0"/>
                </a:moveTo>
                <a:lnTo>
                  <a:pt x="15963190" y="0"/>
                </a:lnTo>
                <a:lnTo>
                  <a:pt x="15963190" y="8013018"/>
                </a:lnTo>
                <a:lnTo>
                  <a:pt x="0" y="80130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6137" y="908346"/>
            <a:ext cx="17195725" cy="796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6"/>
              </a:lnSpc>
            </a:pPr>
            <a:r>
              <a:rPr lang="en-US" sz="5900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USING PYDANTIC MODELS IN API ENDPOINTS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138015"/>
            <a:ext cx="9788614" cy="5854928"/>
            <a:chOff x="0" y="0"/>
            <a:chExt cx="4246774" cy="25401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46774" cy="2540151"/>
            </a:xfrm>
            <a:custGeom>
              <a:avLst/>
              <a:gdLst/>
              <a:ahLst/>
              <a:cxnLst/>
              <a:rect r="r" b="b" t="t" l="l"/>
              <a:pathLst>
                <a:path h="2540151" w="4246774">
                  <a:moveTo>
                    <a:pt x="24518" y="0"/>
                  </a:moveTo>
                  <a:lnTo>
                    <a:pt x="4222256" y="0"/>
                  </a:lnTo>
                  <a:cubicBezTo>
                    <a:pt x="4228759" y="0"/>
                    <a:pt x="4234995" y="2583"/>
                    <a:pt x="4239593" y="7181"/>
                  </a:cubicBezTo>
                  <a:cubicBezTo>
                    <a:pt x="4244191" y="11779"/>
                    <a:pt x="4246774" y="18016"/>
                    <a:pt x="4246774" y="24518"/>
                  </a:cubicBezTo>
                  <a:lnTo>
                    <a:pt x="4246774" y="2515633"/>
                  </a:lnTo>
                  <a:cubicBezTo>
                    <a:pt x="4246774" y="2522136"/>
                    <a:pt x="4244191" y="2528372"/>
                    <a:pt x="4239593" y="2532970"/>
                  </a:cubicBezTo>
                  <a:cubicBezTo>
                    <a:pt x="4234995" y="2537568"/>
                    <a:pt x="4228759" y="2540151"/>
                    <a:pt x="4222256" y="2540151"/>
                  </a:cubicBezTo>
                  <a:lnTo>
                    <a:pt x="24518" y="2540151"/>
                  </a:lnTo>
                  <a:cubicBezTo>
                    <a:pt x="18016" y="2540151"/>
                    <a:pt x="11779" y="2537568"/>
                    <a:pt x="7181" y="2532970"/>
                  </a:cubicBezTo>
                  <a:cubicBezTo>
                    <a:pt x="2583" y="2528372"/>
                    <a:pt x="0" y="2522136"/>
                    <a:pt x="0" y="2515633"/>
                  </a:cubicBezTo>
                  <a:lnTo>
                    <a:pt x="0" y="24518"/>
                  </a:lnTo>
                  <a:cubicBezTo>
                    <a:pt x="0" y="18016"/>
                    <a:pt x="2583" y="11779"/>
                    <a:pt x="7181" y="7181"/>
                  </a:cubicBezTo>
                  <a:cubicBezTo>
                    <a:pt x="11779" y="2583"/>
                    <a:pt x="18016" y="0"/>
                    <a:pt x="24518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46774" cy="2578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47024" y="3546584"/>
            <a:ext cx="210976" cy="210976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822734" y="3546584"/>
            <a:ext cx="210976" cy="21097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097315" y="3546584"/>
            <a:ext cx="210976" cy="210976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2230974" y="694312"/>
            <a:ext cx="5396478" cy="3498503"/>
            <a:chOff x="0" y="0"/>
            <a:chExt cx="2744378" cy="17791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3121933" y="322485"/>
            <a:ext cx="4137367" cy="4114800"/>
          </a:xfrm>
          <a:custGeom>
            <a:avLst/>
            <a:gdLst/>
            <a:ahLst/>
            <a:cxnLst/>
            <a:rect r="r" b="b" t="t" l="l"/>
            <a:pathLst>
              <a:path h="4114800" w="4137367">
                <a:moveTo>
                  <a:pt x="0" y="0"/>
                </a:moveTo>
                <a:lnTo>
                  <a:pt x="4137367" y="0"/>
                </a:lnTo>
                <a:lnTo>
                  <a:pt x="41373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1419173"/>
            <a:ext cx="6596613" cy="102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8"/>
              </a:lnSpc>
            </a:pPr>
            <a:r>
              <a:rPr lang="en-US" sz="7546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SQLALCHEMY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024" y="4167337"/>
            <a:ext cx="8864519" cy="4375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3"/>
              </a:lnSpc>
            </a:pPr>
            <a:r>
              <a:rPr lang="en-US" sz="3099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SQLAlchemy is an open-source toolkit and ORM (Object Relational Mapper) for the Python programming language, designed to enable efficient and high-performing database access by allowing applications to interact with relational databases using Python code rather than raw SQL statements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887" y="6093787"/>
            <a:ext cx="8894189" cy="3769328"/>
            <a:chOff x="0" y="0"/>
            <a:chExt cx="3845713" cy="16298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713" cy="1629801"/>
            </a:xfrm>
            <a:custGeom>
              <a:avLst/>
              <a:gdLst/>
              <a:ahLst/>
              <a:cxnLst/>
              <a:rect r="r" b="b" t="t" l="l"/>
              <a:pathLst>
                <a:path h="1629801" w="3845713">
                  <a:moveTo>
                    <a:pt x="26984" y="0"/>
                  </a:moveTo>
                  <a:lnTo>
                    <a:pt x="3818729" y="0"/>
                  </a:lnTo>
                  <a:cubicBezTo>
                    <a:pt x="3825886" y="0"/>
                    <a:pt x="3832749" y="2843"/>
                    <a:pt x="3837810" y="7903"/>
                  </a:cubicBezTo>
                  <a:cubicBezTo>
                    <a:pt x="3842870" y="12964"/>
                    <a:pt x="3845713" y="19827"/>
                    <a:pt x="3845713" y="26984"/>
                  </a:cubicBezTo>
                  <a:lnTo>
                    <a:pt x="3845713" y="1602817"/>
                  </a:lnTo>
                  <a:cubicBezTo>
                    <a:pt x="3845713" y="1609973"/>
                    <a:pt x="3842870" y="1616837"/>
                    <a:pt x="3837810" y="1621897"/>
                  </a:cubicBezTo>
                  <a:cubicBezTo>
                    <a:pt x="3832749" y="1626958"/>
                    <a:pt x="3825886" y="1629801"/>
                    <a:pt x="3818729" y="1629801"/>
                  </a:cubicBezTo>
                  <a:lnTo>
                    <a:pt x="26984" y="1629801"/>
                  </a:lnTo>
                  <a:cubicBezTo>
                    <a:pt x="19827" y="1629801"/>
                    <a:pt x="12964" y="1626958"/>
                    <a:pt x="7903" y="1621897"/>
                  </a:cubicBezTo>
                  <a:cubicBezTo>
                    <a:pt x="2843" y="1616837"/>
                    <a:pt x="0" y="1609973"/>
                    <a:pt x="0" y="1602817"/>
                  </a:cubicBezTo>
                  <a:lnTo>
                    <a:pt x="0" y="26984"/>
                  </a:lnTo>
                  <a:cubicBezTo>
                    <a:pt x="0" y="19827"/>
                    <a:pt x="2843" y="12964"/>
                    <a:pt x="7903" y="7903"/>
                  </a:cubicBezTo>
                  <a:cubicBezTo>
                    <a:pt x="12964" y="2843"/>
                    <a:pt x="19827" y="0"/>
                    <a:pt x="26984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45713" cy="1667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48924" y="6093787"/>
            <a:ext cx="8894189" cy="3769328"/>
            <a:chOff x="0" y="0"/>
            <a:chExt cx="3845713" cy="16298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713" cy="1629801"/>
            </a:xfrm>
            <a:custGeom>
              <a:avLst/>
              <a:gdLst/>
              <a:ahLst/>
              <a:cxnLst/>
              <a:rect r="r" b="b" t="t" l="l"/>
              <a:pathLst>
                <a:path h="1629801" w="3845713">
                  <a:moveTo>
                    <a:pt x="26984" y="0"/>
                  </a:moveTo>
                  <a:lnTo>
                    <a:pt x="3818729" y="0"/>
                  </a:lnTo>
                  <a:cubicBezTo>
                    <a:pt x="3825886" y="0"/>
                    <a:pt x="3832749" y="2843"/>
                    <a:pt x="3837810" y="7903"/>
                  </a:cubicBezTo>
                  <a:cubicBezTo>
                    <a:pt x="3842870" y="12964"/>
                    <a:pt x="3845713" y="19827"/>
                    <a:pt x="3845713" y="26984"/>
                  </a:cubicBezTo>
                  <a:lnTo>
                    <a:pt x="3845713" y="1602817"/>
                  </a:lnTo>
                  <a:cubicBezTo>
                    <a:pt x="3845713" y="1609973"/>
                    <a:pt x="3842870" y="1616837"/>
                    <a:pt x="3837810" y="1621897"/>
                  </a:cubicBezTo>
                  <a:cubicBezTo>
                    <a:pt x="3832749" y="1626958"/>
                    <a:pt x="3825886" y="1629801"/>
                    <a:pt x="3818729" y="1629801"/>
                  </a:cubicBezTo>
                  <a:lnTo>
                    <a:pt x="26984" y="1629801"/>
                  </a:lnTo>
                  <a:cubicBezTo>
                    <a:pt x="19827" y="1629801"/>
                    <a:pt x="12964" y="1626958"/>
                    <a:pt x="7903" y="1621897"/>
                  </a:cubicBezTo>
                  <a:cubicBezTo>
                    <a:pt x="2843" y="1616837"/>
                    <a:pt x="0" y="1609973"/>
                    <a:pt x="0" y="1602817"/>
                  </a:cubicBezTo>
                  <a:lnTo>
                    <a:pt x="0" y="26984"/>
                  </a:lnTo>
                  <a:cubicBezTo>
                    <a:pt x="0" y="19827"/>
                    <a:pt x="2843" y="12964"/>
                    <a:pt x="7903" y="7903"/>
                  </a:cubicBezTo>
                  <a:cubicBezTo>
                    <a:pt x="12964" y="2843"/>
                    <a:pt x="19827" y="0"/>
                    <a:pt x="26984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45713" cy="1667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4966" y="6405468"/>
            <a:ext cx="211690" cy="21169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769002" y="6405468"/>
            <a:ext cx="211690" cy="21169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41609" y="6405468"/>
            <a:ext cx="211690" cy="21169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045645" y="6405468"/>
            <a:ext cx="211690" cy="211690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217119" y="6405468"/>
            <a:ext cx="211690" cy="211690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321156" y="6405468"/>
            <a:ext cx="211690" cy="211690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144000" y="1218643"/>
            <a:ext cx="8879897" cy="3924857"/>
            <a:chOff x="0" y="0"/>
            <a:chExt cx="3383272" cy="149538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383272" cy="1495384"/>
            </a:xfrm>
            <a:custGeom>
              <a:avLst/>
              <a:gdLst/>
              <a:ahLst/>
              <a:cxnLst/>
              <a:rect r="r" b="b" t="t" l="l"/>
              <a:pathLst>
                <a:path h="1495384" w="3383272">
                  <a:moveTo>
                    <a:pt x="14821" y="0"/>
                  </a:moveTo>
                  <a:lnTo>
                    <a:pt x="3368451" y="0"/>
                  </a:lnTo>
                  <a:cubicBezTo>
                    <a:pt x="3376637" y="0"/>
                    <a:pt x="3383272" y="6636"/>
                    <a:pt x="3383272" y="14821"/>
                  </a:cubicBezTo>
                  <a:lnTo>
                    <a:pt x="3383272" y="1480563"/>
                  </a:lnTo>
                  <a:cubicBezTo>
                    <a:pt x="3383272" y="1488749"/>
                    <a:pt x="3376637" y="1495384"/>
                    <a:pt x="3368451" y="1495384"/>
                  </a:cubicBezTo>
                  <a:lnTo>
                    <a:pt x="14821" y="1495384"/>
                  </a:lnTo>
                  <a:cubicBezTo>
                    <a:pt x="6636" y="1495384"/>
                    <a:pt x="0" y="1488749"/>
                    <a:pt x="0" y="1480563"/>
                  </a:cubicBezTo>
                  <a:lnTo>
                    <a:pt x="0" y="14821"/>
                  </a:lnTo>
                  <a:cubicBezTo>
                    <a:pt x="0" y="6636"/>
                    <a:pt x="6636" y="0"/>
                    <a:pt x="1482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383272" cy="1533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12106" y="1572357"/>
            <a:ext cx="240238" cy="240238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9773283" y="1572357"/>
            <a:ext cx="240238" cy="240238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0153441" y="1572357"/>
            <a:ext cx="240238" cy="240238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9526299" y="1963462"/>
            <a:ext cx="8115300" cy="3180038"/>
          </a:xfrm>
          <a:custGeom>
            <a:avLst/>
            <a:gdLst/>
            <a:ahLst/>
            <a:cxnLst/>
            <a:rect r="r" b="b" t="t" l="l"/>
            <a:pathLst>
              <a:path h="3180038" w="8115300">
                <a:moveTo>
                  <a:pt x="0" y="0"/>
                </a:moveTo>
                <a:lnTo>
                  <a:pt x="8115300" y="0"/>
                </a:lnTo>
                <a:lnTo>
                  <a:pt x="8115300" y="3180038"/>
                </a:lnTo>
                <a:lnTo>
                  <a:pt x="0" y="3180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21" t="0" r="-1089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028700" y="2415243"/>
            <a:ext cx="7148272" cy="105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7813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WHY USE ORM?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16336" y="6712092"/>
            <a:ext cx="8351291" cy="2523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2"/>
              </a:lnSpc>
            </a:pPr>
            <a:r>
              <a:rPr lang="en-US" sz="2711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ORM enables developers to perform create, read, update, and delete operations through methods on objects, and automatically translates these actions into SQL statements executed in the database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508963" y="6607633"/>
            <a:ext cx="8374111" cy="2953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8"/>
              </a:lnSpc>
            </a:pPr>
            <a:r>
              <a:rPr lang="en-US" sz="271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Developers define classes that represent the structure of database tables</a:t>
            </a:r>
          </a:p>
          <a:p>
            <a:pPr algn="just">
              <a:lnSpc>
                <a:spcPts val="3368"/>
              </a:lnSpc>
            </a:pPr>
          </a:p>
          <a:p>
            <a:pPr algn="just">
              <a:lnSpc>
                <a:spcPts val="3368"/>
              </a:lnSpc>
            </a:pPr>
            <a:r>
              <a:rPr lang="en-US" sz="271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This abstraction layer lets developers focus on application logic, while the ORM maintains the link to relational data management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57658" y="2379090"/>
            <a:ext cx="16820168" cy="7414929"/>
            <a:chOff x="0" y="0"/>
            <a:chExt cx="3845713" cy="16953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713" cy="1695327"/>
            </a:xfrm>
            <a:custGeom>
              <a:avLst/>
              <a:gdLst/>
              <a:ahLst/>
              <a:cxnLst/>
              <a:rect r="r" b="b" t="t" l="l"/>
              <a:pathLst>
                <a:path h="1695327" w="3845713">
                  <a:moveTo>
                    <a:pt x="14269" y="0"/>
                  </a:moveTo>
                  <a:lnTo>
                    <a:pt x="3831445" y="0"/>
                  </a:lnTo>
                  <a:cubicBezTo>
                    <a:pt x="3839325" y="0"/>
                    <a:pt x="3845713" y="6388"/>
                    <a:pt x="3845713" y="14269"/>
                  </a:cubicBezTo>
                  <a:lnTo>
                    <a:pt x="3845713" y="1681059"/>
                  </a:lnTo>
                  <a:cubicBezTo>
                    <a:pt x="3845713" y="1684843"/>
                    <a:pt x="3844210" y="1688472"/>
                    <a:pt x="3841534" y="1691148"/>
                  </a:cubicBezTo>
                  <a:cubicBezTo>
                    <a:pt x="3838858" y="1693824"/>
                    <a:pt x="3835229" y="1695327"/>
                    <a:pt x="3831445" y="1695327"/>
                  </a:cubicBezTo>
                  <a:lnTo>
                    <a:pt x="14269" y="1695327"/>
                  </a:lnTo>
                  <a:cubicBezTo>
                    <a:pt x="10484" y="1695327"/>
                    <a:pt x="6855" y="1693824"/>
                    <a:pt x="4179" y="1691148"/>
                  </a:cubicBezTo>
                  <a:cubicBezTo>
                    <a:pt x="1503" y="1688472"/>
                    <a:pt x="0" y="1684843"/>
                    <a:pt x="0" y="1681059"/>
                  </a:cubicBezTo>
                  <a:lnTo>
                    <a:pt x="0" y="14269"/>
                  </a:lnTo>
                  <a:cubicBezTo>
                    <a:pt x="0" y="10484"/>
                    <a:pt x="1503" y="6855"/>
                    <a:pt x="4179" y="4179"/>
                  </a:cubicBezTo>
                  <a:cubicBezTo>
                    <a:pt x="6855" y="1503"/>
                    <a:pt x="10484" y="0"/>
                    <a:pt x="14269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41200" y="2968522"/>
            <a:ext cx="400336" cy="400336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264371" y="2968522"/>
            <a:ext cx="400336" cy="40033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785400" y="2968522"/>
            <a:ext cx="400336" cy="400336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2876250" y="1295696"/>
            <a:ext cx="172440" cy="172440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383447" y="3959408"/>
            <a:ext cx="15568590" cy="5136955"/>
          </a:xfrm>
          <a:custGeom>
            <a:avLst/>
            <a:gdLst/>
            <a:ahLst/>
            <a:cxnLst/>
            <a:rect r="r" b="b" t="t" l="l"/>
            <a:pathLst>
              <a:path h="5136955" w="15568590">
                <a:moveTo>
                  <a:pt x="0" y="0"/>
                </a:moveTo>
                <a:lnTo>
                  <a:pt x="15568590" y="0"/>
                </a:lnTo>
                <a:lnTo>
                  <a:pt x="15568590" y="5136955"/>
                </a:lnTo>
                <a:lnTo>
                  <a:pt x="0" y="51369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51" t="0" r="-551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763942" y="1162050"/>
            <a:ext cx="10868183" cy="1217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07"/>
              </a:lnSpc>
            </a:pPr>
            <a:r>
              <a:rPr lang="en-US" sz="8949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WITHOUT ORM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36090" y="1295696"/>
            <a:ext cx="10512164" cy="4634136"/>
            <a:chOff x="0" y="0"/>
            <a:chExt cx="3845713" cy="16953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713" cy="1695327"/>
            </a:xfrm>
            <a:custGeom>
              <a:avLst/>
              <a:gdLst/>
              <a:ahLst/>
              <a:cxnLst/>
              <a:rect r="r" b="b" t="t" l="l"/>
              <a:pathLst>
                <a:path h="1695327" w="3845713">
                  <a:moveTo>
                    <a:pt x="22831" y="0"/>
                  </a:moveTo>
                  <a:lnTo>
                    <a:pt x="3822883" y="0"/>
                  </a:lnTo>
                  <a:cubicBezTo>
                    <a:pt x="3835492" y="0"/>
                    <a:pt x="3845713" y="10222"/>
                    <a:pt x="3845713" y="22831"/>
                  </a:cubicBezTo>
                  <a:lnTo>
                    <a:pt x="3845713" y="1672497"/>
                  </a:lnTo>
                  <a:cubicBezTo>
                    <a:pt x="3845713" y="1685106"/>
                    <a:pt x="3835492" y="1695327"/>
                    <a:pt x="3822883" y="1695327"/>
                  </a:cubicBezTo>
                  <a:lnTo>
                    <a:pt x="22831" y="1695327"/>
                  </a:lnTo>
                  <a:cubicBezTo>
                    <a:pt x="10222" y="1695327"/>
                    <a:pt x="0" y="1685106"/>
                    <a:pt x="0" y="1672497"/>
                  </a:cubicBezTo>
                  <a:lnTo>
                    <a:pt x="0" y="22831"/>
                  </a:lnTo>
                  <a:cubicBezTo>
                    <a:pt x="0" y="10222"/>
                    <a:pt x="10222" y="0"/>
                    <a:pt x="22831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50778" y="1664076"/>
            <a:ext cx="250199" cy="25019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829647" y="5318115"/>
            <a:ext cx="250199" cy="25019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77746" y="1664076"/>
            <a:ext cx="250199" cy="250199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156615" y="5318115"/>
            <a:ext cx="250199" cy="250199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459134" y="2414299"/>
            <a:ext cx="8666075" cy="2903816"/>
          </a:xfrm>
          <a:custGeom>
            <a:avLst/>
            <a:gdLst/>
            <a:ahLst/>
            <a:cxnLst/>
            <a:rect r="r" b="b" t="t" l="l"/>
            <a:pathLst>
              <a:path h="2903816" w="8666075">
                <a:moveTo>
                  <a:pt x="0" y="0"/>
                </a:moveTo>
                <a:lnTo>
                  <a:pt x="8666075" y="0"/>
                </a:lnTo>
                <a:lnTo>
                  <a:pt x="8666075" y="2903816"/>
                </a:lnTo>
                <a:lnTo>
                  <a:pt x="0" y="2903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7214959" y="4949735"/>
            <a:ext cx="10512164" cy="4634136"/>
            <a:chOff x="0" y="0"/>
            <a:chExt cx="3845713" cy="169532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845713" cy="1695327"/>
            </a:xfrm>
            <a:custGeom>
              <a:avLst/>
              <a:gdLst/>
              <a:ahLst/>
              <a:cxnLst/>
              <a:rect r="r" b="b" t="t" l="l"/>
              <a:pathLst>
                <a:path h="1695327" w="3845713">
                  <a:moveTo>
                    <a:pt x="22831" y="0"/>
                  </a:moveTo>
                  <a:lnTo>
                    <a:pt x="3822883" y="0"/>
                  </a:lnTo>
                  <a:cubicBezTo>
                    <a:pt x="3835492" y="0"/>
                    <a:pt x="3845713" y="10222"/>
                    <a:pt x="3845713" y="22831"/>
                  </a:cubicBezTo>
                  <a:lnTo>
                    <a:pt x="3845713" y="1672497"/>
                  </a:lnTo>
                  <a:cubicBezTo>
                    <a:pt x="3845713" y="1685106"/>
                    <a:pt x="3835492" y="1695327"/>
                    <a:pt x="3822883" y="1695327"/>
                  </a:cubicBezTo>
                  <a:lnTo>
                    <a:pt x="22831" y="1695327"/>
                  </a:lnTo>
                  <a:cubicBezTo>
                    <a:pt x="10222" y="1695327"/>
                    <a:pt x="0" y="1685106"/>
                    <a:pt x="0" y="1672497"/>
                  </a:cubicBezTo>
                  <a:lnTo>
                    <a:pt x="0" y="22831"/>
                  </a:lnTo>
                  <a:cubicBezTo>
                    <a:pt x="0" y="10222"/>
                    <a:pt x="10222" y="0"/>
                    <a:pt x="228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803376" y="1664076"/>
            <a:ext cx="250199" cy="250199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876250" y="1295696"/>
            <a:ext cx="172440" cy="172440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7492141" y="5443214"/>
            <a:ext cx="9957800" cy="3617482"/>
          </a:xfrm>
          <a:custGeom>
            <a:avLst/>
            <a:gdLst/>
            <a:ahLst/>
            <a:cxnLst/>
            <a:rect r="r" b="b" t="t" l="l"/>
            <a:pathLst>
              <a:path h="3617482" w="9957800">
                <a:moveTo>
                  <a:pt x="0" y="0"/>
                </a:moveTo>
                <a:lnTo>
                  <a:pt x="9957800" y="0"/>
                </a:lnTo>
                <a:lnTo>
                  <a:pt x="9957800" y="3617482"/>
                </a:lnTo>
                <a:lnTo>
                  <a:pt x="0" y="3617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669948" y="2047626"/>
            <a:ext cx="7823015" cy="1217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07"/>
              </a:lnSpc>
            </a:pPr>
            <a:r>
              <a:rPr lang="en-US" sz="8949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WITH ORM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4350" y="2747267"/>
            <a:ext cx="17259300" cy="7044080"/>
            <a:chOff x="0" y="0"/>
            <a:chExt cx="3845713" cy="15695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713" cy="1569560"/>
            </a:xfrm>
            <a:custGeom>
              <a:avLst/>
              <a:gdLst/>
              <a:ahLst/>
              <a:cxnLst/>
              <a:rect r="r" b="b" t="t" l="l"/>
              <a:pathLst>
                <a:path h="1569560" w="3845713">
                  <a:moveTo>
                    <a:pt x="13906" y="0"/>
                  </a:moveTo>
                  <a:lnTo>
                    <a:pt x="3831808" y="0"/>
                  </a:lnTo>
                  <a:cubicBezTo>
                    <a:pt x="3839488" y="0"/>
                    <a:pt x="3845713" y="6226"/>
                    <a:pt x="3845713" y="13906"/>
                  </a:cubicBezTo>
                  <a:lnTo>
                    <a:pt x="3845713" y="1555655"/>
                  </a:lnTo>
                  <a:cubicBezTo>
                    <a:pt x="3845713" y="1563335"/>
                    <a:pt x="3839488" y="1569560"/>
                    <a:pt x="3831808" y="1569560"/>
                  </a:cubicBezTo>
                  <a:lnTo>
                    <a:pt x="13906" y="1569560"/>
                  </a:lnTo>
                  <a:cubicBezTo>
                    <a:pt x="6226" y="1569560"/>
                    <a:pt x="0" y="1563335"/>
                    <a:pt x="0" y="1555655"/>
                  </a:cubicBezTo>
                  <a:lnTo>
                    <a:pt x="0" y="13906"/>
                  </a:lnTo>
                  <a:cubicBezTo>
                    <a:pt x="0" y="6226"/>
                    <a:pt x="6226" y="0"/>
                    <a:pt x="1390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45713" cy="1607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3570" y="3179147"/>
            <a:ext cx="410787" cy="293328"/>
            <a:chOff x="0" y="0"/>
            <a:chExt cx="6350000" cy="4534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4534300"/>
            </a:xfrm>
            <a:custGeom>
              <a:avLst/>
              <a:gdLst/>
              <a:ahLst/>
              <a:cxnLst/>
              <a:rect r="r" b="b" t="t" l="l"/>
              <a:pathLst>
                <a:path h="4534300" w="6350000">
                  <a:moveTo>
                    <a:pt x="3175000" y="0"/>
                  </a:moveTo>
                  <a:cubicBezTo>
                    <a:pt x="1421496" y="0"/>
                    <a:pt x="0" y="1015038"/>
                    <a:pt x="0" y="2267150"/>
                  </a:cubicBezTo>
                  <a:cubicBezTo>
                    <a:pt x="0" y="3519262"/>
                    <a:pt x="1421496" y="4534300"/>
                    <a:pt x="3175000" y="4534300"/>
                  </a:cubicBezTo>
                  <a:cubicBezTo>
                    <a:pt x="4928504" y="4534300"/>
                    <a:pt x="6350000" y="3519262"/>
                    <a:pt x="6350000" y="2267150"/>
                  </a:cubicBezTo>
                  <a:cubicBezTo>
                    <a:pt x="6350000" y="1015038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060400" y="3179147"/>
            <a:ext cx="410787" cy="293328"/>
            <a:chOff x="0" y="0"/>
            <a:chExt cx="6350000" cy="45343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4534300"/>
            </a:xfrm>
            <a:custGeom>
              <a:avLst/>
              <a:gdLst/>
              <a:ahLst/>
              <a:cxnLst/>
              <a:rect r="r" b="b" t="t" l="l"/>
              <a:pathLst>
                <a:path h="4534300" w="6350000">
                  <a:moveTo>
                    <a:pt x="3175000" y="0"/>
                  </a:moveTo>
                  <a:cubicBezTo>
                    <a:pt x="1421496" y="0"/>
                    <a:pt x="0" y="1015038"/>
                    <a:pt x="0" y="2267150"/>
                  </a:cubicBezTo>
                  <a:cubicBezTo>
                    <a:pt x="0" y="3519262"/>
                    <a:pt x="1421496" y="4534300"/>
                    <a:pt x="3175000" y="4534300"/>
                  </a:cubicBezTo>
                  <a:cubicBezTo>
                    <a:pt x="4928504" y="4534300"/>
                    <a:pt x="6350000" y="3519262"/>
                    <a:pt x="6350000" y="2267150"/>
                  </a:cubicBezTo>
                  <a:cubicBezTo>
                    <a:pt x="6350000" y="1015038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595032" y="3179147"/>
            <a:ext cx="410787" cy="293328"/>
            <a:chOff x="0" y="0"/>
            <a:chExt cx="6350000" cy="45343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4534300"/>
            </a:xfrm>
            <a:custGeom>
              <a:avLst/>
              <a:gdLst/>
              <a:ahLst/>
              <a:cxnLst/>
              <a:rect r="r" b="b" t="t" l="l"/>
              <a:pathLst>
                <a:path h="4534300" w="6350000">
                  <a:moveTo>
                    <a:pt x="3175000" y="0"/>
                  </a:moveTo>
                  <a:cubicBezTo>
                    <a:pt x="1421496" y="0"/>
                    <a:pt x="0" y="1015038"/>
                    <a:pt x="0" y="2267150"/>
                  </a:cubicBezTo>
                  <a:cubicBezTo>
                    <a:pt x="0" y="3519262"/>
                    <a:pt x="1421496" y="4534300"/>
                    <a:pt x="3175000" y="4534300"/>
                  </a:cubicBezTo>
                  <a:cubicBezTo>
                    <a:pt x="4928504" y="4534300"/>
                    <a:pt x="6350000" y="3519262"/>
                    <a:pt x="6350000" y="2267150"/>
                  </a:cubicBezTo>
                  <a:cubicBezTo>
                    <a:pt x="6350000" y="1015038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728963" y="3753757"/>
            <a:ext cx="15063434" cy="5664664"/>
          </a:xfrm>
          <a:custGeom>
            <a:avLst/>
            <a:gdLst/>
            <a:ahLst/>
            <a:cxnLst/>
            <a:rect r="r" b="b" t="t" l="l"/>
            <a:pathLst>
              <a:path h="5664664" w="15063434">
                <a:moveTo>
                  <a:pt x="0" y="0"/>
                </a:moveTo>
                <a:lnTo>
                  <a:pt x="15063434" y="0"/>
                </a:lnTo>
                <a:lnTo>
                  <a:pt x="15063434" y="5664664"/>
                </a:lnTo>
                <a:lnTo>
                  <a:pt x="0" y="566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1419173"/>
            <a:ext cx="7637038" cy="102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8"/>
              </a:lnSpc>
            </a:pPr>
            <a:r>
              <a:rPr lang="en-US" sz="7546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BOILER PLATE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13724" y="4015312"/>
            <a:ext cx="17660552" cy="3698610"/>
            <a:chOff x="0" y="0"/>
            <a:chExt cx="7782162" cy="16298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82162" cy="1629801"/>
            </a:xfrm>
            <a:custGeom>
              <a:avLst/>
              <a:gdLst/>
              <a:ahLst/>
              <a:cxnLst/>
              <a:rect r="r" b="b" t="t" l="l"/>
              <a:pathLst>
                <a:path h="1629801" w="7782162">
                  <a:moveTo>
                    <a:pt x="13590" y="0"/>
                  </a:moveTo>
                  <a:lnTo>
                    <a:pt x="7768572" y="0"/>
                  </a:lnTo>
                  <a:cubicBezTo>
                    <a:pt x="7772177" y="0"/>
                    <a:pt x="7775633" y="1432"/>
                    <a:pt x="7778182" y="3980"/>
                  </a:cubicBezTo>
                  <a:cubicBezTo>
                    <a:pt x="7780730" y="6529"/>
                    <a:pt x="7782162" y="9985"/>
                    <a:pt x="7782162" y="13590"/>
                  </a:cubicBezTo>
                  <a:lnTo>
                    <a:pt x="7782162" y="1616211"/>
                  </a:lnTo>
                  <a:cubicBezTo>
                    <a:pt x="7782162" y="1623716"/>
                    <a:pt x="7776078" y="1629801"/>
                    <a:pt x="7768572" y="1629801"/>
                  </a:cubicBezTo>
                  <a:lnTo>
                    <a:pt x="13590" y="1629801"/>
                  </a:lnTo>
                  <a:cubicBezTo>
                    <a:pt x="6084" y="1629801"/>
                    <a:pt x="0" y="1623716"/>
                    <a:pt x="0" y="1616211"/>
                  </a:cubicBezTo>
                  <a:lnTo>
                    <a:pt x="0" y="13590"/>
                  </a:lnTo>
                  <a:cubicBezTo>
                    <a:pt x="0" y="6084"/>
                    <a:pt x="6084" y="0"/>
                    <a:pt x="13590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782162" cy="1667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565374" y="1152525"/>
            <a:ext cx="7281622" cy="105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7813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Database URL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8094" y="5222863"/>
            <a:ext cx="17536182" cy="1009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9"/>
              </a:lnSpc>
            </a:pPr>
            <a:r>
              <a:rPr lang="en-US" sz="2943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URL_DATABASE='&lt;</a:t>
            </a:r>
            <a:r>
              <a:rPr lang="en-US" sz="2943" b="true">
                <a:solidFill>
                  <a:srgbClr val="FFCF6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DATABASE</a:t>
            </a:r>
            <a:r>
              <a:rPr lang="en-US" sz="2943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&gt;://&lt;</a:t>
            </a:r>
            <a:r>
              <a:rPr lang="en-US" sz="2943" b="true">
                <a:solidFill>
                  <a:srgbClr val="6AC66B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username</a:t>
            </a:r>
            <a:r>
              <a:rPr lang="en-US" sz="2943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&gt;:&lt;</a:t>
            </a:r>
            <a:r>
              <a:rPr lang="en-US" sz="2943" b="true">
                <a:solidFill>
                  <a:srgbClr val="DE0F3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password</a:t>
            </a:r>
            <a:r>
              <a:rPr lang="en-US" sz="2943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&gt;@host:&lt;</a:t>
            </a:r>
            <a:r>
              <a:rPr lang="en-US" sz="2943" b="true">
                <a:solidFill>
                  <a:srgbClr val="17DBC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port</a:t>
            </a:r>
            <a:r>
              <a:rPr lang="en-US" sz="2943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&gt;/&lt;</a:t>
            </a:r>
            <a:r>
              <a:rPr lang="en-US" sz="2943" b="true">
                <a:solidFill>
                  <a:srgbClr val="E40CBB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database_name</a:t>
            </a:r>
            <a:r>
              <a:rPr lang="en-US" sz="2943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&gt;’</a:t>
            </a:r>
          </a:p>
          <a:p>
            <a:pPr algn="l">
              <a:lnSpc>
                <a:spcPts val="448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38094" y="6499392"/>
            <a:ext cx="17536182" cy="107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7"/>
              </a:lnSpc>
            </a:pPr>
            <a:r>
              <a:rPr lang="en-US" sz="3264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URL_DATABASE= '</a:t>
            </a:r>
            <a:r>
              <a:rPr lang="en-US" sz="3264" b="true">
                <a:solidFill>
                  <a:srgbClr val="FFCF6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postgresql</a:t>
            </a:r>
            <a:r>
              <a:rPr lang="en-US" sz="3264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://</a:t>
            </a:r>
            <a:r>
              <a:rPr lang="en-US" sz="3264" b="true">
                <a:solidFill>
                  <a:srgbClr val="6AC66B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postgres</a:t>
            </a:r>
            <a:r>
              <a:rPr lang="en-US" sz="3264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:</a:t>
            </a:r>
            <a:r>
              <a:rPr lang="en-US" sz="3264" b="true">
                <a:solidFill>
                  <a:srgbClr val="DE0F3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root</a:t>
            </a:r>
            <a:r>
              <a:rPr lang="en-US" sz="3264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@localhost:</a:t>
            </a:r>
            <a:r>
              <a:rPr lang="en-US" sz="3264" b="true">
                <a:solidFill>
                  <a:srgbClr val="17DBC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5432</a:t>
            </a:r>
            <a:r>
              <a:rPr lang="en-US" sz="3264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/</a:t>
            </a:r>
            <a:r>
              <a:rPr lang="en-US" sz="3264" b="true">
                <a:solidFill>
                  <a:srgbClr val="E40CBB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test</a:t>
            </a:r>
            <a:r>
              <a:rPr lang="en-US" sz="3264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’</a:t>
            </a:r>
          </a:p>
          <a:p>
            <a:pPr algn="l">
              <a:lnSpc>
                <a:spcPts val="448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915680"/>
            <a:ext cx="8864188" cy="5066448"/>
            <a:chOff x="0" y="0"/>
            <a:chExt cx="3845713" cy="21980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713" cy="2198070"/>
            </a:xfrm>
            <a:custGeom>
              <a:avLst/>
              <a:gdLst/>
              <a:ahLst/>
              <a:cxnLst/>
              <a:rect r="r" b="b" t="t" l="l"/>
              <a:pathLst>
                <a:path h="2198070" w="3845713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2170995"/>
                  </a:lnTo>
                  <a:cubicBezTo>
                    <a:pt x="3845713" y="2185948"/>
                    <a:pt x="3833591" y="2198070"/>
                    <a:pt x="3818638" y="2198070"/>
                  </a:cubicBezTo>
                  <a:lnTo>
                    <a:pt x="27075" y="2198070"/>
                  </a:lnTo>
                  <a:cubicBezTo>
                    <a:pt x="12122" y="2198070"/>
                    <a:pt x="0" y="2185948"/>
                    <a:pt x="0" y="2170995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45713" cy="2236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47024" y="4226309"/>
            <a:ext cx="210976" cy="210976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822734" y="4226309"/>
            <a:ext cx="210976" cy="21097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097315" y="4226309"/>
            <a:ext cx="210976" cy="210976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35788" y="1317888"/>
            <a:ext cx="5396478" cy="3498503"/>
            <a:chOff x="0" y="0"/>
            <a:chExt cx="2744378" cy="17791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87982" y="1582889"/>
            <a:ext cx="179985" cy="179985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823193" y="1582889"/>
            <a:ext cx="179985" cy="179985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057441" y="1582889"/>
            <a:ext cx="179985" cy="179985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862822" y="3636228"/>
            <a:ext cx="5396478" cy="3498503"/>
            <a:chOff x="0" y="0"/>
            <a:chExt cx="2744378" cy="177916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215016" y="3901228"/>
            <a:ext cx="179985" cy="179985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2450227" y="3901228"/>
            <a:ext cx="179985" cy="179985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2684474" y="3901228"/>
            <a:ext cx="179985" cy="179985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11862822" y="5086129"/>
            <a:ext cx="5396478" cy="4303797"/>
          </a:xfrm>
          <a:custGeom>
            <a:avLst/>
            <a:gdLst/>
            <a:ahLst/>
            <a:cxnLst/>
            <a:rect r="r" b="b" t="t" l="l"/>
            <a:pathLst>
              <a:path h="4303797" w="5396478">
                <a:moveTo>
                  <a:pt x="0" y="0"/>
                </a:moveTo>
                <a:lnTo>
                  <a:pt x="5396478" y="0"/>
                </a:lnTo>
                <a:lnTo>
                  <a:pt x="5396478" y="4303797"/>
                </a:lnTo>
                <a:lnTo>
                  <a:pt x="0" y="43037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764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028700" y="1419173"/>
            <a:ext cx="6596613" cy="102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8"/>
              </a:lnSpc>
            </a:pPr>
            <a:r>
              <a:rPr lang="en-US" sz="7546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ENGINE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87862" y="4806866"/>
            <a:ext cx="7668203" cy="68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27"/>
              </a:lnSpc>
            </a:pPr>
            <a:r>
              <a:rPr lang="en-US" sz="2199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We import SQLAlchemy’s factory for building an Engine.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87862" y="5862490"/>
            <a:ext cx="8345864" cy="2741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7"/>
              </a:lnSpc>
            </a:pPr>
            <a:r>
              <a:rPr lang="en-US" sz="2199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 Engine is the core object that:</a:t>
            </a:r>
          </a:p>
          <a:p>
            <a:pPr algn="l">
              <a:lnSpc>
                <a:spcPts val="2727"/>
              </a:lnSpc>
            </a:pPr>
          </a:p>
          <a:p>
            <a:pPr algn="l" marL="474979" indent="-237490" lvl="1">
              <a:lnSpc>
                <a:spcPts val="2727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Knows how to talk to your DB (dialect/driver).</a:t>
            </a:r>
          </a:p>
          <a:p>
            <a:pPr algn="l" marL="474979" indent="-237490" lvl="1">
              <a:lnSpc>
                <a:spcPts val="2727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Manages connections (and pooling) under the hood.</a:t>
            </a:r>
          </a:p>
          <a:p>
            <a:pPr algn="l" marL="474979" indent="-237490" lvl="1">
              <a:lnSpc>
                <a:spcPts val="2727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Is thread-safe and process-safe; you generally create one global Engine per app.</a:t>
            </a:r>
          </a:p>
          <a:p>
            <a:pPr algn="l">
              <a:lnSpc>
                <a:spcPts val="2727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10235788" y="2147101"/>
            <a:ext cx="539647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fr</a:t>
            </a:r>
            <a:r>
              <a:rPr lang="en-US" sz="30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om sqlalchemy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import create_engine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862822" y="3844078"/>
            <a:ext cx="5396478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engine=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create_engine</a:t>
            </a:r>
            <a:r>
              <a:rPr lang="en-US" sz="25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(DB_URL)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915680"/>
            <a:ext cx="8864188" cy="5066448"/>
            <a:chOff x="0" y="0"/>
            <a:chExt cx="3845713" cy="21980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713" cy="2198070"/>
            </a:xfrm>
            <a:custGeom>
              <a:avLst/>
              <a:gdLst/>
              <a:ahLst/>
              <a:cxnLst/>
              <a:rect r="r" b="b" t="t" l="l"/>
              <a:pathLst>
                <a:path h="2198070" w="3845713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2170995"/>
                  </a:lnTo>
                  <a:cubicBezTo>
                    <a:pt x="3845713" y="2185948"/>
                    <a:pt x="3833591" y="2198070"/>
                    <a:pt x="3818638" y="2198070"/>
                  </a:cubicBezTo>
                  <a:lnTo>
                    <a:pt x="27075" y="2198070"/>
                  </a:lnTo>
                  <a:cubicBezTo>
                    <a:pt x="12122" y="2198070"/>
                    <a:pt x="0" y="2185948"/>
                    <a:pt x="0" y="2170995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45713" cy="2236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1419173"/>
            <a:ext cx="6596613" cy="102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8"/>
              </a:lnSpc>
            </a:pPr>
            <a:r>
              <a:rPr lang="en-US" sz="7546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SESSION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9626" y="4627354"/>
            <a:ext cx="8304100" cy="4719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5"/>
              </a:lnSpc>
            </a:pPr>
            <a:r>
              <a:rPr lang="en-US" sz="2294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A Session is your temporary workspace to interact with the database.</a:t>
            </a:r>
          </a:p>
          <a:p>
            <a:pPr algn="l">
              <a:lnSpc>
                <a:spcPts val="2845"/>
              </a:lnSpc>
            </a:pPr>
          </a:p>
          <a:p>
            <a:pPr algn="l">
              <a:lnSpc>
                <a:spcPts val="2845"/>
              </a:lnSpc>
            </a:pPr>
            <a:r>
              <a:rPr lang="en-US" sz="2294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It is not the database, and not the connection engine, but it uses the engine to talk to the database.</a:t>
            </a:r>
          </a:p>
          <a:p>
            <a:pPr algn="l">
              <a:lnSpc>
                <a:spcPts val="2845"/>
              </a:lnSpc>
            </a:pPr>
          </a:p>
          <a:p>
            <a:pPr algn="l">
              <a:lnSpc>
                <a:spcPts val="2845"/>
              </a:lnSpc>
            </a:pPr>
            <a:r>
              <a:rPr lang="en-US" sz="2294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It’s the layer the ORM uses to talk to the database safely and efficiently</a:t>
            </a:r>
          </a:p>
          <a:p>
            <a:pPr algn="l">
              <a:lnSpc>
                <a:spcPts val="2845"/>
              </a:lnSpc>
            </a:pPr>
          </a:p>
          <a:p>
            <a:pPr algn="l">
              <a:lnSpc>
                <a:spcPts val="2845"/>
              </a:lnSpc>
            </a:pPr>
            <a:r>
              <a:rPr lang="en-US" sz="2294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Think of it as a middleman between your python code and the database</a:t>
            </a:r>
          </a:p>
          <a:p>
            <a:pPr algn="l">
              <a:lnSpc>
                <a:spcPts val="3961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547024" y="4226309"/>
            <a:ext cx="210976" cy="21097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822734" y="4226309"/>
            <a:ext cx="210976" cy="210976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097315" y="4226309"/>
            <a:ext cx="210976" cy="210976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235788" y="1317888"/>
            <a:ext cx="5396478" cy="3498503"/>
            <a:chOff x="0" y="0"/>
            <a:chExt cx="2744378" cy="177916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587982" y="1582889"/>
            <a:ext cx="179985" cy="179985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0823193" y="1582889"/>
            <a:ext cx="179985" cy="179985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057441" y="1582889"/>
            <a:ext cx="179985" cy="179985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1862822" y="3636228"/>
            <a:ext cx="5396478" cy="3498503"/>
            <a:chOff x="0" y="0"/>
            <a:chExt cx="2744378" cy="177916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215016" y="3901228"/>
            <a:ext cx="179985" cy="179985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2450227" y="3901228"/>
            <a:ext cx="179985" cy="179985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2684474" y="3901228"/>
            <a:ext cx="179985" cy="179985"/>
            <a:chOff x="0" y="0"/>
            <a:chExt cx="6350000" cy="6350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0235788" y="2147101"/>
            <a:ext cx="5396478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fr</a:t>
            </a:r>
            <a:r>
              <a:rPr lang="en-US" sz="30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om sqlalchemy.orm import sessionmaker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11862822" y="4195514"/>
            <a:ext cx="5396478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</a:t>
            </a:r>
            <a:r>
              <a:rPr lang="en-US" sz="3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essionLocal = </a:t>
            </a:r>
            <a:r>
              <a:rPr lang="en-US" b="true" sz="3000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sessionmake</a:t>
            </a:r>
            <a:r>
              <a:rPr lang="en-US" b="true" sz="3000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r</a:t>
            </a:r>
            <a:r>
              <a:rPr lang="en-US" sz="3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autocommit=False,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autoflush=False,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bind=engine)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DAGxPGSKoDo</dc:identifier>
  <dcterms:modified xsi:type="dcterms:W3CDTF">2011-08-01T06:04:30Z</dcterms:modified>
  <cp:revision>1</cp:revision>
  <dc:title>SFG WORKSHOP 2</dc:title>
</cp:coreProperties>
</file>