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12/7/22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960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12/7/22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9690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12/7/22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223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12/7/22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046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12/7/22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0089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12/7/22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950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12/7/22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178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12/7/22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0014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12/7/22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5846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12/7/22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20557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12/7/22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60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12/7/22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17395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paint pigments">
            <a:extLst>
              <a:ext uri="{FF2B5EF4-FFF2-40B4-BE49-F238E27FC236}">
                <a16:creationId xmlns:a16="http://schemas.microsoft.com/office/drawing/2014/main" id="{4BCCDC29-D94B-1E8F-A2B5-8896B3360B49}"/>
              </a:ext>
            </a:extLst>
          </p:cNvPr>
          <p:cNvPicPr>
            <a:picLocks noChangeAspect="1"/>
          </p:cNvPicPr>
          <p:nvPr/>
        </p:nvPicPr>
        <p:blipFill rotWithShape="1">
          <a:blip r:embed="rId2">
            <a:alphaModFix amt="35000"/>
          </a:blip>
          <a:srcRect t="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3F0EE7-14A3-0BC2-5B58-356A39D67DC0}"/>
              </a:ext>
            </a:extLst>
          </p:cNvPr>
          <p:cNvSpPr>
            <a:spLocks noGrp="1"/>
          </p:cNvSpPr>
          <p:nvPr>
            <p:ph type="ctrTitle"/>
          </p:nvPr>
        </p:nvSpPr>
        <p:spPr>
          <a:xfrm>
            <a:off x="1097280" y="758952"/>
            <a:ext cx="10058400" cy="3566160"/>
          </a:xfrm>
        </p:spPr>
        <p:txBody>
          <a:bodyPr>
            <a:normAutofit/>
          </a:bodyPr>
          <a:lstStyle/>
          <a:p>
            <a:r>
              <a:rPr lang="en-US" dirty="0">
                <a:solidFill>
                  <a:srgbClr val="FFFFFF"/>
                </a:solidFill>
              </a:rPr>
              <a:t>Data Science Final Project</a:t>
            </a:r>
          </a:p>
        </p:txBody>
      </p:sp>
      <p:sp>
        <p:nvSpPr>
          <p:cNvPr id="3" name="Subtitle 2">
            <a:extLst>
              <a:ext uri="{FF2B5EF4-FFF2-40B4-BE49-F238E27FC236}">
                <a16:creationId xmlns:a16="http://schemas.microsoft.com/office/drawing/2014/main" id="{F8519289-CCF3-DF94-7B18-60BC222AEDC1}"/>
              </a:ext>
            </a:extLst>
          </p:cNvPr>
          <p:cNvSpPr>
            <a:spLocks noGrp="1"/>
          </p:cNvSpPr>
          <p:nvPr>
            <p:ph type="subTitle" idx="1"/>
          </p:nvPr>
        </p:nvSpPr>
        <p:spPr>
          <a:xfrm>
            <a:off x="1100051" y="4645152"/>
            <a:ext cx="10058400" cy="1143000"/>
          </a:xfrm>
        </p:spPr>
        <p:txBody>
          <a:bodyPr>
            <a:normAutofit/>
          </a:bodyPr>
          <a:lstStyle/>
          <a:p>
            <a:r>
              <a:rPr lang="en-US" dirty="0">
                <a:solidFill>
                  <a:srgbClr val="FFFFFF"/>
                </a:solidFill>
              </a:rPr>
              <a:t>Rahul Ashok </a:t>
            </a:r>
            <a:r>
              <a:rPr lang="en-US" dirty="0" err="1">
                <a:solidFill>
                  <a:srgbClr val="FFFFFF"/>
                </a:solidFill>
              </a:rPr>
              <a:t>Kodate</a:t>
            </a:r>
            <a:endParaRPr lang="en-US" dirty="0">
              <a:solidFill>
                <a:srgbClr val="FFFFFF"/>
              </a:solidFill>
            </a:endParaRPr>
          </a:p>
        </p:txBody>
      </p:sp>
      <p:cxnSp>
        <p:nvCxnSpPr>
          <p:cNvPr id="11"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091494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D07C511-B246-A050-1B62-1A0F0CA82979}"/>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The Economics of Happiness</a:t>
            </a:r>
          </a:p>
        </p:txBody>
      </p:sp>
      <p:sp>
        <p:nvSpPr>
          <p:cNvPr id="22" name="Content Placeholder 2">
            <a:extLst>
              <a:ext uri="{FF2B5EF4-FFF2-40B4-BE49-F238E27FC236}">
                <a16:creationId xmlns:a16="http://schemas.microsoft.com/office/drawing/2014/main" id="{F8B57F0A-904A-C593-634C-A050843C0EA8}"/>
              </a:ext>
            </a:extLst>
          </p:cNvPr>
          <p:cNvSpPr>
            <a:spLocks noGrp="1"/>
          </p:cNvSpPr>
          <p:nvPr>
            <p:ph idx="1"/>
          </p:nvPr>
        </p:nvSpPr>
        <p:spPr>
          <a:xfrm>
            <a:off x="504496" y="2191603"/>
            <a:ext cx="10903115" cy="3677385"/>
          </a:xfrm>
        </p:spPr>
        <p:txBody>
          <a:bodyPr>
            <a:normAutofit fontScale="85000" lnSpcReduction="10000"/>
          </a:bodyPr>
          <a:lstStyle/>
          <a:p>
            <a:pPr marL="0" marR="0">
              <a:spcBef>
                <a:spcPts val="900"/>
              </a:spcBef>
              <a:spcAft>
                <a:spcPts val="900"/>
              </a:spcAft>
            </a:pPr>
            <a:r>
              <a:rPr lang="en-US" sz="1800" b="1"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Context: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900"/>
              </a:spcBef>
              <a:spcAft>
                <a:spcPts val="900"/>
              </a:spcAft>
            </a:pPr>
            <a:r>
              <a:rPr lang="en-US" sz="180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The World Happiness Report 2022 reveals a bright light in dark times. For example, the pandemic brought not only pain and suffering but also an increase in social support and benevolence. </a:t>
            </a:r>
          </a:p>
          <a:p>
            <a:pPr>
              <a:spcBef>
                <a:spcPts val="900"/>
              </a:spcBef>
              <a:spcAft>
                <a:spcPts val="900"/>
              </a:spcAft>
            </a:pPr>
            <a:r>
              <a:rPr lang="en-US" sz="180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As we battle the ills of disease and war, it is essential to remember the universal desire for happiness and the capacity of individuals to rally to each other’s support in times of great need. This index is based on respondent ratings of their own lives, which the report also correlates with various </a:t>
            </a:r>
            <a:r>
              <a:rPr lang="en-US" sz="1800" u="sng"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a:t>
            </a:r>
            <a:r>
              <a:rPr lang="en-US" sz="180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quality of) life factors. </a:t>
            </a:r>
          </a:p>
          <a:p>
            <a:pPr>
              <a:spcBef>
                <a:spcPts val="900"/>
              </a:spcBef>
              <a:spcAft>
                <a:spcPts val="900"/>
              </a:spcAft>
            </a:pPr>
            <a:r>
              <a:rPr lang="en-US" sz="180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As of March 2022, Finland had been ranked the happiest country in the world five times in a row. Also, many African countries struggled with the happiness index.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900"/>
              </a:spcBef>
              <a:spcAft>
                <a:spcPts val="900"/>
              </a:spcAft>
            </a:pPr>
            <a:r>
              <a:rPr lang="en-US" sz="180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The report is a publication of the Sustainable Development Solutions Network, a global initiative of the United Nations. The information primarily uses data from the Gallup World Poll. Each annual report is available to the public to download on the World Happiness Report website.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3"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7705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84F841-6A33-351A-57A4-519C5E4C2299}"/>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The Economics of Happiness</a:t>
            </a:r>
          </a:p>
        </p:txBody>
      </p:sp>
      <p:sp>
        <p:nvSpPr>
          <p:cNvPr id="3" name="Content Placeholder 2">
            <a:extLst>
              <a:ext uri="{FF2B5EF4-FFF2-40B4-BE49-F238E27FC236}">
                <a16:creationId xmlns:a16="http://schemas.microsoft.com/office/drawing/2014/main" id="{F0FADFBD-62DE-BF69-9D69-77052FF76163}"/>
              </a:ext>
            </a:extLst>
          </p:cNvPr>
          <p:cNvSpPr>
            <a:spLocks noGrp="1"/>
          </p:cNvSpPr>
          <p:nvPr>
            <p:ph idx="1"/>
          </p:nvPr>
        </p:nvSpPr>
        <p:spPr>
          <a:xfrm>
            <a:off x="679622" y="2286000"/>
            <a:ext cx="10475741" cy="3582988"/>
          </a:xfrm>
        </p:spPr>
        <p:txBody>
          <a:bodyPr>
            <a:normAutofit fontScale="92500"/>
          </a:bodyPr>
          <a:lstStyle/>
          <a:p>
            <a:pPr marL="0" marR="0">
              <a:spcBef>
                <a:spcPts val="900"/>
              </a:spcBef>
              <a:spcAft>
                <a:spcPts val="900"/>
              </a:spcAft>
            </a:pPr>
            <a:r>
              <a:rPr lang="en-US" sz="1800" b="1"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Objectives: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900"/>
              </a:spcBef>
              <a:spcAft>
                <a:spcPts val="900"/>
              </a:spcAft>
              <a:buNone/>
            </a:pPr>
            <a:r>
              <a:rPr lang="en-US" sz="180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This study's goal is to determine which economic indicators contribute to The six life evaluation elements that the World Happiness Report rates countries on have no bearing on the overall score that is provided for each nation; instead, they are a mechanism for each government to explain the implications of the happiness score.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900"/>
              </a:spcBef>
              <a:spcAft>
                <a:spcPts val="900"/>
              </a:spcAft>
              <a:buNone/>
            </a:pPr>
            <a:r>
              <a:rPr lang="en-US" sz="180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This study will determine, clarify, and illustrate how well a country's political system and populace mesh to assess its level of happiness.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900"/>
              </a:spcBef>
              <a:spcAft>
                <a:spcPts val="900"/>
              </a:spcAft>
              <a:buNone/>
            </a:pPr>
            <a:r>
              <a:rPr lang="en-US" sz="180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This study also helps determine </a:t>
            </a:r>
            <a:r>
              <a:rPr lang="en-US" sz="1800" dirty="0">
                <a:solidFill>
                  <a:srgbClr val="2D3B45"/>
                </a:solidFill>
                <a:effectLst/>
                <a:highlight>
                  <a:srgbClr val="FFFF00"/>
                </a:highlight>
                <a:latin typeface="Lato" panose="020F0502020204030203" pitchFamily="34" charset="0"/>
                <a:ea typeface="Times New Roman" panose="02020603050405020304" pitchFamily="18" charset="0"/>
                <a:cs typeface="Times New Roman" panose="02020603050405020304" pitchFamily="18" charset="0"/>
              </a:rPr>
              <a:t>why African countries have struggled throughout these years and how some south Asian countries grew up the happiness index. We will also focus on countries with significant growth and loss on the happiness index.</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33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1C96CA-D141-F445-1930-746F90B677AF}"/>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The Economics of Happiness</a:t>
            </a:r>
          </a:p>
        </p:txBody>
      </p:sp>
      <p:sp>
        <p:nvSpPr>
          <p:cNvPr id="3" name="Content Placeholder 2">
            <a:extLst>
              <a:ext uri="{FF2B5EF4-FFF2-40B4-BE49-F238E27FC236}">
                <a16:creationId xmlns:a16="http://schemas.microsoft.com/office/drawing/2014/main" id="{A39C2837-1923-5E9C-E780-BE3BB0170EC6}"/>
              </a:ext>
            </a:extLst>
          </p:cNvPr>
          <p:cNvSpPr>
            <a:spLocks noGrp="1"/>
          </p:cNvSpPr>
          <p:nvPr>
            <p:ph idx="1"/>
          </p:nvPr>
        </p:nvSpPr>
        <p:spPr>
          <a:xfrm>
            <a:off x="840259" y="2675694"/>
            <a:ext cx="10315104" cy="3193294"/>
          </a:xfrm>
        </p:spPr>
        <p:txBody>
          <a:bodyPr>
            <a:normAutofit lnSpcReduction="10000"/>
          </a:bodyPr>
          <a:lstStyle/>
          <a:p>
            <a:pPr marL="0" marR="0">
              <a:spcBef>
                <a:spcPts val="900"/>
              </a:spcBef>
              <a:spcAft>
                <a:spcPts val="900"/>
              </a:spcAft>
            </a:pPr>
            <a:r>
              <a:rPr lang="en-US" sz="1800" b="1"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Algorithms: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SzPts val="1000"/>
              <a:buNone/>
              <a:tabLst>
                <a:tab pos="457200" algn="l"/>
              </a:tabLst>
            </a:pPr>
            <a:r>
              <a:rPr lang="en-US" sz="180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Classification - to classify whether a country is happy or sad.</a:t>
            </a:r>
          </a:p>
          <a:p>
            <a:pPr marL="0" marR="0" lvl="0" indent="0">
              <a:spcBef>
                <a:spcPts val="0"/>
              </a:spcBef>
              <a:spcAft>
                <a:spcPts val="0"/>
              </a:spcAft>
              <a:buSzPts val="1000"/>
              <a:buNone/>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SzPts val="1000"/>
              <a:buNone/>
              <a:tabLst>
                <a:tab pos="457200" algn="l"/>
              </a:tabLst>
            </a:pPr>
            <a:r>
              <a:rPr lang="en-US" sz="180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Regression - to predict the happiness index on a scale of 1-10 to determine how happy a country is.</a:t>
            </a:r>
          </a:p>
          <a:p>
            <a:pPr marL="0" marR="0" lvl="0" indent="0">
              <a:spcBef>
                <a:spcPts val="0"/>
              </a:spcBef>
              <a:spcAft>
                <a:spcPts val="0"/>
              </a:spcAft>
              <a:buSzPts val="1000"/>
              <a:buNone/>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SzPts val="1000"/>
              <a:buNone/>
              <a:tabLst>
                <a:tab pos="457200" algn="l"/>
              </a:tabLst>
            </a:pPr>
            <a:r>
              <a:rPr lang="en-US" sz="1800" dirty="0" err="1">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AutoML</a:t>
            </a:r>
            <a:r>
              <a:rPr lang="en-US" sz="180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 - to compare and tune the predictions generated by regression and classification models.</a:t>
            </a:r>
          </a:p>
          <a:p>
            <a:pPr marL="0" marR="0" lvl="0" indent="0">
              <a:spcBef>
                <a:spcPts val="0"/>
              </a:spcBef>
              <a:spcAft>
                <a:spcPts val="0"/>
              </a:spcAft>
              <a:buSzPts val="1000"/>
              <a:buNone/>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SzPts val="1000"/>
              <a:buNone/>
              <a:tabLst>
                <a:tab pos="457200" algn="l"/>
              </a:tabLst>
            </a:pPr>
            <a:r>
              <a:rPr lang="en-US" sz="180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Algorithms include linear regression, logistic regression, decision trees, </a:t>
            </a:r>
            <a:r>
              <a:rPr lang="en-US" sz="1800" dirty="0" err="1">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xgboost</a:t>
            </a:r>
            <a:r>
              <a:rPr lang="en-US" sz="180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 etc.</a:t>
            </a:r>
          </a:p>
          <a:p>
            <a:pPr marL="0" marR="0" lvl="0" indent="0">
              <a:spcBef>
                <a:spcPts val="0"/>
              </a:spcBef>
              <a:spcAft>
                <a:spcPts val="0"/>
              </a:spcAft>
              <a:buSzPts val="1000"/>
              <a:buNone/>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SzPts val="1000"/>
              <a:buNone/>
              <a:tabLst>
                <a:tab pos="457200" algn="l"/>
              </a:tabLst>
            </a:pPr>
            <a:r>
              <a:rPr lang="en-US" sz="180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SHAP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356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806F472-67B8-9048-5410-6095B26ABAAB}"/>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The Economics of Happiness</a:t>
            </a:r>
          </a:p>
        </p:txBody>
      </p:sp>
      <p:sp>
        <p:nvSpPr>
          <p:cNvPr id="3" name="Content Placeholder 2">
            <a:extLst>
              <a:ext uri="{FF2B5EF4-FFF2-40B4-BE49-F238E27FC236}">
                <a16:creationId xmlns:a16="http://schemas.microsoft.com/office/drawing/2014/main" id="{9417FE56-C3AB-DF32-DD81-CF7731890850}"/>
              </a:ext>
            </a:extLst>
          </p:cNvPr>
          <p:cNvSpPr>
            <a:spLocks noGrp="1"/>
          </p:cNvSpPr>
          <p:nvPr>
            <p:ph idx="1"/>
          </p:nvPr>
        </p:nvSpPr>
        <p:spPr>
          <a:xfrm>
            <a:off x="593124" y="2446638"/>
            <a:ext cx="10562239" cy="3422350"/>
          </a:xfrm>
        </p:spPr>
        <p:txBody>
          <a:bodyPr>
            <a:normAutofit fontScale="85000" lnSpcReduction="10000"/>
          </a:bodyPr>
          <a:lstStyle/>
          <a:p>
            <a:pPr marL="0" marR="0">
              <a:spcBef>
                <a:spcPts val="900"/>
              </a:spcBef>
              <a:spcAft>
                <a:spcPts val="900"/>
              </a:spcAft>
            </a:pPr>
            <a:r>
              <a:rPr lang="en-US" sz="1800" b="1"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Evaluation: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buSzPts val="1000"/>
              <a:tabLst>
                <a:tab pos="457200" algn="l"/>
              </a:tabLst>
            </a:pPr>
            <a:r>
              <a:rPr lang="en-US" sz="180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Identify the critical predictor variables and their relation with happiness.</a:t>
            </a:r>
          </a:p>
          <a:p>
            <a:pPr>
              <a:spcBef>
                <a:spcPts val="0"/>
              </a:spcBef>
              <a:spcAft>
                <a:spcPts val="0"/>
              </a:spcAft>
              <a:buSzPts val="1000"/>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buSzPts val="1000"/>
              <a:tabLst>
                <a:tab pos="457200" algn="l"/>
              </a:tabLst>
            </a:pPr>
            <a:r>
              <a:rPr lang="en-US" sz="180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Compare various models using error metrics like MAE and RMSE.</a:t>
            </a:r>
          </a:p>
          <a:p>
            <a:pPr>
              <a:spcBef>
                <a:spcPts val="0"/>
              </a:spcBef>
              <a:spcAft>
                <a:spcPts val="0"/>
              </a:spcAft>
              <a:buSzPts val="1000"/>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buSzPts val="1000"/>
              <a:tabLst>
                <a:tab pos="457200" algn="l"/>
              </a:tabLst>
            </a:pPr>
            <a:r>
              <a:rPr lang="en-US" sz="180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Model Interpretation.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900"/>
              </a:spcBef>
              <a:spcAft>
                <a:spcPts val="900"/>
              </a:spcAft>
            </a:pPr>
            <a:r>
              <a:rPr lang="en-US" sz="180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900"/>
              </a:spcBef>
              <a:spcAft>
                <a:spcPts val="900"/>
              </a:spcAft>
            </a:pPr>
            <a:r>
              <a:rPr lang="en-US" sz="1800" b="1"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Model Interpretation: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buSzPts val="1000"/>
              <a:tabLst>
                <a:tab pos="457200" algn="l"/>
              </a:tabLst>
            </a:pPr>
            <a:r>
              <a:rPr lang="en-US" sz="180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Feature selection is based on different models and their relationship with the target variable, i.e., the Happiness index.</a:t>
            </a:r>
          </a:p>
          <a:p>
            <a:pPr>
              <a:spcBef>
                <a:spcPts val="0"/>
              </a:spcBef>
              <a:spcAft>
                <a:spcPts val="0"/>
              </a:spcAft>
              <a:buSzPts val="1000"/>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buSzPts val="1000"/>
              <a:tabLst>
                <a:tab pos="457200" algn="l"/>
              </a:tabLst>
            </a:pPr>
            <a:r>
              <a:rPr lang="en-US" sz="180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Feature importance is considered to analyze the accuracy of the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5083419"/>
      </p:ext>
    </p:extLst>
  </p:cSld>
  <p:clrMapOvr>
    <a:masterClrMapping/>
  </p:clrMapOvr>
</p:sld>
</file>

<file path=ppt/theme/theme1.xml><?xml version="1.0" encoding="utf-8"?>
<a:theme xmlns:a="http://schemas.openxmlformats.org/drawingml/2006/main" name="RetrospectVTI">
  <a:themeElements>
    <a:clrScheme name="AnalogousFromRegularSeedLeftStep">
      <a:dk1>
        <a:srgbClr val="000000"/>
      </a:dk1>
      <a:lt1>
        <a:srgbClr val="FFFFFF"/>
      </a:lt1>
      <a:dk2>
        <a:srgbClr val="311C20"/>
      </a:dk2>
      <a:lt2>
        <a:srgbClr val="F0F1F3"/>
      </a:lt2>
      <a:accent1>
        <a:srgbClr val="CF972C"/>
      </a:accent1>
      <a:accent2>
        <a:srgbClr val="CE481E"/>
      </a:accent2>
      <a:accent3>
        <a:srgbClr val="E0304F"/>
      </a:accent3>
      <a:accent4>
        <a:srgbClr val="CE1E87"/>
      </a:accent4>
      <a:accent5>
        <a:srgbClr val="DE30E0"/>
      </a:accent5>
      <a:accent6>
        <a:srgbClr val="831ECE"/>
      </a:accent6>
      <a:hlink>
        <a:srgbClr val="436EC0"/>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5</TotalTime>
  <Words>457</Words>
  <Application>Microsoft Macintosh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Bookman Old Style</vt:lpstr>
      <vt:lpstr>Calibri</vt:lpstr>
      <vt:lpstr>Franklin Gothic Book</vt:lpstr>
      <vt:lpstr>Lato</vt:lpstr>
      <vt:lpstr>RetrospectVTI</vt:lpstr>
      <vt:lpstr>Data Science Final Project</vt:lpstr>
      <vt:lpstr>The Economics of Happiness</vt:lpstr>
      <vt:lpstr>The Economics of Happiness</vt:lpstr>
      <vt:lpstr>The Economics of Happiness</vt:lpstr>
      <vt:lpstr>The Economics of Happiness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Final Project</dc:title>
  <dc:creator>Rahul Ashok Kodate</dc:creator>
  <cp:lastModifiedBy>Rahul Ashok Kodate</cp:lastModifiedBy>
  <cp:revision>1</cp:revision>
  <dcterms:created xsi:type="dcterms:W3CDTF">2022-12-07T20:50:46Z</dcterms:created>
  <dcterms:modified xsi:type="dcterms:W3CDTF">2022-12-07T20:56:24Z</dcterms:modified>
</cp:coreProperties>
</file>