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29"/>
  </p:notesMasterIdLst>
  <p:handoutMasterIdLst>
    <p:handoutMasterId r:id="rId30"/>
  </p:handoutMasterIdLst>
  <p:sldIdLst>
    <p:sldId id="257" r:id="rId11"/>
    <p:sldId id="356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5" r:id="rId21"/>
    <p:sldId id="354" r:id="rId22"/>
    <p:sldId id="330" r:id="rId23"/>
    <p:sldId id="322" r:id="rId24"/>
    <p:sldId id="327" r:id="rId25"/>
    <p:sldId id="326" r:id="rId26"/>
    <p:sldId id="328" r:id="rId27"/>
    <p:sldId id="329" r:id="rId2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000000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492" autoAdjust="0"/>
  </p:normalViewPr>
  <p:slideViewPr>
    <p:cSldViewPr snapToGrid="0">
      <p:cViewPr>
        <p:scale>
          <a:sx n="80" d="100"/>
          <a:sy n="80" d="100"/>
        </p:scale>
        <p:origin x="-1570" y="-250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F8233621-8ED2-4110-A9C8-8CDD29904C26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multiscreen/screendensities.htm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guide/topics/resources/runtime-changes.html" TargetMode="Externa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reference/android/app/Activity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resources/tutorials/hello-world.html" TargetMode="Externa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resources/tutorials/hello-world.html" TargetMode="Externa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hyperlink" Target="http://developer.android.com/resources/tutorials/views/index.html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://developer.android.com/resources/tutorials/views/index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developer.android.com/resources/tutorials/localization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developer.android.com/resources/tutorials/localization/index.html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multiscreen/screendensities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</a:t>
            </a:r>
            <a:r>
              <a:rPr lang="en-US" smtClean="0"/>
              <a:t>Application Development (I)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-US" dirty="0" smtClean="0"/>
              <a:t>Project Breakdown (App Structure)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Different Densities</a:t>
            </a:r>
            <a:br>
              <a:rPr lang="en-US" dirty="0" smtClean="0"/>
            </a:br>
            <a:r>
              <a:rPr lang="en-US" dirty="0" smtClean="0"/>
              <a:t>Provide Alternative Bitmaps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r>
              <a:rPr lang="en-US" sz="2000" dirty="0" smtClean="0"/>
              <a:t>To generate these images, you should start with your raw resource in vector format and generate the images for each density using the following size scale:</a:t>
            </a:r>
          </a:p>
          <a:p>
            <a:r>
              <a:rPr lang="nn-NO" sz="2000" dirty="0" smtClean="0"/>
              <a:t>xhdpi: 2.0</a:t>
            </a:r>
          </a:p>
          <a:p>
            <a:r>
              <a:rPr lang="nn-NO" sz="2000" dirty="0" smtClean="0"/>
              <a:t>hdpi: 1.5</a:t>
            </a:r>
          </a:p>
          <a:p>
            <a:r>
              <a:rPr lang="nn-NO" sz="2000" dirty="0" smtClean="0"/>
              <a:t>mdpi: 1.0 (baseline)</a:t>
            </a:r>
          </a:p>
          <a:p>
            <a:r>
              <a:rPr lang="nn-NO" sz="2000" dirty="0" smtClean="0"/>
              <a:t>ldpi: 0.75</a:t>
            </a:r>
          </a:p>
          <a:p>
            <a:endParaRPr lang="en-US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551" y="3942174"/>
            <a:ext cx="2613656" cy="204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30288" y="3954813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xhdpi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*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*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*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* 75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3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r>
              <a:rPr lang="en-US" sz="2000" dirty="0" smtClean="0"/>
              <a:t>Declares an activity that handles both the screen orientation change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smtClean="0"/>
              <a:t> Implement </a:t>
            </a:r>
            <a:r>
              <a:rPr lang="en-US" sz="1800" dirty="0" err="1" smtClean="0">
                <a:hlinkClick r:id="rId2"/>
              </a:rPr>
              <a:t>onConfigurationChanged</a:t>
            </a:r>
            <a:r>
              <a:rPr lang="en-US" sz="1800" dirty="0" smtClean="0">
                <a:hlinkClick r:id="rId2"/>
              </a:rPr>
              <a:t>()</a:t>
            </a:r>
            <a:r>
              <a:rPr lang="en-US" sz="1800" dirty="0" smtClean="0"/>
              <a:t> to checks the current device orientation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Changes</a:t>
            </a:r>
            <a:br>
              <a:rPr lang="en-US" dirty="0" smtClean="0"/>
            </a:br>
            <a:r>
              <a:rPr lang="en-US" dirty="0" smtClean="0"/>
              <a:t>Landscape and Portrait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721" y="1929431"/>
            <a:ext cx="6861414" cy="100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789" y="3771033"/>
            <a:ext cx="8103654" cy="246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5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Runtime Changes</a:t>
            </a:r>
            <a:br>
              <a:rPr lang="en-US" dirty="0" smtClean="0"/>
            </a:br>
            <a:r>
              <a:rPr lang="en-US" dirty="0" smtClean="0"/>
              <a:t>Retain an object during a configuration change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615" y="4529881"/>
            <a:ext cx="40290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7256" y="5484721"/>
            <a:ext cx="5520479" cy="162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r>
              <a:rPr lang="en-US" sz="2000" dirty="0" smtClean="0"/>
              <a:t>Incorrect Handling in Runtime Changes will cause low user experience</a:t>
            </a:r>
          </a:p>
          <a:p>
            <a:pPr lvl="1"/>
            <a:r>
              <a:rPr lang="en-US" sz="1800" dirty="0" smtClean="0"/>
              <a:t>To recover large sets of data, re-establish a network connection, or perform other intensive operations</a:t>
            </a:r>
          </a:p>
          <a:p>
            <a:pPr lvl="1"/>
            <a:r>
              <a:rPr lang="en-US" sz="1800" dirty="0" smtClean="0"/>
              <a:t>To completely restore your activity state with the </a:t>
            </a:r>
            <a:r>
              <a:rPr lang="en-US" sz="1800" dirty="0" smtClean="0">
                <a:hlinkClick r:id="rId4"/>
              </a:rPr>
              <a:t>Bundle</a:t>
            </a:r>
            <a:r>
              <a:rPr lang="en-US" sz="1800" dirty="0" smtClean="0"/>
              <a:t> that the system saves for you with the </a:t>
            </a:r>
            <a:r>
              <a:rPr lang="en-US" sz="1800" dirty="0" err="1" smtClean="0">
                <a:hlinkClick r:id="rId5"/>
              </a:rPr>
              <a:t>onSaveInstanceState</a:t>
            </a:r>
            <a:r>
              <a:rPr lang="en-US" sz="1800" dirty="0" smtClean="0">
                <a:hlinkClick r:id="rId5"/>
              </a:rPr>
              <a:t>()</a:t>
            </a:r>
            <a:r>
              <a:rPr lang="en-US" sz="1800" dirty="0" smtClean="0"/>
              <a:t> callback</a:t>
            </a:r>
          </a:p>
          <a:p>
            <a:pPr lvl="2"/>
            <a:r>
              <a:rPr lang="en-US" sz="1800" dirty="0" smtClean="0"/>
              <a:t>It is not designed to carry large objects (such as bitmaps) and the data within it must be serialized then </a:t>
            </a:r>
            <a:r>
              <a:rPr lang="en-US" sz="1800" dirty="0" err="1" smtClean="0"/>
              <a:t>deserialized</a:t>
            </a:r>
            <a:r>
              <a:rPr lang="en-US" sz="1800" dirty="0" smtClean="0"/>
              <a:t>, which can consume a lot of memory and make the configuration change slow.</a:t>
            </a:r>
          </a:p>
          <a:p>
            <a:r>
              <a:rPr lang="en-US" sz="2000" dirty="0" smtClean="0"/>
              <a:t>Method for change</a:t>
            </a:r>
          </a:p>
          <a:p>
            <a:pPr lvl="1"/>
            <a:r>
              <a:rPr lang="en-US" sz="1800" dirty="0" smtClean="0"/>
              <a:t>Override the </a:t>
            </a:r>
            <a:r>
              <a:rPr lang="en-US" sz="1800" dirty="0" err="1" smtClean="0">
                <a:hlinkClick r:id="rId5"/>
              </a:rPr>
              <a:t>onRetainNonConfigurationInstance</a:t>
            </a:r>
            <a:r>
              <a:rPr lang="en-US" sz="1800" dirty="0" smtClean="0">
                <a:hlinkClick r:id="rId5"/>
              </a:rPr>
              <a:t>()</a:t>
            </a:r>
            <a:r>
              <a:rPr lang="en-US" sz="1800" dirty="0" smtClean="0"/>
              <a:t> method to return the object you would like to retain.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When your activity is created again,call </a:t>
            </a:r>
            <a:r>
              <a:rPr lang="en-US" sz="1800" dirty="0" smtClean="0">
                <a:hlinkClick r:id="rId5"/>
              </a:rPr>
              <a:t>getLastNonConfigurationInstance()</a:t>
            </a:r>
            <a:r>
              <a:rPr lang="en-US" sz="1800" dirty="0" smtClean="0"/>
              <a:t> to recover your object.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6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Requirement - Record Activity</a:t>
            </a:r>
            <a:endParaRPr lang="en-US" dirty="0"/>
          </a:p>
        </p:txBody>
      </p:sp>
      <p:pic>
        <p:nvPicPr>
          <p:cNvPr id="26" name="Content Placeholder 6" descr="screenshot_2012-02-09_105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4594" y="1424959"/>
            <a:ext cx="2743200" cy="4876800"/>
          </a:xfrm>
        </p:spPr>
      </p:pic>
      <p:sp>
        <p:nvSpPr>
          <p:cNvPr id="28" name="Rounded Rectangle 27"/>
          <p:cNvSpPr/>
          <p:nvPr/>
        </p:nvSpPr>
        <p:spPr>
          <a:xfrm>
            <a:off x="615536" y="2256312"/>
            <a:ext cx="2816433" cy="260071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17517" y="1793191"/>
            <a:ext cx="2838202" cy="39186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17516" y="4876825"/>
            <a:ext cx="2826328" cy="140524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278567" y="5021308"/>
            <a:ext cx="1500250" cy="56012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060852" y="5759555"/>
            <a:ext cx="1967355" cy="39980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3786" y="1840675"/>
            <a:ext cx="115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recordTop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4304" y="2563090"/>
            <a:ext cx="135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recordMiddle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53629" y="5378777"/>
            <a:ext cx="137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recordBottom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5353" y="5516090"/>
            <a:ext cx="77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Button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0874" y="4765965"/>
            <a:ext cx="77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Time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3752602" y="1484313"/>
            <a:ext cx="4959597" cy="4681537"/>
          </a:xfrm>
        </p:spPr>
        <p:txBody>
          <a:bodyPr/>
          <a:lstStyle/>
          <a:p>
            <a:r>
              <a:rPr lang="en-US" dirty="0" smtClean="0"/>
              <a:t>recordTop</a:t>
            </a:r>
          </a:p>
          <a:p>
            <a:pPr>
              <a:buNone/>
            </a:pPr>
            <a:r>
              <a:rPr lang="en-US" sz="1200" dirty="0" smtClean="0"/>
              <a:t>	Use text view to display the name (formatted with yyyymmddx…x) of the audio while recording</a:t>
            </a:r>
          </a:p>
          <a:p>
            <a:r>
              <a:rPr lang="en-US" dirty="0" smtClean="0"/>
              <a:t>recordMiddle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use standard view to display the default volume background </a:t>
            </a:r>
          </a:p>
          <a:p>
            <a:pPr>
              <a:buNone/>
            </a:pPr>
            <a:r>
              <a:rPr lang="en-US" sz="1200" b="1" dirty="0" smtClean="0"/>
              <a:t>	Advanced (Optional)</a:t>
            </a:r>
            <a:r>
              <a:rPr lang="en-US" sz="1200" dirty="0" smtClean="0"/>
              <a:t>: use customized view to display the audio spectrum in accordance with the volume of voice while recording</a:t>
            </a:r>
          </a:p>
          <a:p>
            <a:r>
              <a:rPr lang="en-US" dirty="0" smtClean="0"/>
              <a:t>recordBottom – Time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use text view to display the time while recording with the default set value for maximum recording time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Advanced (Optional)</a:t>
            </a:r>
            <a:r>
              <a:rPr lang="en-US" sz="1200" dirty="0" smtClean="0"/>
              <a:t>: use text view to display the time while recording according to setting preference</a:t>
            </a:r>
          </a:p>
          <a:p>
            <a:r>
              <a:rPr lang="en-US" dirty="0" smtClean="0"/>
              <a:t>recordBottom – Button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one image button for recording/stopping while another image button for launching play activity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Advanced (Optional)</a:t>
            </a:r>
            <a:r>
              <a:rPr lang="en-US" sz="1200" dirty="0" smtClean="0"/>
              <a:t>: one button for setting preference (time limitation and format of audio file) while recording</a:t>
            </a:r>
          </a:p>
          <a:p>
            <a:pPr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Requirement - Play Activity</a:t>
            </a:r>
            <a:endParaRPr lang="en-US" dirty="0"/>
          </a:p>
        </p:txBody>
      </p:sp>
      <p:pic>
        <p:nvPicPr>
          <p:cNvPr id="27" name="Picture 26" descr="screenshot_2012-02-09_11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577" y="1401546"/>
            <a:ext cx="2743200" cy="48768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865020" y="4904533"/>
            <a:ext cx="2234541" cy="28500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42405" y="1753614"/>
            <a:ext cx="2889665" cy="297278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70117" y="4827345"/>
            <a:ext cx="2861954" cy="147847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79904" y="5816952"/>
            <a:ext cx="2438410" cy="35823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431068" y="5256833"/>
            <a:ext cx="1167750" cy="31073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87557" y="2978726"/>
            <a:ext cx="115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playTop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7646" y="4651165"/>
            <a:ext cx="98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Progress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21145" y="5412423"/>
            <a:ext cx="137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playBottom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51313" y="5254827"/>
            <a:ext cx="6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Time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66625" y="5549739"/>
            <a:ext cx="77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Button 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idx="1"/>
          </p:nvPr>
        </p:nvSpPr>
        <p:spPr>
          <a:xfrm>
            <a:off x="3752602" y="1282438"/>
            <a:ext cx="4959597" cy="4681537"/>
          </a:xfrm>
        </p:spPr>
        <p:txBody>
          <a:bodyPr/>
          <a:lstStyle/>
          <a:p>
            <a:r>
              <a:rPr lang="en-US" dirty="0" smtClean="0"/>
              <a:t>playTop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use list view to display all items of recorded audio files with ONLY file name</a:t>
            </a:r>
          </a:p>
          <a:p>
            <a:pPr>
              <a:buNone/>
            </a:pPr>
            <a:r>
              <a:rPr lang="en-US" sz="1200" b="1" dirty="0" smtClean="0"/>
              <a:t>	Advanced (Optional)</a:t>
            </a:r>
            <a:r>
              <a:rPr lang="en-US" sz="1200" dirty="0" smtClean="0"/>
              <a:t>: use list view to display all items of recorded audio files with file name, file duration and file date (</a:t>
            </a:r>
            <a:r>
              <a:rPr lang="en-US" sz="1200" b="1" dirty="0" smtClean="0"/>
              <a:t>Hint</a:t>
            </a:r>
            <a:r>
              <a:rPr lang="en-US" sz="1200" dirty="0" smtClean="0"/>
              <a:t>: define the layout)</a:t>
            </a:r>
          </a:p>
          <a:p>
            <a:r>
              <a:rPr lang="en-US" dirty="0" smtClean="0"/>
              <a:t>recordBottom - Progress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use standard view to display the default progress bar background </a:t>
            </a:r>
          </a:p>
          <a:p>
            <a:pPr>
              <a:buNone/>
            </a:pPr>
            <a:r>
              <a:rPr lang="en-US" sz="1200" b="1" dirty="0" smtClean="0"/>
              <a:t>	Advanced (Optional)</a:t>
            </a:r>
            <a:r>
              <a:rPr lang="en-US" sz="1200" dirty="0" smtClean="0"/>
              <a:t>: use customized view to display the progress bar in accordance with the progress of audio file while playing</a:t>
            </a:r>
          </a:p>
          <a:p>
            <a:r>
              <a:rPr lang="en-US" dirty="0" smtClean="0"/>
              <a:t>recordBottom – Time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use text view to display the time of audio file while playing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Advanced (Optional)</a:t>
            </a:r>
            <a:r>
              <a:rPr lang="en-US" sz="1200" dirty="0" smtClean="0"/>
              <a:t>: the time will be changed automatically while quickly forwarding the progress </a:t>
            </a:r>
          </a:p>
          <a:p>
            <a:r>
              <a:rPr lang="en-US" dirty="0" smtClean="0"/>
              <a:t>recordBottom – Button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Basic (Mandatory)</a:t>
            </a:r>
            <a:r>
              <a:rPr lang="en-US" sz="1200" dirty="0" smtClean="0"/>
              <a:t>: one image button for playing/pausing, one image button for stopping, and one button for deleting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Advanced (Optional)</a:t>
            </a:r>
            <a:r>
              <a:rPr lang="en-US" sz="1200" dirty="0" smtClean="0"/>
              <a:t>: one button for displaying the detailed  information of audio content</a:t>
            </a:r>
          </a:p>
          <a:p>
            <a:pPr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AndroidManifest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lvl="2" indent="-174625"/>
            <a:r>
              <a:rPr lang="en-US" sz="2400" dirty="0" smtClean="0">
                <a:ea typeface="+mn-ea"/>
                <a:cs typeface="+mn-cs"/>
              </a:rPr>
              <a:t>AndroidManifest.xml</a:t>
            </a:r>
          </a:p>
          <a:p>
            <a:pPr marL="712788" lvl="3" indent="-174625"/>
            <a:r>
              <a:rPr lang="en-US" sz="1400" dirty="0" smtClean="0"/>
              <a:t>Activity</a:t>
            </a:r>
          </a:p>
          <a:p>
            <a:pPr marL="712788" lvl="3" indent="-174625"/>
            <a:endParaRPr lang="en-US" sz="2400" dirty="0" smtClean="0"/>
          </a:p>
          <a:p>
            <a:pPr marL="712788" lvl="3" indent="-174625"/>
            <a:endParaRPr lang="en-US" sz="1400" dirty="0" smtClean="0"/>
          </a:p>
          <a:p>
            <a:pPr marL="712788" lvl="3" indent="-174625"/>
            <a:r>
              <a:rPr lang="en-US" sz="1400" dirty="0" smtClean="0"/>
              <a:t>uses-permission</a:t>
            </a:r>
          </a:p>
          <a:p>
            <a:pPr marL="712788" lvl="3" indent="-174625"/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029" y="2152773"/>
            <a:ext cx="5200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3177" y="3123644"/>
            <a:ext cx="57626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39538" y="2755074"/>
            <a:ext cx="2208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Request Permission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Resource Layout for Record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Record.xml</a:t>
            </a:r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872" y="2098037"/>
            <a:ext cx="8375934" cy="306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02624" y="2541318"/>
            <a:ext cx="115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recordTop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0720" y="2895598"/>
            <a:ext cx="135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recordMiddle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4928" y="3487382"/>
            <a:ext cx="199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recordBottom - Time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964" y="4067289"/>
            <a:ext cx="222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recordBottom - Button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Hints – Resource Layout for Play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Play.xml</a:t>
            </a:r>
            <a:endParaRPr 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902" y="1973778"/>
            <a:ext cx="8570617" cy="357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508170" y="2289958"/>
            <a:ext cx="115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playTop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741" y="3273630"/>
            <a:ext cx="210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playBottom - Progress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8585" y="3651661"/>
            <a:ext cx="210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playBottom - Time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6617" y="4457204"/>
            <a:ext cx="210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playBottom - Button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Resource Locale String 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String.xml</a:t>
            </a:r>
            <a:endParaRPr lang="en-U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11" y="2082079"/>
            <a:ext cx="4375251" cy="224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160" y="3756501"/>
            <a:ext cx="4389541" cy="223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02624" y="2541318"/>
            <a:ext cx="115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EN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5076" y="4332513"/>
            <a:ext cx="115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CN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8118" y="4296248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77080"/>
            <a:ext cx="4572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Install a Platform</a:t>
            </a:r>
          </a:p>
          <a:p>
            <a:r>
              <a:rPr lang="en-US" sz="2000" dirty="0" smtClean="0"/>
              <a:t>Create an AVD</a:t>
            </a:r>
          </a:p>
          <a:p>
            <a:r>
              <a:rPr lang="en-US" sz="2000" dirty="0" smtClean="0"/>
              <a:t>Create a New Android Project</a:t>
            </a:r>
          </a:p>
          <a:p>
            <a:r>
              <a:rPr lang="en-US" sz="2000" dirty="0" smtClean="0"/>
              <a:t>Construct the UI with XML Layout</a:t>
            </a:r>
          </a:p>
          <a:p>
            <a:r>
              <a:rPr lang="en-US" sz="2000" dirty="0" smtClean="0"/>
              <a:t>Run the Application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597" y="3368199"/>
            <a:ext cx="7228110" cy="129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25" y="4810001"/>
            <a:ext cx="7196319" cy="11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5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77080"/>
            <a:ext cx="4572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Install a Platform</a:t>
            </a:r>
          </a:p>
          <a:p>
            <a:r>
              <a:rPr lang="en-US" sz="2000" dirty="0" smtClean="0"/>
              <a:t>Create an AVD</a:t>
            </a:r>
          </a:p>
          <a:p>
            <a:r>
              <a:rPr lang="en-US" sz="2000" dirty="0" smtClean="0"/>
              <a:t>Create a New Android Project</a:t>
            </a:r>
          </a:p>
          <a:p>
            <a:r>
              <a:rPr lang="en-US" sz="2000" dirty="0" smtClean="0"/>
              <a:t>Construct the UI with XML Layout</a:t>
            </a:r>
          </a:p>
          <a:p>
            <a:r>
              <a:rPr lang="en-US" sz="2000" dirty="0" smtClean="0"/>
              <a:t>Run the Application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597" y="3368199"/>
            <a:ext cx="7228110" cy="129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25" y="4810001"/>
            <a:ext cx="7196319" cy="11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57060" y="1436914"/>
            <a:ext cx="21613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</a:rPr>
              <a:t>Ctrl + Shift + O to import the required packages</a:t>
            </a:r>
            <a:endParaRPr lang="en-US" sz="1400" dirty="0">
              <a:solidFill>
                <a:srgbClr val="77787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5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View</a:t>
            </a:r>
            <a:br>
              <a:rPr lang="en-US" dirty="0" smtClean="0"/>
            </a:br>
            <a:r>
              <a:rPr lang="en-US" dirty="0" smtClean="0"/>
              <a:t>Linear Layout &amp; Relative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645" y="1980891"/>
            <a:ext cx="20193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773" y="2009466"/>
            <a:ext cx="20002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1187510" y="2410691"/>
            <a:ext cx="23750" cy="26600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03146" y="2980706"/>
            <a:ext cx="1579418" cy="118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70045" y="3835730"/>
            <a:ext cx="0" cy="112815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2354" y="3226872"/>
            <a:ext cx="18192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6579" y="3507117"/>
            <a:ext cx="1838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6249" y="3711411"/>
            <a:ext cx="2476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3994" y="3982131"/>
            <a:ext cx="1609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54136" y="4172013"/>
            <a:ext cx="2943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0381" y="4582825"/>
            <a:ext cx="2466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10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View</a:t>
            </a:r>
            <a:br>
              <a:rPr lang="en-US" dirty="0" smtClean="0"/>
            </a:br>
            <a:r>
              <a:rPr lang="en-US" dirty="0" smtClean="0"/>
              <a:t>List View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640" y="1076016"/>
            <a:ext cx="2066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0202" y="928811"/>
            <a:ext cx="53911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13" y="4148820"/>
            <a:ext cx="5588082" cy="255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4414" y="2214614"/>
            <a:ext cx="3305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022" y="4632554"/>
            <a:ext cx="5586903" cy="42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Heptagon 21"/>
          <p:cNvSpPr/>
          <p:nvPr/>
        </p:nvSpPr>
        <p:spPr>
          <a:xfrm>
            <a:off x="6163294" y="1579418"/>
            <a:ext cx="439387" cy="39188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3" name="Heptagon 22"/>
          <p:cNvSpPr/>
          <p:nvPr/>
        </p:nvSpPr>
        <p:spPr>
          <a:xfrm>
            <a:off x="5341918" y="3251860"/>
            <a:ext cx="439387" cy="39188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4" name="Heptagon 23"/>
          <p:cNvSpPr/>
          <p:nvPr/>
        </p:nvSpPr>
        <p:spPr>
          <a:xfrm>
            <a:off x="5304313" y="5114307"/>
            <a:ext cx="439387" cy="39188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7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Localization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626" y="2567613"/>
            <a:ext cx="4368158" cy="35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897" y="1034398"/>
            <a:ext cx="5894002" cy="2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4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Localization Cont.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215" y="939635"/>
            <a:ext cx="8410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54" y="4918364"/>
            <a:ext cx="2685008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8817" y="4918364"/>
            <a:ext cx="267528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1152" y="4941094"/>
            <a:ext cx="2646588" cy="144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6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Different Densities</a:t>
            </a:r>
            <a:br>
              <a:rPr lang="en-US" dirty="0" smtClean="0"/>
            </a:br>
            <a:r>
              <a:rPr lang="en-US" dirty="0" smtClean="0"/>
              <a:t>Use Density –independent Pixels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r>
              <a:rPr lang="en-US" sz="2000" dirty="0" smtClean="0"/>
              <a:t>Defining layout dimensions with pixels is a problem because </a:t>
            </a:r>
            <a:r>
              <a:rPr lang="en-US" sz="2000" b="1" dirty="0" smtClean="0"/>
              <a:t>different screens have different pixel densities</a:t>
            </a:r>
            <a:r>
              <a:rPr lang="en-US" sz="2000" dirty="0" smtClean="0"/>
              <a:t>, so the same number of pixels may correspond to different physical sizes on different devices. [Ref]</a:t>
            </a:r>
          </a:p>
          <a:p>
            <a:pPr lvl="1"/>
            <a:r>
              <a:rPr lang="en-US" dirty="0" smtClean="0"/>
              <a:t>A </a:t>
            </a:r>
            <a:r>
              <a:rPr lang="en-US" b="1" dirty="0" smtClean="0"/>
              <a:t>dp</a:t>
            </a:r>
            <a:r>
              <a:rPr lang="en-US" dirty="0" smtClean="0"/>
              <a:t> is a density-independent pixel that corresponds to the physical size of a pixel at 160 dpi (Dots per inch).</a:t>
            </a:r>
          </a:p>
          <a:p>
            <a:pPr lvl="1"/>
            <a:r>
              <a:rPr lang="en-US" dirty="0" smtClean="0"/>
              <a:t>An </a:t>
            </a:r>
            <a:r>
              <a:rPr lang="en-US" b="1" dirty="0" smtClean="0"/>
              <a:t>sp</a:t>
            </a:r>
            <a:r>
              <a:rPr lang="en-US" dirty="0" smtClean="0"/>
              <a:t> is the same base unit, but is scaled by the user's preferred text size (it’s a scale-independent pixel), so you should use this measurement unit when defining text size (but never for layout sizes).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152" y="4094497"/>
            <a:ext cx="6734053" cy="276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9392" y="6270171"/>
            <a:ext cx="68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7787B"/>
                </a:solidFill>
                <a:hlinkClick r:id="rId3"/>
              </a:rPr>
              <a:t>[REF</a:t>
            </a:r>
            <a:r>
              <a:rPr lang="en-US" dirty="0" smtClean="0">
                <a:solidFill>
                  <a:srgbClr val="77787B"/>
                </a:solidFill>
              </a:rPr>
              <a:t>]</a:t>
            </a:r>
            <a:endParaRPr lang="en-US" dirty="0">
              <a:solidFill>
                <a:srgbClr val="77787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380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Hello World</vt:lpstr>
      <vt:lpstr>Hello World</vt:lpstr>
      <vt:lpstr>Hello View Linear Layout &amp; Relative Layout</vt:lpstr>
      <vt:lpstr>Hello View List View</vt:lpstr>
      <vt:lpstr>Hello Localization</vt:lpstr>
      <vt:lpstr>Hello Localization Cont.</vt:lpstr>
      <vt:lpstr>Support Different Densities Use Density –independent Pixels </vt:lpstr>
      <vt:lpstr>Support Different Densities Provide Alternative Bitmaps</vt:lpstr>
      <vt:lpstr>Handling Runtime Changes Landscape and Portrait</vt:lpstr>
      <vt:lpstr>Handling Runtime Changes Retain an object during a configuration change</vt:lpstr>
      <vt:lpstr>Project Breakdown (SoundRecorder) Requirement - Record Activity</vt:lpstr>
      <vt:lpstr>Project Breakdown (SoundRecorder)  Requirement - Play Activity</vt:lpstr>
      <vt:lpstr>Project Breakdown (SoundRecorder)  Hints – AndroidManifest</vt:lpstr>
      <vt:lpstr>Project Breakdown (SoundRecorder)  Hints – Resource Layout for Record</vt:lpstr>
      <vt:lpstr>Project Breakdown (SoundRecorder) Hints – Resource Layout for Play</vt:lpstr>
      <vt:lpstr>Project Breakdown (SoundRecorder)  Hints – Resource Locale String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2013-11-02T04:03:03Z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