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  <p:sldMasterId id="2147483743" r:id="rId5"/>
    <p:sldMasterId id="2147483752" r:id="rId6"/>
    <p:sldMasterId id="2147483761" r:id="rId7"/>
    <p:sldMasterId id="2147483770" r:id="rId8"/>
    <p:sldMasterId id="2147483779" r:id="rId9"/>
    <p:sldMasterId id="2147483843" r:id="rId10"/>
  </p:sldMasterIdLst>
  <p:notesMasterIdLst>
    <p:notesMasterId r:id="rId27"/>
  </p:notesMasterIdLst>
  <p:handoutMasterIdLst>
    <p:handoutMasterId r:id="rId28"/>
  </p:handoutMasterIdLst>
  <p:sldIdLst>
    <p:sldId id="257" r:id="rId11"/>
    <p:sldId id="34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23" r:id="rId22"/>
    <p:sldId id="331" r:id="rId23"/>
    <p:sldId id="333" r:id="rId24"/>
    <p:sldId id="334" r:id="rId25"/>
    <p:sldId id="332" r:id="rId26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7787B"/>
    <a:srgbClr val="FF00FF"/>
    <a:srgbClr val="996633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4600" autoAdjust="0"/>
    <p:restoredTop sz="99492" autoAdjust="0"/>
  </p:normalViewPr>
  <p:slideViewPr>
    <p:cSldViewPr snapToGrid="0">
      <p:cViewPr>
        <p:scale>
          <a:sx n="80" d="100"/>
          <a:sy n="80" d="100"/>
        </p:scale>
        <p:origin x="-2256" y="-274"/>
      </p:cViewPr>
      <p:guideLst>
        <p:guide orient="horz" pos="935"/>
        <p:guide orient="horz" pos="3884"/>
        <p:guide orient="horz" pos="4020"/>
        <p:guide orient="horz" pos="4156"/>
        <p:guide orient="horz" pos="809"/>
        <p:guide orient="horz" pos="300"/>
        <p:guide orient="horz" pos="142"/>
        <p:guide orient="horz" pos="2160"/>
        <p:guide pos="2880"/>
        <p:guide pos="136"/>
        <p:guide pos="272"/>
        <p:guide pos="5624"/>
        <p:guide pos="4940"/>
        <p:guide pos="5618"/>
        <p:guide pos="10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handoutMaster" Target="handoutMasters/handoutMaster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   Rev 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fld id="{6E9BC4E0-6123-476C-81FC-255E11AB69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Test Presentation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2008-08-21</a:t>
            </a:r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1/152 43-LXE 108 236 Uen  Rev PA1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fld id="{74A263B4-D0EB-4C6F-92B6-7AA329CF60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Object-oriented_analysis_and_design" TargetMode="External"/><Relationship Id="rId3" Type="http://schemas.openxmlformats.org/officeDocument/2006/relationships/hyperlink" Target="http://en.wikipedia.org/wiki/Software_engineering" TargetMode="External"/><Relationship Id="rId7" Type="http://schemas.openxmlformats.org/officeDocument/2006/relationships/hyperlink" Target="http://en.wikipedia.org/wiki/Object-oriented_desig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Functional_requirements" TargetMode="External"/><Relationship Id="rId5" Type="http://schemas.openxmlformats.org/officeDocument/2006/relationships/hyperlink" Target="http://en.wikipedia.org/wiki/Unified_Modeling_Language" TargetMode="External"/><Relationship Id="rId4" Type="http://schemas.openxmlformats.org/officeDocument/2006/relationships/hyperlink" Target="http://en.wikipedia.org/wiki/Object_(computer_science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Object-oriented analysis and design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(OOAD) is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3" tooltip="Software engineering"/>
              </a:rPr>
              <a:t>software engineering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approach that models a system as a group of interacting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4" tooltip="Object (computer science)"/>
              </a:rPr>
              <a:t>objects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. Each object represents some entity of interest in the system being modeled, and is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characterised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 by its class, its state (data elements), and its behavior. Various models can be created to show the static structure, dynamic behavior, and run-time deployment of these collaborating objects. There are a number of different notations for representing these models, such as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5" tooltip="Unified Modeling Language"/>
              </a:rPr>
              <a:t>Unified Modeling Language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(UML).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Object-oriented analysis (OOA) applies object-modeling techniques to analyze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6" tooltip="Functional requirements"/>
              </a:rPr>
              <a:t>functional requirements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for a system.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7" tooltip="Object-oriented design"/>
              </a:rPr>
              <a:t>Object-oriented design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(OOD) elaborates the analysis models to produce implementation specifications. OOA focuses on </a:t>
            </a:r>
            <a:r>
              <a:rPr lang="en-US" sz="1200" b="0" i="1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what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the system does, OOD on </a:t>
            </a:r>
            <a:r>
              <a:rPr lang="en-US" sz="1200" b="0" i="1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how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the system does it.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Ref: </a:t>
            </a:r>
            <a:r>
              <a:rPr lang="en-US" dirty="0" smtClean="0">
                <a:hlinkClick r:id="rId8"/>
              </a:rPr>
              <a:t>http://en.wikipedia.org/wiki/Object-oriented_analysis_and_design</a:t>
            </a: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IFRS - International Financial Reporting Standards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GAAP - Generally Accepted Accounting Principles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v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9" name="Picture 8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16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en-GB" sz="1100" b="1" noProof="0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en-GB" sz="1100" b="1" noProof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84.xml"/><Relationship Id="rId9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pic>
        <p:nvPicPr>
          <p:cNvPr id="7" name="Picture 6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  <p:sp>
        <p:nvSpPr>
          <p:cNvPr id="14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smtClean="0">
                <a:solidFill>
                  <a:srgbClr val="000000"/>
                </a:solidFill>
                <a:latin typeface="Arial"/>
              </a:rPr>
              <a:t>Company Internal</a:t>
            </a:r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3/155 01-LXE 110 1400 Uen A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5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One way QA and Delivery of Apps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6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2011-12-13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7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4679538A-D76C-413C-9AA6-140364064E25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19" r:id="rId2"/>
    <p:sldLayoutId id="2147483720" r:id="rId3"/>
    <p:sldLayoutId id="2147483741" r:id="rId4"/>
    <p:sldLayoutId id="2147483721" r:id="rId5"/>
    <p:sldLayoutId id="2147483723" r:id="rId6"/>
    <p:sldLayoutId id="2147483724" r:id="rId7"/>
    <p:sldLayoutId id="2147483742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1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832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7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03" r:id="rId1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7" name="Picture 6" descr="SE_makebelieve(2).png"/>
          <p:cNvPicPr>
            <a:picLocks noChangeAspect="1"/>
          </p:cNvPicPr>
          <p:nvPr userDrawn="1"/>
        </p:nvPicPr>
        <p:blipFill>
          <a:blip r:embed="rId10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fundamentals/services.html" TargetMode="Externa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developer.android.com/reference/android/media/MediaRecorder.html" TargetMode="Externa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developer.android.com/reference/android/os/AsyncTask.html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developer.android.com/reference/android/os/Handler.html" TargetMode="Externa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developer.android.com/reference/android/content/ContentProvider.html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practices/design/responsiveness.html" TargetMode="Externa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view/View.html" TargetMode="External"/><Relationship Id="rId2" Type="http://schemas.openxmlformats.org/officeDocument/2006/relationships/hyperlink" Target="http://developer.android.com/reference/android/app/Activity.html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Android </a:t>
            </a:r>
            <a:r>
              <a:rPr lang="en-US" smtClean="0"/>
              <a:t>Application Development (I)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Practice – </a:t>
            </a:r>
            <a:r>
              <a:rPr lang="en-US" dirty="0" smtClean="0"/>
              <a:t>Project Breakdown (Process &amp; Thread)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Threads</a:t>
            </a:r>
            <a:br>
              <a:rPr lang="en-US" dirty="0" smtClean="0"/>
            </a:br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Android offers a mechanism for </a:t>
            </a:r>
            <a:r>
              <a:rPr lang="en-US" sz="2800" dirty="0" err="1" smtClean="0"/>
              <a:t>interprocess</a:t>
            </a:r>
            <a:r>
              <a:rPr lang="en-US" sz="2800" dirty="0" smtClean="0"/>
              <a:t> communication (IPC) using remote procedure calls (RPCs)</a:t>
            </a:r>
          </a:p>
          <a:p>
            <a:pPr lvl="2"/>
            <a:r>
              <a:rPr lang="en-US" dirty="0" smtClean="0"/>
              <a:t>In which a method is called by an activity or other application component, but executed remotely (in another process), with any result returned back to the caller</a:t>
            </a:r>
          </a:p>
          <a:p>
            <a:pPr lvl="2"/>
            <a:endParaRPr lang="en-US" sz="12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1068780" y="3942608"/>
            <a:ext cx="5082639" cy="206630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dirty="0" smtClean="0">
                <a:solidFill>
                  <a:schemeClr val="tx1"/>
                </a:solidFill>
                <a:hlinkClick r:id="rId2"/>
              </a:rPr>
              <a:t>bound service </a:t>
            </a:r>
            <a:r>
              <a:rPr lang="en-US" sz="2400" dirty="0" smtClean="0">
                <a:solidFill>
                  <a:schemeClr val="tx1"/>
                </a:solidFill>
              </a:rPr>
              <a:t>offers a </a:t>
            </a:r>
            <a:r>
              <a:rPr lang="en-US" sz="2400" b="1" dirty="0" smtClean="0">
                <a:solidFill>
                  <a:schemeClr val="tx1"/>
                </a:solidFill>
              </a:rPr>
              <a:t>client-server</a:t>
            </a:r>
            <a:r>
              <a:rPr lang="en-US" sz="2400" dirty="0" smtClean="0">
                <a:solidFill>
                  <a:schemeClr val="tx1"/>
                </a:solidFill>
              </a:rPr>
              <a:t> interface that allows components to interact with the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Threads</a:t>
            </a:r>
            <a:br>
              <a:rPr lang="en-US" dirty="0" smtClean="0"/>
            </a:br>
            <a:r>
              <a:rPr lang="en-US" dirty="0" err="1" smtClean="0"/>
              <a:t>Interprocess</a:t>
            </a:r>
            <a:r>
              <a:rPr lang="en-US" dirty="0" smtClean="0"/>
              <a:t> Communication Cont.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73776" y="1555668"/>
            <a:ext cx="2933205" cy="456012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138050" y="4558138"/>
            <a:ext cx="2685803" cy="819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unbindService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76694" y="2537352"/>
            <a:ext cx="2685803" cy="819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bindService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771901" y="1541813"/>
            <a:ext cx="2933205" cy="456012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957947" y="3497273"/>
            <a:ext cx="2685803" cy="819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onBind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0800000">
            <a:off x="3740724" y="3716968"/>
            <a:ext cx="1056904" cy="475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47604" y="3431961"/>
            <a:ext cx="1140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2"/>
                </a:solidFill>
              </a:rPr>
              <a:t>IBinder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86294" y="1710046"/>
            <a:ext cx="1710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Client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5531920" y="1710046"/>
            <a:ext cx="1710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Server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Breakdown (</a:t>
            </a:r>
            <a:r>
              <a:rPr lang="en-US" dirty="0" err="1" smtClean="0"/>
              <a:t>SoundRecorder</a:t>
            </a:r>
            <a:r>
              <a:rPr lang="en-US" dirty="0" smtClean="0"/>
              <a:t>)  </a:t>
            </a:r>
            <a:br>
              <a:rPr lang="en-US" dirty="0" smtClean="0"/>
            </a:br>
            <a:r>
              <a:rPr lang="en-US" dirty="0" smtClean="0"/>
              <a:t>Requirement - Start/Stop Recording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Requirement (Mandatory)</a:t>
            </a:r>
          </a:p>
          <a:p>
            <a:pPr lvl="1"/>
            <a:r>
              <a:rPr lang="en-US" dirty="0" smtClean="0"/>
              <a:t>Define data structure for the audio information</a:t>
            </a:r>
          </a:p>
          <a:p>
            <a:pPr lvl="1"/>
            <a:r>
              <a:rPr lang="en-US" dirty="0" smtClean="0"/>
              <a:t>Implement the callback for button start/stop to record audio</a:t>
            </a:r>
          </a:p>
          <a:p>
            <a:pPr lvl="1"/>
            <a:r>
              <a:rPr lang="en-US" dirty="0" smtClean="0"/>
              <a:t>Implement the callback for button to launch playlist activity</a:t>
            </a:r>
          </a:p>
          <a:p>
            <a:pPr lvl="1"/>
            <a:r>
              <a:rPr lang="en-US" dirty="0" smtClean="0"/>
              <a:t>Update recording time timely in text view</a:t>
            </a:r>
          </a:p>
          <a:p>
            <a:r>
              <a:rPr lang="en-US" dirty="0" smtClean="0"/>
              <a:t>Advanced Requirement (Optional)</a:t>
            </a:r>
          </a:p>
          <a:p>
            <a:pPr lvl="1"/>
            <a:r>
              <a:rPr lang="en-US" dirty="0" smtClean="0"/>
              <a:t>Implement the callback for button to set the preference (time limitation and audio file format)</a:t>
            </a:r>
          </a:p>
          <a:p>
            <a:pPr lvl="1"/>
            <a:r>
              <a:rPr lang="en-US" dirty="0" smtClean="0"/>
              <a:t>Update audio spectrum according to the volume of voice in customized view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Breakdown (</a:t>
            </a:r>
            <a:r>
              <a:rPr lang="en-US" dirty="0" err="1" smtClean="0"/>
              <a:t>SoundRecorder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Hints – </a:t>
            </a:r>
            <a:r>
              <a:rPr lang="en-US" dirty="0" err="1" smtClean="0"/>
              <a:t>MediaRecorder</a:t>
            </a:r>
            <a:r>
              <a:rPr lang="en-US" dirty="0" smtClean="0"/>
              <a:t> (Start/Stop)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Used to record audio. The recording control is based on a simple state machine [</a:t>
            </a:r>
            <a:r>
              <a:rPr lang="en-US" sz="1800" dirty="0" smtClean="0">
                <a:hlinkClick r:id="rId2"/>
              </a:rPr>
              <a:t>Ref</a:t>
            </a:r>
            <a:r>
              <a:rPr lang="en-US" sz="1800" dirty="0" smtClean="0"/>
              <a:t>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600" i="1" dirty="0" smtClean="0"/>
              <a:t>Note: Design a class to encapsulate all operations of MediaRecorder to ease coding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931" y="2511939"/>
            <a:ext cx="8456728" cy="2511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Breakdown (</a:t>
            </a:r>
            <a:r>
              <a:rPr lang="en-US" dirty="0" err="1" smtClean="0"/>
              <a:t>SoundRecorder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Hints – </a:t>
            </a:r>
            <a:r>
              <a:rPr lang="en-US" dirty="0" err="1" smtClean="0"/>
              <a:t>AsyncTask</a:t>
            </a:r>
            <a:r>
              <a:rPr lang="en-US" dirty="0" smtClean="0"/>
              <a:t> </a:t>
            </a:r>
            <a:r>
              <a:rPr lang="en-US" dirty="0" smtClean="0"/>
              <a:t>(Thread-safe)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It allows to perform background operations and publish results on the UI thread without having to manipulate threads and/or handlers [</a:t>
            </a:r>
            <a:r>
              <a:rPr lang="en-US" sz="1800" dirty="0" smtClean="0">
                <a:hlinkClick r:id="rId2"/>
              </a:rPr>
              <a:t>Ref</a:t>
            </a:r>
            <a:r>
              <a:rPr lang="en-US" sz="1800" dirty="0" smtClean="0"/>
              <a:t>]</a:t>
            </a:r>
            <a:endParaRPr lang="en-US" sz="1800" dirty="0"/>
          </a:p>
        </p:txBody>
      </p:sp>
      <p:pic>
        <p:nvPicPr>
          <p:cNvPr id="131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67" y="2222996"/>
            <a:ext cx="5890409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796" y="5591992"/>
            <a:ext cx="59436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4762006" y="5427035"/>
            <a:ext cx="3633849" cy="7362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Task should be executed when record button is clicked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805055" y="2707587"/>
            <a:ext cx="2792679" cy="7362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Start recording in doInBackground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565569" y="4415654"/>
            <a:ext cx="2792679" cy="7362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Update UI elements in onPostExecute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Breakdown (</a:t>
            </a:r>
            <a:r>
              <a:rPr lang="en-US" dirty="0" err="1" smtClean="0"/>
              <a:t>SoundRecorder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Hints – Handler (Continuously Update Time)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A handler allows you to send and process Message and Runnable objects associated with a thread's MessageQueue. Each Handler instance is associated with a single thread and that thread's message queue. When you create a new Handler, it is bound to the thread / message queue of the thread that is creating it -- from that point on, it will deliver messages and runnables to that message queue and execute them as they come out of the message queue. [</a:t>
            </a:r>
            <a:r>
              <a:rPr lang="en-US" sz="1600" dirty="0" smtClean="0">
                <a:hlinkClick r:id="rId2"/>
              </a:rPr>
              <a:t>Ref</a:t>
            </a:r>
            <a:r>
              <a:rPr lang="en-US" sz="1600" dirty="0" smtClean="0"/>
              <a:t>]</a:t>
            </a:r>
          </a:p>
        </p:txBody>
      </p:sp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044" y="3128468"/>
            <a:ext cx="38290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2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771" y="4107441"/>
            <a:ext cx="57245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2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99982" y="2946999"/>
            <a:ext cx="46291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Heptagon 12"/>
          <p:cNvSpPr/>
          <p:nvPr/>
        </p:nvSpPr>
        <p:spPr>
          <a:xfrm>
            <a:off x="3099460" y="5379522"/>
            <a:ext cx="344384" cy="285008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Heptagon 13"/>
          <p:cNvSpPr/>
          <p:nvPr/>
        </p:nvSpPr>
        <p:spPr>
          <a:xfrm>
            <a:off x="7526977" y="3857501"/>
            <a:ext cx="344384" cy="285008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Heptagon 14"/>
          <p:cNvSpPr/>
          <p:nvPr/>
        </p:nvSpPr>
        <p:spPr>
          <a:xfrm>
            <a:off x="2442359" y="3629890"/>
            <a:ext cx="344384" cy="285008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Breakdown (</a:t>
            </a:r>
            <a:r>
              <a:rPr lang="en-US" dirty="0" err="1" smtClean="0"/>
              <a:t>SoundRecorder</a:t>
            </a:r>
            <a:r>
              <a:rPr lang="en-US" dirty="0" smtClean="0"/>
              <a:t>)  </a:t>
            </a:r>
            <a:br>
              <a:rPr lang="en-US" dirty="0" smtClean="0"/>
            </a:br>
            <a:r>
              <a:rPr lang="en-US" dirty="0" smtClean="0"/>
              <a:t>Hints – </a:t>
            </a:r>
            <a:r>
              <a:rPr lang="en-US" dirty="0" err="1" smtClean="0"/>
              <a:t>ContentResolver</a:t>
            </a:r>
            <a:r>
              <a:rPr lang="en-US" dirty="0" smtClean="0"/>
              <a:t> (Insert)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To insert data into a provider [</a:t>
            </a:r>
            <a:r>
              <a:rPr lang="en-US" sz="1800" dirty="0" smtClean="0">
                <a:hlinkClick r:id="rId2"/>
              </a:rPr>
              <a:t>Ref</a:t>
            </a:r>
            <a:r>
              <a:rPr lang="en-US" sz="1800" dirty="0" smtClean="0"/>
              <a:t>]</a:t>
            </a:r>
            <a:endParaRPr lang="en-US" sz="1800" dirty="0"/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5" y="1942542"/>
            <a:ext cx="7938656" cy="4217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2006930" y="4239491"/>
            <a:ext cx="2719449" cy="91440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013860" y="3942607"/>
            <a:ext cx="5130140" cy="40376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Refer to MediaStore to get key of content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marL="174625" lvl="1" indent="-174625"/>
            <a:r>
              <a:rPr lang="en-US" sz="2400" dirty="0" smtClean="0"/>
              <a:t>Self Introduction</a:t>
            </a:r>
          </a:p>
          <a:p>
            <a:pPr marL="174625" lvl="1" indent="-174625"/>
            <a:r>
              <a:rPr lang="en-US" sz="2400" dirty="0" smtClean="0"/>
              <a:t>Intellectual Property Rights</a:t>
            </a:r>
          </a:p>
          <a:p>
            <a:pPr marL="174625" lvl="1" indent="-174625"/>
            <a:r>
              <a:rPr lang="en-US" sz="2400" dirty="0" smtClean="0"/>
              <a:t>Project Introduction</a:t>
            </a:r>
          </a:p>
          <a:p>
            <a:pPr marL="174625" lvl="1" indent="-174625"/>
            <a:r>
              <a:rPr lang="en-US" sz="2400" dirty="0" smtClean="0"/>
              <a:t>Android Introduction</a:t>
            </a:r>
          </a:p>
          <a:p>
            <a:pPr marL="174625" lvl="1" indent="-174625"/>
            <a:r>
              <a:rPr lang="en-US" sz="2400" dirty="0" smtClean="0"/>
              <a:t>Get Started with Android</a:t>
            </a:r>
          </a:p>
          <a:p>
            <a:pPr marL="174625" lvl="1" indent="-174625"/>
            <a:r>
              <a:rPr lang="en-US" sz="2400" dirty="0" smtClean="0"/>
              <a:t>Requirement </a:t>
            </a:r>
          </a:p>
          <a:p>
            <a:pPr marL="174625" lvl="1" indent="-174625"/>
            <a:r>
              <a:rPr lang="en-US" sz="2400" dirty="0" smtClean="0"/>
              <a:t>Object-Oriented Analysis and Design</a:t>
            </a:r>
          </a:p>
          <a:p>
            <a:pPr marL="174625" lvl="1" indent="-174625"/>
            <a:r>
              <a:rPr lang="en-US" sz="2400" dirty="0" smtClean="0"/>
              <a:t>Scrum</a:t>
            </a:r>
          </a:p>
          <a:p>
            <a:pPr marL="174625" lvl="1" indent="-174625"/>
            <a:r>
              <a:rPr lang="en-US" sz="2400" dirty="0" smtClean="0"/>
              <a:t>Project Breakdown</a:t>
            </a:r>
          </a:p>
          <a:p>
            <a:pPr marL="174625" lvl="1" indent="-174625"/>
            <a:r>
              <a:rPr lang="en-US" sz="2400" dirty="0" smtClean="0"/>
              <a:t>Acceptance Test Criteria</a:t>
            </a:r>
          </a:p>
          <a:p>
            <a:pPr marL="174625" lvl="1" indent="-174625"/>
            <a:r>
              <a:rPr lang="en-US" sz="2400" dirty="0" smtClean="0"/>
              <a:t>Publish Application</a:t>
            </a:r>
          </a:p>
          <a:p>
            <a:pPr marL="174625" lvl="1" indent="-174625"/>
            <a:endParaRPr lang="en-US" sz="2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38118" y="4296248"/>
            <a:ext cx="5118266" cy="403761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Threads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When an application starts, the Android system starts a new Linux process for all components of the application with a single thread (Main) of execution.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Threads</a:t>
            </a:r>
            <a:br>
              <a:rPr lang="en-US" dirty="0" smtClean="0"/>
            </a:br>
            <a:r>
              <a:rPr lang="en-US" dirty="0" smtClean="0"/>
              <a:t>Process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All components of the same application run in the same process by default</a:t>
            </a:r>
          </a:p>
          <a:p>
            <a:r>
              <a:rPr lang="en-US" sz="2800" dirty="0" smtClean="0"/>
              <a:t>Control which process a certain component belongs to with attribute </a:t>
            </a:r>
            <a:r>
              <a:rPr lang="en-US" sz="2800" b="1" u="sng" dirty="0" smtClean="0"/>
              <a:t>android: process</a:t>
            </a:r>
          </a:p>
          <a:p>
            <a:pPr lvl="1"/>
            <a:r>
              <a:rPr lang="en-US" sz="2800" dirty="0" smtClean="0"/>
              <a:t>Activity, Service, Receiver and Provider</a:t>
            </a:r>
          </a:p>
          <a:p>
            <a:pPr lvl="1"/>
            <a:r>
              <a:rPr lang="en-US" sz="2800" dirty="0" smtClean="0"/>
              <a:t>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Threads</a:t>
            </a:r>
            <a:br>
              <a:rPr lang="en-US" dirty="0" smtClean="0"/>
            </a:br>
            <a:r>
              <a:rPr lang="en-US" dirty="0" smtClean="0"/>
              <a:t>Process Lifecycle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To determine which processes to keep and which to</a:t>
            </a:r>
          </a:p>
          <a:p>
            <a:pPr>
              <a:buNone/>
            </a:pPr>
            <a:r>
              <a:rPr lang="en-US" sz="2800" dirty="0" smtClean="0"/>
              <a:t>kill, the system places each process into an</a:t>
            </a:r>
          </a:p>
          <a:p>
            <a:pPr>
              <a:buNone/>
            </a:pPr>
            <a:r>
              <a:rPr lang="en-US" sz="2800" dirty="0" smtClean="0"/>
              <a:t>"importance hierarchy“.  </a:t>
            </a:r>
          </a:p>
          <a:p>
            <a:pPr lvl="1"/>
            <a:r>
              <a:rPr lang="en-US" sz="2800" dirty="0" smtClean="0"/>
              <a:t>Foreground Process (user interact with)</a:t>
            </a:r>
          </a:p>
          <a:p>
            <a:pPr lvl="1"/>
            <a:r>
              <a:rPr lang="en-US" sz="2800" dirty="0" smtClean="0"/>
              <a:t>Visible Process (activity behind a dialog)</a:t>
            </a:r>
          </a:p>
          <a:p>
            <a:pPr lvl="1"/>
            <a:r>
              <a:rPr lang="en-US" sz="2800" dirty="0" smtClean="0"/>
              <a:t>Service Process (playing music in background)</a:t>
            </a:r>
          </a:p>
          <a:p>
            <a:pPr lvl="1"/>
            <a:r>
              <a:rPr lang="en-US" sz="2800" dirty="0" smtClean="0"/>
              <a:t>Background Process (activity is in state </a:t>
            </a:r>
            <a:r>
              <a:rPr lang="en-US" sz="2800" dirty="0" err="1" smtClean="0"/>
              <a:t>onStop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Empty Process (don’t hold any active components)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Threads</a:t>
            </a:r>
            <a:br>
              <a:rPr lang="en-US" dirty="0" smtClean="0"/>
            </a:br>
            <a:r>
              <a:rPr lang="en-US" dirty="0" smtClean="0"/>
              <a:t>Process Ranking Strategy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Android ranks a process at the highest level it can</a:t>
            </a:r>
          </a:p>
          <a:p>
            <a:pPr>
              <a:buNone/>
            </a:pPr>
            <a:r>
              <a:rPr lang="en-US" sz="2000" dirty="0" smtClean="0"/>
              <a:t>Q: A service in background and A visible activity </a:t>
            </a:r>
          </a:p>
          <a:p>
            <a:pPr>
              <a:buNone/>
            </a:pPr>
            <a:r>
              <a:rPr lang="en-US" sz="2000" dirty="0" smtClean="0"/>
              <a:t>A: Visible process, but NOT service process</a:t>
            </a:r>
          </a:p>
          <a:p>
            <a:pPr>
              <a:buNone/>
            </a:pPr>
            <a:r>
              <a:rPr lang="en-US" sz="2000" dirty="0" smtClean="0"/>
              <a:t>Q: A service user interact with and A visible activity</a:t>
            </a:r>
          </a:p>
          <a:p>
            <a:pPr>
              <a:buNone/>
            </a:pPr>
            <a:r>
              <a:rPr lang="en-US" sz="2000" dirty="0" smtClean="0"/>
              <a:t>A: Foreground process, but NOT visible process</a:t>
            </a:r>
          </a:p>
          <a:p>
            <a:r>
              <a:rPr lang="en-US" sz="2800" dirty="0" smtClean="0"/>
              <a:t>Process's ranking might be increased because other processes are dependent on it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Typical usage: uploading a picture to a web site</a:t>
            </a:r>
          </a:p>
          <a:p>
            <a:pPr>
              <a:buNone/>
            </a:pPr>
            <a:r>
              <a:rPr lang="en-US" sz="2000" dirty="0" smtClean="0"/>
              <a:t>Q: why we need to start service for that</a:t>
            </a:r>
          </a:p>
          <a:p>
            <a:pPr>
              <a:buNone/>
            </a:pPr>
            <a:r>
              <a:rPr lang="en-US" sz="2000" dirty="0" smtClean="0"/>
              <a:t>A: Using a service guarantees that the operation will have at least "service process" priority, regardless of what happens to the activity. </a:t>
            </a:r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Threads</a:t>
            </a:r>
            <a:br>
              <a:rPr lang="en-US" dirty="0" smtClean="0"/>
            </a:br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Dispatching events to the appropriate user interface widgets, including drawing events</a:t>
            </a:r>
          </a:p>
          <a:p>
            <a:r>
              <a:rPr lang="en-US" sz="2800" dirty="0" smtClean="0"/>
              <a:t>Interact with components from Android UI </a:t>
            </a:r>
            <a:r>
              <a:rPr lang="en-US" sz="2800" dirty="0" err="1" smtClean="0"/>
              <a:t>tookit</a:t>
            </a:r>
            <a:r>
              <a:rPr lang="en-US" sz="2800" dirty="0" smtClean="0"/>
              <a:t> (components from </a:t>
            </a:r>
            <a:r>
              <a:rPr lang="en-US" sz="2800" b="1" u="sng" dirty="0" err="1" smtClean="0"/>
              <a:t>android.widget</a:t>
            </a:r>
            <a:r>
              <a:rPr lang="en-US" sz="2800" dirty="0" smtClean="0"/>
              <a:t> and </a:t>
            </a:r>
            <a:r>
              <a:rPr lang="en-US" sz="2800" b="1" u="sng" dirty="0" err="1" smtClean="0"/>
              <a:t>android.view</a:t>
            </a:r>
            <a:r>
              <a:rPr lang="en-US" sz="2800" dirty="0" smtClean="0"/>
              <a:t> package)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Q: What will happened if everything is handling in the UI thread, performing long operations such as network access or database queries will block the whole UI.</a:t>
            </a:r>
          </a:p>
          <a:p>
            <a:pPr>
              <a:buNone/>
            </a:pPr>
            <a:r>
              <a:rPr lang="en-US" sz="2000" dirty="0" smtClean="0"/>
              <a:t>A: When the thread is blocked, no events can be dispatched, including drawing events. </a:t>
            </a:r>
          </a:p>
          <a:p>
            <a:pPr>
              <a:buNone/>
            </a:pPr>
            <a:r>
              <a:rPr lang="en-US" sz="2000" dirty="0" smtClean="0"/>
              <a:t>A: If more than 5 seconds, ANR </a:t>
            </a:r>
            <a:r>
              <a:rPr lang="en-US" sz="2000" dirty="0" smtClean="0">
                <a:hlinkClick r:id="rId2"/>
              </a:rPr>
              <a:t>application not responding</a:t>
            </a:r>
            <a:r>
              <a:rPr lang="en-US" sz="2000" dirty="0" smtClean="0"/>
              <a:t> will be presented to the user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06929" y="2565070"/>
            <a:ext cx="5082639" cy="206630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Thus, there are simply two rules to Android's single thread model: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Do not block the UI thread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Do not access the Android UI toolkit from outside the UI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Threads</a:t>
            </a:r>
            <a:br>
              <a:rPr lang="en-US" dirty="0" smtClean="0"/>
            </a:br>
            <a:r>
              <a:rPr lang="en-US" dirty="0" smtClean="0"/>
              <a:t>Worker Thread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If you have operations to perform that are not instantaneous, you should make sure to do them in separate threads ("background" or "worker" threads).</a:t>
            </a:r>
            <a:endParaRPr lang="en-US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294" y="3344078"/>
            <a:ext cx="8380562" cy="1916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1900052" y="4405746"/>
            <a:ext cx="5082639" cy="206630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It violates the second rule of the single-threaded model: </a:t>
            </a:r>
            <a:r>
              <a:rPr lang="en-US" sz="2400" b="1" i="1" dirty="0" smtClean="0">
                <a:solidFill>
                  <a:schemeClr val="tx1"/>
                </a:solidFill>
              </a:rPr>
              <a:t>do not access the Android UI toolkit from outside the UI thread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07475" y="2919352"/>
            <a:ext cx="3873335" cy="121326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What’s the problem?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Threads</a:t>
            </a:r>
            <a:br>
              <a:rPr lang="en-US" dirty="0" smtClean="0"/>
            </a:br>
            <a:r>
              <a:rPr lang="en-US" dirty="0" smtClean="0"/>
              <a:t>Worker Thread Cont.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way to fix the problem</a:t>
            </a:r>
          </a:p>
          <a:p>
            <a:pPr lvl="1"/>
            <a:r>
              <a:rPr lang="en-US" dirty="0" err="1" smtClean="0">
                <a:hlinkClick r:id="rId2"/>
              </a:rPr>
              <a:t>Activity.runOnUiThread</a:t>
            </a:r>
            <a:r>
              <a:rPr lang="en-US" dirty="0" smtClean="0">
                <a:hlinkClick r:id="rId2"/>
              </a:rPr>
              <a:t>(</a:t>
            </a:r>
            <a:r>
              <a:rPr lang="en-US" dirty="0" err="1" smtClean="0">
                <a:hlinkClick r:id="rId2"/>
              </a:rPr>
              <a:t>Runnable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View.post(</a:t>
            </a:r>
            <a:r>
              <a:rPr lang="en-US" dirty="0" err="1" smtClean="0">
                <a:hlinkClick r:id="rId3"/>
              </a:rPr>
              <a:t>Runnable</a:t>
            </a:r>
            <a:r>
              <a:rPr lang="en-US" dirty="0" smtClean="0">
                <a:hlinkClick r:id="rId3"/>
              </a:rPr>
              <a:t>)</a:t>
            </a:r>
            <a:endParaRPr lang="en-US" dirty="0" smtClean="0"/>
          </a:p>
          <a:p>
            <a:pPr lvl="1"/>
            <a:r>
              <a:rPr lang="en-US" dirty="0" err="1" smtClean="0">
                <a:hlinkClick r:id="rId3"/>
              </a:rPr>
              <a:t>View.postDelayed</a:t>
            </a:r>
            <a:r>
              <a:rPr lang="en-US" dirty="0" smtClean="0">
                <a:hlinkClick r:id="rId3"/>
              </a:rPr>
              <a:t>(</a:t>
            </a:r>
            <a:r>
              <a:rPr lang="en-US" dirty="0" err="1" smtClean="0">
                <a:hlinkClick r:id="rId3"/>
              </a:rPr>
              <a:t>Runnable</a:t>
            </a:r>
            <a:r>
              <a:rPr lang="en-US" dirty="0" smtClean="0">
                <a:hlinkClick r:id="rId3"/>
              </a:rPr>
              <a:t>, long)</a:t>
            </a:r>
            <a:endParaRPr lang="en-US" dirty="0" smtClean="0"/>
          </a:p>
          <a:p>
            <a:pPr lvl="1"/>
            <a:endParaRPr lang="en-US" sz="1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4457" y="3224584"/>
            <a:ext cx="8557664" cy="2439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1900052" y="4405746"/>
            <a:ext cx="5082639" cy="206630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Thread-safe</a:t>
            </a:r>
            <a:r>
              <a:rPr lang="en-US" sz="2400" dirty="0" smtClean="0">
                <a:solidFill>
                  <a:schemeClr val="tx1"/>
                </a:solidFill>
              </a:rPr>
              <a:t>. The network operation is done from a separate thread while the ImageView is manipulated from the UI thread.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PPT - Liquid Energy TEMPLATE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E_Lime">
  <a:themeElements>
    <a:clrScheme name="SE_Lime_ab">
      <a:dk1>
        <a:srgbClr val="000000"/>
      </a:dk1>
      <a:lt1>
        <a:srgbClr val="FFFFFF"/>
      </a:lt1>
      <a:dk2>
        <a:srgbClr val="65BB10"/>
      </a:dk2>
      <a:lt2>
        <a:srgbClr val="FFFFFF"/>
      </a:lt2>
      <a:accent1>
        <a:srgbClr val="65BB10"/>
      </a:accent1>
      <a:accent2>
        <a:srgbClr val="206000"/>
      </a:accent2>
      <a:accent3>
        <a:srgbClr val="8EC76E"/>
      </a:accent3>
      <a:accent4>
        <a:srgbClr val="B2D69A"/>
      </a:accent4>
      <a:accent5>
        <a:srgbClr val="D7EACA"/>
      </a:accent5>
      <a:accent6>
        <a:srgbClr val="869C7D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 Orange">
  <a:themeElements>
    <a:clrScheme name="SE_Orange_ab">
      <a:dk1>
        <a:srgbClr val="000000"/>
      </a:dk1>
      <a:lt1>
        <a:srgbClr val="FFFFFF"/>
      </a:lt1>
      <a:dk2>
        <a:srgbClr val="EC7100"/>
      </a:dk2>
      <a:lt2>
        <a:srgbClr val="FFFFFF"/>
      </a:lt2>
      <a:accent1>
        <a:srgbClr val="EC7100"/>
      </a:accent1>
      <a:accent2>
        <a:srgbClr val="773B00"/>
      </a:accent2>
      <a:accent3>
        <a:srgbClr val="EF9152"/>
      </a:accent3>
      <a:accent4>
        <a:srgbClr val="F4B284"/>
      </a:accent4>
      <a:accent5>
        <a:srgbClr val="FAD6BB"/>
      </a:accent5>
      <a:accent6>
        <a:srgbClr val="AD876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_Red">
  <a:themeElements>
    <a:clrScheme name="SE_Red_ab">
      <a:dk1>
        <a:srgbClr val="000000"/>
      </a:dk1>
      <a:lt1>
        <a:srgbClr val="FFFFFF"/>
      </a:lt1>
      <a:dk2>
        <a:srgbClr val="D4041D"/>
      </a:dk2>
      <a:lt2>
        <a:srgbClr val="FFFFFF"/>
      </a:lt2>
      <a:accent1>
        <a:srgbClr val="D4041D"/>
      </a:accent1>
      <a:accent2>
        <a:srgbClr val="500000"/>
      </a:accent2>
      <a:accent3>
        <a:srgbClr val="DD6249"/>
      </a:accent3>
      <a:accent4>
        <a:srgbClr val="E69178"/>
      </a:accent4>
      <a:accent5>
        <a:srgbClr val="F2C5B4"/>
      </a:accent5>
      <a:accent6>
        <a:srgbClr val="926C65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E_Purple">
  <a:themeElements>
    <a:clrScheme name="SE_Purple_ab">
      <a:dk1>
        <a:srgbClr val="000000"/>
      </a:dk1>
      <a:lt1>
        <a:srgbClr val="FFFFFF"/>
      </a:lt1>
      <a:dk2>
        <a:srgbClr val="96078E"/>
      </a:dk2>
      <a:lt2>
        <a:srgbClr val="FFFFFF"/>
      </a:lt2>
      <a:accent1>
        <a:srgbClr val="96078E"/>
      </a:accent1>
      <a:accent2>
        <a:srgbClr val="390049"/>
      </a:accent2>
      <a:accent3>
        <a:srgbClr val="A45EA2"/>
      </a:accent3>
      <a:accent4>
        <a:srgbClr val="BD8CBC"/>
      </a:accent4>
      <a:accent5>
        <a:srgbClr val="D8C0DD"/>
      </a:accent5>
      <a:accent6>
        <a:srgbClr val="826C8A"/>
      </a:accent6>
      <a:hlink>
        <a:srgbClr val="0070C0"/>
      </a:hlink>
      <a:folHlink>
        <a:srgbClr val="D4041D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SE_Cherry">
  <a:themeElements>
    <a:clrScheme name="SE_Cherry_ab">
      <a:dk1>
        <a:srgbClr val="000000"/>
      </a:dk1>
      <a:lt1>
        <a:srgbClr val="FFFFFF"/>
      </a:lt1>
      <a:dk2>
        <a:srgbClr val="CE0057"/>
      </a:dk2>
      <a:lt2>
        <a:srgbClr val="FFFFFF"/>
      </a:lt2>
      <a:accent1>
        <a:srgbClr val="CE0057"/>
      </a:accent1>
      <a:accent2>
        <a:srgbClr val="7F0036"/>
      </a:accent2>
      <a:accent3>
        <a:srgbClr val="D76277"/>
      </a:accent3>
      <a:accent4>
        <a:srgbClr val="E1929A"/>
      </a:accent4>
      <a:accent5>
        <a:srgbClr val="EFC5C7"/>
      </a:accent5>
      <a:accent6>
        <a:srgbClr val="B27A80"/>
      </a:accent6>
      <a:hlink>
        <a:srgbClr val="0070C0"/>
      </a:hlink>
      <a:folHlink>
        <a:srgbClr val="96078E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LiquidEnergyPPT V1 17-08-09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B1936BC6A3674D9D095E5A89BD8B8A" ma:contentTypeVersion="1" ma:contentTypeDescription="Create a new document." ma:contentTypeScope="" ma:versionID="c2e3eb12613c1b174384d1487473fb06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49202dcc3c1780e91e58fb2af340b1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D5B1BAB-20D1-4041-858C-3DF7A9DD09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07E9B76-B933-47EA-B8C8-B5D5CA3F2B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A28C3-7298-4AE7-889F-409D23CEA9A3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- Liquid Energy TEMPLATE</Template>
  <TotalTime>0</TotalTime>
  <Words>736</Words>
  <Application>Microsoft Office PowerPoint</Application>
  <PresentationFormat>On-screen Show (4:3)</PresentationFormat>
  <Paragraphs>119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PPT - Liquid Energy TEMPLATE</vt:lpstr>
      <vt:lpstr>SE_Lime</vt:lpstr>
      <vt:lpstr>SE Orange</vt:lpstr>
      <vt:lpstr>SE_Red</vt:lpstr>
      <vt:lpstr>SE_Purple</vt:lpstr>
      <vt:lpstr>SE_Cherry</vt:lpstr>
      <vt:lpstr>LiquidEnergyPPT V1 17-08-09</vt:lpstr>
      <vt:lpstr>Android Application Development (I)</vt:lpstr>
      <vt:lpstr>Agenda</vt:lpstr>
      <vt:lpstr>Processes and Threads Overview</vt:lpstr>
      <vt:lpstr>Processes and Threads Process </vt:lpstr>
      <vt:lpstr>Processes and Threads Process Lifecycle </vt:lpstr>
      <vt:lpstr>Processes and Threads Process Ranking Strategy</vt:lpstr>
      <vt:lpstr>Processes and Threads Thread</vt:lpstr>
      <vt:lpstr>Processes and Threads Worker Thread</vt:lpstr>
      <vt:lpstr>Processes and Threads Worker Thread Cont.</vt:lpstr>
      <vt:lpstr>Processes and Threads Interprocess Communication</vt:lpstr>
      <vt:lpstr>Processes and Threads Interprocess Communication Cont.</vt:lpstr>
      <vt:lpstr>Project Breakdown (SoundRecorder)   Requirement - Start/Stop Recording</vt:lpstr>
      <vt:lpstr>Project Breakdown (SoundRecorder)  Hints – MediaRecorder (Start/Stop)</vt:lpstr>
      <vt:lpstr>Project Breakdown (SoundRecorder)  Hints – AsyncTask (Thread-safe)</vt:lpstr>
      <vt:lpstr>Project Breakdown (SoundRecorder)  Hints – Handler (Continuously Update Time)</vt:lpstr>
      <vt:lpstr>Project Breakdown (SoundRecorder)   Hints – ContentResolver (Insert)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One way QA and Delivery of Apps</dc:subject>
  <dc:creator/>
  <dc:description>3/155 01-LXE 110 1400 Uen_x000d_Rev A</dc:description>
  <cp:lastModifiedBy/>
  <cp:revision>1</cp:revision>
  <dcterms:created xsi:type="dcterms:W3CDTF">2011-11-30T11:01:39Z</dcterms:created>
  <dcterms:modified xsi:type="dcterms:W3CDTF">2013-11-02T04:03:49Z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x">
    <vt:lpwstr>1</vt:lpwstr>
  </property>
  <property fmtid="{D5CDD505-2E9C-101B-9397-08002B2CF9AE}" pid="3" name="Checked">
    <vt:lpwstr/>
  </property>
  <property fmtid="{D5CDD505-2E9C-101B-9397-08002B2CF9AE}" pid="4" name="Reference">
    <vt:lpwstr/>
  </property>
  <property fmtid="{D5CDD505-2E9C-101B-9397-08002B2CF9AE}" pid="5" name="LeftFooterField">
    <vt:lpwstr>DocNo</vt:lpwstr>
  </property>
  <property fmtid="{D5CDD505-2E9C-101B-9397-08002B2CF9AE}" pid="6" name="RightFooterField">
    <vt:lpwstr>Title</vt:lpwstr>
  </property>
  <property fmtid="{D5CDD505-2E9C-101B-9397-08002B2CF9AE}" pid="7" name="MiddleFooterField">
    <vt:lpwstr>Date</vt:lpwstr>
  </property>
  <property fmtid="{D5CDD505-2E9C-101B-9397-08002B2CF9AE}" pid="8" name="SecClassViewType">
    <vt:lpwstr>False</vt:lpwstr>
  </property>
  <property fmtid="{D5CDD505-2E9C-101B-9397-08002B2CF9AE}" pid="9" name="FooterType">
    <vt:lpwstr>CVL</vt:lpwstr>
  </property>
  <property fmtid="{D5CDD505-2E9C-101B-9397-08002B2CF9AE}" pid="10" name="DocumentType">
    <vt:lpwstr>EnOHLogoNew2001</vt:lpwstr>
  </property>
  <property fmtid="{D5CDD505-2E9C-101B-9397-08002B2CF9AE}" pid="11" name="TemplateName">
    <vt:lpwstr>EN/FAD 109 0015/8</vt:lpwstr>
  </property>
  <property fmtid="{D5CDD505-2E9C-101B-9397-08002B2CF9AE}" pid="12" name="TemplateVersion">
    <vt:lpwstr>R1A</vt:lpwstr>
  </property>
  <property fmtid="{D5CDD505-2E9C-101B-9397-08002B2CF9AE}" pid="13" name="TotalNumb">
    <vt:lpwstr>False</vt:lpwstr>
  </property>
  <property fmtid="{D5CDD505-2E9C-101B-9397-08002B2CF9AE}" pid="14" name="TemplateFileRevState">
    <vt:lpwstr>E</vt:lpwstr>
  </property>
  <property fmtid="{D5CDD505-2E9C-101B-9397-08002B2CF9AE}" pid="15" name="ContentTypeId">
    <vt:lpwstr>0x01010033B1936BC6A3674D9D095E5A89BD8B8A</vt:lpwstr>
  </property>
  <property fmtid="{D5CDD505-2E9C-101B-9397-08002B2CF9AE}" pid="16" name="DocumentSource">
    <vt:lpwstr>This document is managed in metaDoc.</vt:lpwstr>
  </property>
  <property fmtid="{D5CDD505-2E9C-101B-9397-08002B2CF9AE}" pid="17" name="SecurityClass">
    <vt:lpwstr>Company Internal</vt:lpwstr>
  </property>
  <property fmtid="{D5CDD505-2E9C-101B-9397-08002B2CF9AE}" pid="18" name="Prepared">
    <vt:lpwstr>SEM/CVEIO JOHAN HAMMER</vt:lpwstr>
  </property>
  <property fmtid="{D5CDD505-2E9C-101B-9397-08002B2CF9AE}" pid="19" name="Date">
    <vt:lpwstr>2011-12-13</vt:lpwstr>
  </property>
  <property fmtid="{D5CDD505-2E9C-101B-9397-08002B2CF9AE}" pid="20" name="Revision">
    <vt:lpwstr>A</vt:lpwstr>
  </property>
  <property fmtid="{D5CDD505-2E9C-101B-9397-08002B2CF9AE}" pid="21" name="Title">
    <vt:lpwstr>One way QA and Delivery of Apps</vt:lpwstr>
  </property>
  <property fmtid="{D5CDD505-2E9C-101B-9397-08002B2CF9AE}" pid="22" name="DocName">
    <vt:lpwstr>PROCESS DESCRIPTION</vt:lpwstr>
  </property>
  <property fmtid="{D5CDD505-2E9C-101B-9397-08002B2CF9AE}" pid="23" name="DocNo">
    <vt:lpwstr>3/155 01-LXE 110 1400 Uen</vt:lpwstr>
  </property>
  <property fmtid="{D5CDD505-2E9C-101B-9397-08002B2CF9AE}" pid="24" name="ApprovedBy">
    <vt:lpwstr>SEM/CVEIO (JOHAN HAMMER)</vt:lpwstr>
  </property>
  <property fmtid="{D5CDD505-2E9C-101B-9397-08002B2CF9AE}" pid="25" name="Keyword">
    <vt:lpwstr>ONE WAY QA AND DELIVERY OF APPS_x000d_
UNIFIED</vt:lpwstr>
  </property>
</Properties>
</file>