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33"/>
  </p:notesMasterIdLst>
  <p:handoutMasterIdLst>
    <p:handoutMasterId r:id="rId34"/>
  </p:handoutMasterIdLst>
  <p:sldIdLst>
    <p:sldId id="257" r:id="rId11"/>
    <p:sldId id="365" r:id="rId12"/>
    <p:sldId id="346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2" r:id="rId27"/>
    <p:sldId id="363" r:id="rId28"/>
    <p:sldId id="364" r:id="rId29"/>
    <p:sldId id="325" r:id="rId30"/>
    <p:sldId id="345" r:id="rId31"/>
    <p:sldId id="342" r:id="rId3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000000"/>
    <a:srgbClr val="FF00FF"/>
    <a:srgbClr val="996633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492" autoAdjust="0"/>
  </p:normalViewPr>
  <p:slideViewPr>
    <p:cSldViewPr snapToGrid="0">
      <p:cViewPr>
        <p:scale>
          <a:sx n="90" d="100"/>
          <a:sy n="90" d="100"/>
        </p:scale>
        <p:origin x="-1282" y="-58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bject-oriented_analysis_and_design" TargetMode="External"/><Relationship Id="rId3" Type="http://schemas.openxmlformats.org/officeDocument/2006/relationships/hyperlink" Target="http://en.wikipedia.org/wiki/Software_engineering" TargetMode="External"/><Relationship Id="rId7" Type="http://schemas.openxmlformats.org/officeDocument/2006/relationships/hyperlink" Target="http://en.wikipedia.org/wiki/Object-oriented_desig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Functional_requirements" TargetMode="External"/><Relationship Id="rId5" Type="http://schemas.openxmlformats.org/officeDocument/2006/relationships/hyperlink" Target="http://en.wikipedia.org/wiki/Unified_Modeling_Language" TargetMode="External"/><Relationship Id="rId4" Type="http://schemas.openxmlformats.org/officeDocument/2006/relationships/hyperlink" Target="http://en.wikipedia.org/wiki/Object_(computer_scienc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and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(OOAD)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3" tooltip="Software engineering"/>
              </a:rPr>
              <a:t>software engineering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approach that models a system as a group of interacting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4" tooltip="Object (computer science)"/>
              </a:rPr>
              <a:t>objects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. Each object represents some entity of interest in the system being modeled, and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characterised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 by its class, its state (data elements), and its behavior. Various models can be created to show the static structure, dynamic behavior, and run-time deployment of these collaborating objects. There are a number of different notations for representing these models,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5" tooltip="Unified Modeling Language"/>
              </a:rPr>
              <a:t>Unified Modeling Language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(UML).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Object-oriented analysis (OOA) applies object-modeling techniques to analyze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6" tooltip="Functional requirements"/>
              </a:rPr>
              <a:t>functional requirements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for a system.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  <a:hlinkClick r:id="rId7" tooltip="Object-oriented design"/>
              </a:rPr>
              <a:t>Object-oriented design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(OOD) elaborates the analysis models to produce implementation specifications. OOA focuses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what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does, OOD on </a:t>
            </a:r>
            <a:r>
              <a:rPr lang="en-US" sz="1200" b="0" i="1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how</a:t>
            </a: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 the system does it.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Ref: </a:t>
            </a:r>
            <a:r>
              <a:rPr lang="en-US" dirty="0" smtClean="0">
                <a:hlinkClick r:id="rId8"/>
              </a:rPr>
              <a:t>http://en.wikipedia.org/wiki/Object-oriented_analysis_and_design</a:t>
            </a: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IFRS - International Financial Reporting Standards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Helvetica 65 Medium" pitchFamily="34" charset="0"/>
                <a:ea typeface="+mn-ea"/>
                <a:cs typeface="+mn-cs"/>
              </a:rPr>
              <a:t>GAAP - Generally Accepted Accounting Principles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Helvetica 65 Medium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Test Presentation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1/152 43-LXE 108 236 Uen  Rev PA1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263B4-D0EB-4C6F-92B6-7AA329CF600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AE52381B-AEBD-4C7A-96AA-809E5665743F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widget/AppWidgetProvider.html" TargetMode="External"/><Relationship Id="rId2" Type="http://schemas.openxmlformats.org/officeDocument/2006/relationships/hyperlink" Target="http://developer.android.com/reference/android/appwidget/AppWidgetProviderInfo.html" TargetMode="Externa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widget/AppWidgetProvider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developer.android.com/reference/android/appwidget/AppWidgetProviderInfo.html" TargetMode="External"/><Relationship Id="rId4" Type="http://schemas.openxmlformats.org/officeDocument/2006/relationships/hyperlink" Target="http://developer.android.com/reference/android/appwidget/AppWidgetManager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AlarmManager.html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Service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developer.android.com/reference/android/appwidget/AppWidgetProvider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RemoteViews.html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developer.android.com/reference/android/appwidget/AppWidgetManager.html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developer.android.com/reference/android/graphics/Canvas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Group.html" TargetMode="External"/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view/View.html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developer.android.com/reference/android/graphics/Pain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Application Development (I)	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Practice – </a:t>
            </a:r>
            <a:r>
              <a:rPr lang="en-US" dirty="0" smtClean="0"/>
              <a:t>Project Breakdown (Custom UI)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Component</a:t>
            </a:r>
            <a:br>
              <a:rPr lang="en-US" dirty="0" smtClean="0"/>
            </a:br>
            <a:r>
              <a:rPr lang="en-US" dirty="0" smtClean="0"/>
              <a:t>Sample: Apply for LabelView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870" y="1288720"/>
            <a:ext cx="7928293" cy="5040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997527" y="2410691"/>
            <a:ext cx="3895107" cy="29688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07423" y="3631871"/>
            <a:ext cx="3895107" cy="29688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93568" y="4805549"/>
            <a:ext cx="3895107" cy="29688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9517" y="2814452"/>
            <a:ext cx="2232561" cy="124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Apply for LabelView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Component</a:t>
            </a:r>
            <a:br>
              <a:rPr lang="en-US" dirty="0" smtClean="0"/>
            </a:br>
            <a:r>
              <a:rPr lang="en-US" dirty="0" smtClean="0"/>
              <a:t>Sample: Apply for LabelView Cont.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991" y="1310368"/>
            <a:ext cx="8024799" cy="498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1377538" y="5611091"/>
            <a:ext cx="3895107" cy="29688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49539" y="4577938"/>
            <a:ext cx="2232561" cy="1246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Draw with LabelView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Widgets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App Widgets are miniature application views that can be embedded in other applications (such as the Home screen) and </a:t>
            </a:r>
            <a:r>
              <a:rPr lang="en-US" sz="2800" b="1" i="1" dirty="0" smtClean="0"/>
              <a:t>receive periodic updates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An application component that is able to hold other App Widgets is called an App Widget host.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383" y="4099895"/>
            <a:ext cx="4963020" cy="159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Widgets</a:t>
            </a:r>
            <a:br>
              <a:rPr lang="en-US" dirty="0" smtClean="0"/>
            </a:br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create an App Widget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>
                <a:hlinkClick r:id="rId2"/>
              </a:rPr>
              <a:t>AppWidgetProviderInfo</a:t>
            </a:r>
            <a:r>
              <a:rPr lang="en-US" sz="2400" dirty="0" smtClean="0"/>
              <a:t> object </a:t>
            </a:r>
          </a:p>
          <a:p>
            <a:pPr lvl="2"/>
            <a:r>
              <a:rPr lang="en-US" sz="1800" dirty="0" smtClean="0"/>
              <a:t>Describes the metadata in XML for an App Widget, such as the App Widget's layout, update frequency, etc</a:t>
            </a:r>
          </a:p>
          <a:p>
            <a:pPr lvl="1"/>
            <a:r>
              <a:rPr lang="en-US" sz="2400" dirty="0" err="1" smtClean="0">
                <a:hlinkClick r:id="rId3"/>
              </a:rPr>
              <a:t>AppWidgetProvider</a:t>
            </a:r>
            <a:r>
              <a:rPr lang="en-US" sz="2400" dirty="0" smtClean="0"/>
              <a:t> class implementation</a:t>
            </a:r>
          </a:p>
          <a:p>
            <a:pPr lvl="2"/>
            <a:r>
              <a:rPr lang="en-US" sz="1800" dirty="0" smtClean="0"/>
              <a:t>Defines the basic methods that allow you to programmatically interface with the App Widget, based on broadcast events, just like updated, enabled, disabled and deleted.</a:t>
            </a:r>
          </a:p>
          <a:p>
            <a:pPr lvl="1"/>
            <a:r>
              <a:rPr lang="en-US" sz="2400" dirty="0" smtClean="0"/>
              <a:t>View layout</a:t>
            </a:r>
          </a:p>
          <a:p>
            <a:pPr lvl="2"/>
            <a:r>
              <a:rPr lang="en-US" sz="1800" dirty="0" smtClean="0"/>
              <a:t>Defines the initial layout for the App Widget, defined in XML.</a:t>
            </a:r>
          </a:p>
          <a:p>
            <a:pPr lvl="1"/>
            <a:r>
              <a:rPr lang="en-US" sz="2400" dirty="0" smtClean="0"/>
              <a:t>An App Widget configuration Activity</a:t>
            </a:r>
            <a:r>
              <a:rPr lang="en-US" dirty="0" smtClean="0"/>
              <a:t> </a:t>
            </a:r>
          </a:p>
          <a:p>
            <a:pPr lvl="2"/>
            <a:r>
              <a:rPr lang="en-US" sz="1800" dirty="0" smtClean="0"/>
              <a:t>This is an optional </a:t>
            </a:r>
            <a:r>
              <a:rPr lang="en-US" sz="1800" b="1" dirty="0" smtClean="0"/>
              <a:t>Activity</a:t>
            </a:r>
            <a:r>
              <a:rPr lang="en-US" sz="1800" dirty="0" smtClean="0"/>
              <a:t> that launches when the user adds your App Widget and allows him or her to modify App Widget settings at create-time.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Widgets</a:t>
            </a:r>
            <a:br>
              <a:rPr lang="en-US" dirty="0" smtClean="0"/>
            </a:br>
            <a:r>
              <a:rPr lang="en-US" dirty="0" smtClean="0"/>
              <a:t>In Practice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Declaring an App Widget in the Manifest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143" y="2102055"/>
            <a:ext cx="8321012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3016332" y="2232561"/>
            <a:ext cx="2909455" cy="30875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49382" y="3859480"/>
            <a:ext cx="3206337" cy="1009403"/>
          </a:xfrm>
          <a:prstGeom prst="wedgeRoundRectCallout">
            <a:avLst>
              <a:gd name="adj1" fmla="val 40272"/>
              <a:gd name="adj2" fmla="val -1788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Specifies the </a:t>
            </a:r>
            <a:r>
              <a:rPr lang="en-US" sz="2000" dirty="0" smtClean="0">
                <a:hlinkClick r:id="rId3"/>
              </a:rPr>
              <a:t>AppWidgetProvider</a:t>
            </a:r>
            <a:r>
              <a:rPr lang="en-US" sz="2000" dirty="0" smtClean="0"/>
              <a:t> </a:t>
            </a:r>
          </a:p>
          <a:p>
            <a:r>
              <a:rPr lang="en-US" sz="2000" dirty="0" smtClean="0"/>
              <a:t>used by the App Widget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714997" y="2681845"/>
            <a:ext cx="4514603" cy="32261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520047" y="4641273"/>
            <a:ext cx="3348842" cy="1864427"/>
          </a:xfrm>
          <a:prstGeom prst="wedgeRoundRectCallout">
            <a:avLst>
              <a:gd name="adj1" fmla="val 29846"/>
              <a:gd name="adj2" fmla="val -133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specifies that the </a:t>
            </a:r>
          </a:p>
          <a:p>
            <a:r>
              <a:rPr lang="en-US" sz="2000" dirty="0" smtClean="0"/>
              <a:t>AppWidgetProvider </a:t>
            </a:r>
          </a:p>
          <a:p>
            <a:r>
              <a:rPr lang="en-US" sz="2000" dirty="0" smtClean="0"/>
              <a:t>Accepts the </a:t>
            </a:r>
          </a:p>
          <a:p>
            <a:r>
              <a:rPr lang="en-US" sz="2000" dirty="0" smtClean="0">
                <a:hlinkClick r:id="rId4"/>
              </a:rPr>
              <a:t>ACTION_APPWIDGET_UPDATE</a:t>
            </a:r>
            <a:r>
              <a:rPr lang="en-US" sz="2000" dirty="0" smtClean="0"/>
              <a:t> broadcast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3926774" y="3309257"/>
            <a:ext cx="3186545" cy="37209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1304306" y="5520046"/>
            <a:ext cx="3206337" cy="1009403"/>
          </a:xfrm>
          <a:prstGeom prst="wedgeRoundRectCallout">
            <a:avLst>
              <a:gd name="adj1" fmla="val 49161"/>
              <a:gd name="adj2" fmla="val -2258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hlinkClick r:id="rId5"/>
              </a:rPr>
              <a:t>AppWidgetProviderInfo</a:t>
            </a:r>
            <a:r>
              <a:rPr lang="en-US" sz="2000" dirty="0" smtClean="0"/>
              <a:t> defined in XML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Widgets</a:t>
            </a:r>
            <a:br>
              <a:rPr lang="en-US" dirty="0" smtClean="0"/>
            </a:br>
            <a:r>
              <a:rPr lang="en-US" dirty="0" smtClean="0"/>
              <a:t>In Practice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Adding the </a:t>
            </a:r>
            <a:r>
              <a:rPr lang="en-US" sz="2800" dirty="0" err="1" smtClean="0"/>
              <a:t>AppWidgetProviderInfo</a:t>
            </a:r>
            <a:r>
              <a:rPr lang="en-US" sz="2800" dirty="0" smtClean="0"/>
              <a:t> Metadata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570" y="1944894"/>
            <a:ext cx="8501579" cy="221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le 12"/>
          <p:cNvSpPr/>
          <p:nvPr/>
        </p:nvSpPr>
        <p:spPr>
          <a:xfrm>
            <a:off x="3847604" y="2671948"/>
            <a:ext cx="1436915" cy="30875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190006" y="4762005"/>
            <a:ext cx="3206337" cy="1009403"/>
          </a:xfrm>
          <a:prstGeom prst="wedgeRoundRectCallout">
            <a:avLst>
              <a:gd name="adj1" fmla="val -25284"/>
              <a:gd name="adj2" fmla="val -2270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How often the App Widget framework should request an update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3515096" y="4144474"/>
            <a:ext cx="4857008" cy="1638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smtClean="0"/>
              <a:t>Note:</a:t>
            </a:r>
            <a:r>
              <a:rPr lang="en-US" sz="2000" smtClean="0"/>
              <a:t> If the device is asleep when it is time for an update (as defined by updatePeriodMillis), then the device will wake up in order to perform the update. </a:t>
            </a:r>
            <a:endParaRPr lang="en-US" sz="20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3501241" y="5866410"/>
            <a:ext cx="4857008" cy="991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Instead, you perform the update with </a:t>
            </a:r>
            <a:r>
              <a:rPr lang="en-US" sz="2000" dirty="0" err="1" smtClean="0">
                <a:solidFill>
                  <a:schemeClr val="tx1"/>
                </a:solidFill>
                <a:hlinkClick r:id="rId3"/>
              </a:rPr>
              <a:t>AlarmManager</a:t>
            </a:r>
            <a:r>
              <a:rPr lang="en-US" sz="2000" dirty="0" smtClean="0">
                <a:solidFill>
                  <a:schemeClr val="tx1"/>
                </a:solidFill>
              </a:rPr>
              <a:t>, which only delivery the alarm when the device is awake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19351" y="3358738"/>
            <a:ext cx="5048991" cy="308758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ular Callout 18"/>
          <p:cNvSpPr/>
          <p:nvPr/>
        </p:nvSpPr>
        <p:spPr>
          <a:xfrm>
            <a:off x="5757554" y="2040577"/>
            <a:ext cx="3206337" cy="1009403"/>
          </a:xfrm>
          <a:prstGeom prst="wedgeRoundRectCallout">
            <a:avLst>
              <a:gd name="adj1" fmla="val -18988"/>
              <a:gd name="adj2" fmla="val 77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Activity for the user to configure App Widget properties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Widgets</a:t>
            </a:r>
            <a:br>
              <a:rPr lang="en-US" dirty="0" smtClean="0"/>
            </a:br>
            <a:r>
              <a:rPr lang="en-US" dirty="0" smtClean="0"/>
              <a:t>In Practice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Creating the App Widget Layout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249" y="1927266"/>
            <a:ext cx="6102556" cy="32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782" y="4410693"/>
            <a:ext cx="5910147" cy="218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ounded Rectangle 15"/>
          <p:cNvSpPr/>
          <p:nvPr/>
        </p:nvSpPr>
        <p:spPr>
          <a:xfrm>
            <a:off x="5997039" y="4334494"/>
            <a:ext cx="2113808" cy="629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pre-Android 4.0 custom margins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5959433" y="5225144"/>
            <a:ext cx="2780806" cy="876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provide no extra padding for Android 4.0 widgets</a:t>
            </a:r>
            <a:endParaRPr lang="en-US" sz="2000" dirty="0"/>
          </a:p>
        </p:txBody>
      </p:sp>
      <p:sp>
        <p:nvSpPr>
          <p:cNvPr id="21" name="Rounded Rectangle 20"/>
          <p:cNvSpPr/>
          <p:nvPr/>
        </p:nvSpPr>
        <p:spPr>
          <a:xfrm>
            <a:off x="5082639" y="2149433"/>
            <a:ext cx="3764478" cy="1425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Widgets should not generally extend to screen edges, so we need to add some margins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2565070" y="2695699"/>
            <a:ext cx="2268187" cy="28500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Widgets</a:t>
            </a:r>
            <a:br>
              <a:rPr lang="en-US" dirty="0" smtClean="0"/>
            </a:br>
            <a:r>
              <a:rPr lang="en-US" dirty="0" smtClean="0"/>
              <a:t>In Practice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Using the AppWidgetProvider Class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64" y="1970623"/>
            <a:ext cx="8661124" cy="428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4952010" y="3348842"/>
            <a:ext cx="3681351" cy="451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intent to launch activity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6636327" y="4201887"/>
            <a:ext cx="1852551" cy="451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Get layout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5696197" y="5458692"/>
            <a:ext cx="2794660" cy="451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Update app widget</a:t>
            </a:r>
            <a:endParaRPr lang="en-US" sz="2000" dirty="0"/>
          </a:p>
        </p:txBody>
      </p:sp>
      <p:sp>
        <p:nvSpPr>
          <p:cNvPr id="14" name="Cloud 13"/>
          <p:cNvSpPr/>
          <p:nvPr/>
        </p:nvSpPr>
        <p:spPr>
          <a:xfrm>
            <a:off x="748144" y="3348842"/>
            <a:ext cx="3752603" cy="19594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? Think about  what will happen if app widget setup process can take several seconds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831272" y="5462649"/>
            <a:ext cx="4417621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starting a </a:t>
            </a:r>
            <a:r>
              <a:rPr lang="en-US" sz="2000" dirty="0" smtClean="0">
                <a:hlinkClick r:id="rId3"/>
              </a:rPr>
              <a:t>Service</a:t>
            </a:r>
            <a:r>
              <a:rPr lang="en-US" sz="2000" dirty="0" smtClean="0"/>
              <a:t> in the </a:t>
            </a:r>
            <a:r>
              <a:rPr lang="en-US" sz="2000" dirty="0" err="1" smtClean="0">
                <a:hlinkClick r:id="rId4"/>
              </a:rPr>
              <a:t>onUpdate</a:t>
            </a:r>
            <a:r>
              <a:rPr lang="en-US" sz="2000" dirty="0" smtClean="0">
                <a:hlinkClick r:id="rId4"/>
              </a:rPr>
              <a:t>()</a:t>
            </a:r>
            <a:r>
              <a:rPr lang="en-US" sz="2000" dirty="0" smtClean="0"/>
              <a:t> method</a:t>
            </a:r>
            <a:endParaRPr lang="en-US" sz="2000" dirty="0"/>
          </a:p>
        </p:txBody>
      </p:sp>
      <p:sp>
        <p:nvSpPr>
          <p:cNvPr id="10" name="Smiley Face 9"/>
          <p:cNvSpPr/>
          <p:nvPr/>
        </p:nvSpPr>
        <p:spPr>
          <a:xfrm>
            <a:off x="3752603" y="5818909"/>
            <a:ext cx="451262" cy="391886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80113" y="5688280"/>
            <a:ext cx="1175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Thread - safe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413164" y="2422566"/>
            <a:ext cx="1425038" cy="961901"/>
            <a:chOff x="2826328" y="700644"/>
            <a:chExt cx="1425038" cy="961901"/>
          </a:xfrm>
        </p:grpSpPr>
        <p:sp>
          <p:nvSpPr>
            <p:cNvPr id="16" name="Lightning Bolt 15"/>
            <p:cNvSpPr/>
            <p:nvPr/>
          </p:nvSpPr>
          <p:spPr>
            <a:xfrm>
              <a:off x="2826328" y="700644"/>
              <a:ext cx="1425038" cy="961901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94463" y="938150"/>
              <a:ext cx="902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ANR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9" grpId="0" animBg="1"/>
      <p:bldP spid="10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Widgets</a:t>
            </a:r>
            <a:br>
              <a:rPr lang="en-US" dirty="0" smtClean="0"/>
            </a:br>
            <a:r>
              <a:rPr lang="en-US" dirty="0" smtClean="0"/>
              <a:t>In Practice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Creating an App Widget Configuration Activity</a:t>
            </a:r>
          </a:p>
          <a:p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913" y="2100076"/>
            <a:ext cx="7821504" cy="123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ounded Rectangle 17"/>
          <p:cNvSpPr/>
          <p:nvPr/>
        </p:nvSpPr>
        <p:spPr>
          <a:xfrm>
            <a:off x="3515096" y="3016332"/>
            <a:ext cx="3146961" cy="117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Claim this activity in AndroidManifest.xml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179" y="4187721"/>
            <a:ext cx="7892392" cy="128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ounded Rectangle 18"/>
          <p:cNvSpPr/>
          <p:nvPr/>
        </p:nvSpPr>
        <p:spPr>
          <a:xfrm>
            <a:off x="3465616" y="5092534"/>
            <a:ext cx="3146961" cy="117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Apply this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activity in the XML </a:t>
            </a:r>
            <a:r>
              <a:rPr lang="en-US" sz="2000" dirty="0" err="1" smtClean="0"/>
              <a:t>AppWidgetProviderInfo</a:t>
            </a:r>
            <a:r>
              <a:rPr lang="en-US" sz="2000" dirty="0" smtClean="0"/>
              <a:t>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Widgets</a:t>
            </a:r>
            <a:br>
              <a:rPr lang="en-US" dirty="0" smtClean="0"/>
            </a:br>
            <a:r>
              <a:rPr lang="en-US" dirty="0" smtClean="0"/>
              <a:t>In Practice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Updating the App Widget from the configuration Activity</a:t>
            </a:r>
            <a:endParaRPr lang="en-US" dirty="0" smtClean="0"/>
          </a:p>
          <a:p>
            <a:r>
              <a:rPr lang="en-US" dirty="0" smtClean="0"/>
              <a:t>Get the App Widget ID from the Intent that launched the Activity</a:t>
            </a:r>
          </a:p>
          <a:p>
            <a:r>
              <a:rPr lang="en-US" dirty="0" smtClean="0"/>
              <a:t>Perform your App Widget configuration</a:t>
            </a:r>
          </a:p>
          <a:p>
            <a:r>
              <a:rPr lang="en-US" dirty="0" smtClean="0"/>
              <a:t>When the configuration is complete, get an instance of the </a:t>
            </a:r>
            <a:r>
              <a:rPr lang="en-US" dirty="0" err="1" smtClean="0"/>
              <a:t>AppWidgetManager</a:t>
            </a:r>
            <a:r>
              <a:rPr lang="en-US" dirty="0" smtClean="0"/>
              <a:t> by calling </a:t>
            </a:r>
            <a:r>
              <a:rPr lang="en-US" dirty="0" err="1" smtClean="0">
                <a:hlinkClick r:id="rId2"/>
              </a:rPr>
              <a:t>getInstance</a:t>
            </a:r>
            <a:r>
              <a:rPr lang="en-US" dirty="0" smtClean="0">
                <a:hlinkClick r:id="rId2"/>
              </a:rPr>
              <a:t>(Context)</a:t>
            </a:r>
            <a:endParaRPr lang="en-US" dirty="0" smtClean="0"/>
          </a:p>
          <a:p>
            <a:r>
              <a:rPr lang="en-US" dirty="0" smtClean="0"/>
              <a:t>Update the App Widget with a </a:t>
            </a:r>
            <a:r>
              <a:rPr lang="en-US" dirty="0" err="1" smtClean="0">
                <a:hlinkClick r:id="rId3"/>
              </a:rPr>
              <a:t>RemoteViews</a:t>
            </a:r>
            <a:r>
              <a:rPr lang="en-US" dirty="0" smtClean="0"/>
              <a:t> layout by calling </a:t>
            </a:r>
            <a:r>
              <a:rPr lang="en-US" dirty="0" err="1" smtClean="0">
                <a:hlinkClick r:id="rId2"/>
              </a:rPr>
              <a:t>updateAppWidget</a:t>
            </a:r>
            <a:r>
              <a:rPr lang="en-US" dirty="0" smtClean="0">
                <a:hlinkClick r:id="rId2"/>
              </a:rPr>
              <a:t>(</a:t>
            </a:r>
            <a:r>
              <a:rPr lang="en-US" dirty="0" err="1" smtClean="0">
                <a:hlinkClick r:id="rId2"/>
              </a:rPr>
              <a:t>int</a:t>
            </a:r>
            <a:r>
              <a:rPr lang="en-US" dirty="0" smtClean="0">
                <a:hlinkClick r:id="rId2"/>
              </a:rPr>
              <a:t>, </a:t>
            </a:r>
            <a:r>
              <a:rPr lang="en-US" dirty="0" err="1" smtClean="0">
                <a:hlinkClick r:id="rId2"/>
              </a:rPr>
              <a:t>RemoteViews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:</a:t>
            </a:r>
          </a:p>
          <a:p>
            <a:r>
              <a:rPr lang="en-US" dirty="0" smtClean="0"/>
              <a:t>Create the return Intent, set it with the Activity result, and finish the Activity</a:t>
            </a:r>
            <a:endParaRPr lang="en-US" b="1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5576" y="1885951"/>
            <a:ext cx="6201187" cy="12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61" y="3586348"/>
            <a:ext cx="6814396" cy="665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65824" y="4285570"/>
            <a:ext cx="6697197" cy="89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00397" y="5209185"/>
            <a:ext cx="6776609" cy="10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795647"/>
            <a:ext cx="8280400" cy="5370203"/>
          </a:xfrm>
        </p:spPr>
        <p:txBody>
          <a:bodyPr/>
          <a:lstStyle/>
          <a:p>
            <a:pPr marL="174625" lvl="1" indent="-174625"/>
            <a:r>
              <a:rPr lang="en-US" sz="2400" dirty="0" smtClean="0"/>
              <a:t>Self Introduction</a:t>
            </a:r>
          </a:p>
          <a:p>
            <a:pPr marL="174625" lvl="1" indent="-174625"/>
            <a:r>
              <a:rPr lang="en-US" sz="2400" dirty="0" smtClean="0"/>
              <a:t>Intellectual Property Rights</a:t>
            </a:r>
          </a:p>
          <a:p>
            <a:pPr marL="174625" lvl="1" indent="-174625"/>
            <a:r>
              <a:rPr lang="en-US" sz="2400" dirty="0" smtClean="0"/>
              <a:t>Project Introduction</a:t>
            </a:r>
          </a:p>
          <a:p>
            <a:pPr marL="174625" lvl="1" indent="-174625"/>
            <a:r>
              <a:rPr lang="en-US" sz="2400" dirty="0" smtClean="0"/>
              <a:t>Android Introduction</a:t>
            </a:r>
          </a:p>
          <a:p>
            <a:pPr marL="174625" lvl="1" indent="-174625"/>
            <a:r>
              <a:rPr lang="en-US" sz="2400" dirty="0" smtClean="0"/>
              <a:t>Get Started with Android</a:t>
            </a:r>
          </a:p>
          <a:p>
            <a:pPr marL="174625" lvl="1" indent="-174625"/>
            <a:r>
              <a:rPr lang="en-US" sz="2400" dirty="0" smtClean="0"/>
              <a:t>Requirement </a:t>
            </a:r>
          </a:p>
          <a:p>
            <a:pPr marL="174625" lvl="1" indent="-174625"/>
            <a:r>
              <a:rPr lang="en-US" sz="2400" dirty="0" smtClean="0"/>
              <a:t>Object-Oriented Analysis and Design</a:t>
            </a:r>
          </a:p>
          <a:p>
            <a:pPr marL="174625" lvl="1" indent="-174625"/>
            <a:r>
              <a:rPr lang="en-US" sz="2400" dirty="0" smtClean="0"/>
              <a:t>Scrum</a:t>
            </a:r>
          </a:p>
          <a:p>
            <a:pPr marL="174625" lvl="1" indent="-174625"/>
            <a:r>
              <a:rPr lang="en-US" sz="2400" dirty="0" smtClean="0"/>
              <a:t>Project Breakdown</a:t>
            </a:r>
          </a:p>
          <a:p>
            <a:pPr marL="174625" lvl="1" indent="-174625"/>
            <a:r>
              <a:rPr lang="en-US" sz="2400" dirty="0" smtClean="0"/>
              <a:t>Acceptance Test Criteria</a:t>
            </a:r>
          </a:p>
          <a:p>
            <a:pPr marL="174625" lvl="1" indent="-174625"/>
            <a:r>
              <a:rPr lang="en-US" sz="2400" dirty="0" smtClean="0"/>
              <a:t>Publish Application</a:t>
            </a:r>
          </a:p>
          <a:p>
            <a:pPr marL="174625" lvl="1" indent="-174625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38118" y="4296248"/>
            <a:ext cx="5118266" cy="40376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Requirement - Audio Spectrum  &amp; Progress Bar 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audio spectrum view while recording according to the amplitude got from MediaRecorder</a:t>
            </a:r>
          </a:p>
          <a:p>
            <a:r>
              <a:rPr lang="en-US" dirty="0" smtClean="0"/>
              <a:t>Drawing progress bar view while playing according to playing progress, which can adapt to different screen resolution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Hints – Audio Spectrum View (</a:t>
            </a:r>
            <a:r>
              <a:rPr lang="en-US" dirty="0" err="1" smtClean="0"/>
              <a:t>getMaxAmplitude</a:t>
            </a:r>
            <a:r>
              <a:rPr lang="en-US" dirty="0" smtClean="0"/>
              <a:t> &amp; Canvas)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Audio spectrum view is composed of 7 Bitmaps elements [</a:t>
            </a:r>
            <a:r>
              <a:rPr lang="en-US" sz="1800" dirty="0" smtClean="0">
                <a:hlinkClick r:id="rId2"/>
              </a:rPr>
              <a:t>Ref</a:t>
            </a:r>
            <a:r>
              <a:rPr lang="en-US" sz="1800" dirty="0" smtClean="0"/>
              <a:t>]</a:t>
            </a:r>
            <a:endParaRPr lang="en-US" sz="1800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00" y="2066305"/>
            <a:ext cx="5000191" cy="448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3978" y="1911926"/>
            <a:ext cx="4618655" cy="397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5604" y="5166126"/>
            <a:ext cx="3011508" cy="134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1900052" y="1721922"/>
            <a:ext cx="2398816" cy="843147"/>
          </a:xfrm>
          <a:prstGeom prst="wedgeRoundRectCallout">
            <a:avLst>
              <a:gd name="adj1" fmla="val 13010"/>
              <a:gd name="adj2" fmla="val 76138"/>
              <a:gd name="adj3" fmla="val 16667"/>
            </a:avLst>
          </a:prstGeom>
          <a:solidFill>
            <a:schemeClr val="accent1"/>
          </a:solidFill>
          <a:ln cap="flat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Returns the maximum absolute amplitude that was sampled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7568" y="3408219"/>
            <a:ext cx="2317667" cy="665018"/>
          </a:xfrm>
          <a:prstGeom prst="wedgeRoundRectCallout">
            <a:avLst>
              <a:gd name="adj1" fmla="val -62374"/>
              <a:gd name="adj2" fmla="val 91072"/>
              <a:gd name="adj3" fmla="val 16667"/>
            </a:avLst>
          </a:prstGeom>
          <a:solidFill>
            <a:schemeClr val="accent1"/>
          </a:solidFill>
          <a:ln cap="flat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Canvas class holds the "draw" calls.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15812" y="2808020"/>
            <a:ext cx="1213634" cy="13223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05126" y="4298868"/>
            <a:ext cx="1213634" cy="147575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Breakdown (</a:t>
            </a:r>
            <a:r>
              <a:rPr lang="en-US" dirty="0" err="1" smtClean="0"/>
              <a:t>SoundRecorder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Hints – Progress Bar View (</a:t>
            </a:r>
            <a:r>
              <a:rPr lang="en-US" dirty="0" err="1" smtClean="0"/>
              <a:t>setMeasuredDimension</a:t>
            </a:r>
            <a:r>
              <a:rPr lang="en-US" dirty="0" smtClean="0"/>
              <a:t> &amp; Canvas)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Progress bar view is composed of 4 Bitmaps elements [</a:t>
            </a:r>
            <a:r>
              <a:rPr lang="en-US" sz="1800" dirty="0" smtClean="0">
                <a:hlinkClick r:id="rId2"/>
              </a:rPr>
              <a:t>Ref</a:t>
            </a:r>
            <a:r>
              <a:rPr lang="en-US" sz="1800" dirty="0" smtClean="0"/>
              <a:t>] </a:t>
            </a:r>
          </a:p>
          <a:p>
            <a:pPr>
              <a:buNone/>
            </a:pPr>
            <a:r>
              <a:rPr lang="en-US" sz="1800" dirty="0" smtClean="0"/>
              <a:t>	(circle     left     middle     right     )</a:t>
            </a:r>
            <a:endParaRPr lang="en-US" sz="1800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458" y="2054430"/>
            <a:ext cx="5375611" cy="424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8233" y="2591295"/>
            <a:ext cx="3859343" cy="255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0"/>
          <p:cNvSpPr/>
          <p:nvPr/>
        </p:nvSpPr>
        <p:spPr>
          <a:xfrm>
            <a:off x="605641" y="2315689"/>
            <a:ext cx="855023" cy="11875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153137" y="3586348"/>
            <a:ext cx="4762005" cy="2790701"/>
          </a:xfrm>
          <a:prstGeom prst="wedgeRoundRectCallout">
            <a:avLst>
              <a:gd name="adj1" fmla="val -35375"/>
              <a:gd name="adj2" fmla="val -82645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When overriding method </a:t>
            </a:r>
            <a:r>
              <a:rPr lang="en-US" sz="2000" i="1" dirty="0" err="1" smtClean="0">
                <a:solidFill>
                  <a:schemeClr val="tx1"/>
                </a:solidFill>
              </a:rPr>
              <a:t>onMeasure</a:t>
            </a:r>
            <a:r>
              <a:rPr lang="en-US" sz="2000" i="1" dirty="0" smtClean="0">
                <a:solidFill>
                  <a:schemeClr val="tx1"/>
                </a:solidFill>
              </a:rPr>
              <a:t> (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widthMeasureSpec</a:t>
            </a:r>
            <a:r>
              <a:rPr lang="en-US" sz="2000" i="1" dirty="0" smtClean="0">
                <a:solidFill>
                  <a:schemeClr val="tx1"/>
                </a:solidFill>
              </a:rPr>
              <a:t>, 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 </a:t>
            </a:r>
            <a:r>
              <a:rPr lang="en-US" sz="2000" i="1" dirty="0" err="1" smtClean="0">
                <a:solidFill>
                  <a:schemeClr val="tx1"/>
                </a:solidFill>
              </a:rPr>
              <a:t>heightMeasureSpec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, you </a:t>
            </a:r>
            <a:r>
              <a:rPr lang="en-US" sz="2000" i="1" dirty="0" smtClean="0">
                <a:solidFill>
                  <a:schemeClr val="tx1"/>
                </a:solidFill>
              </a:rPr>
              <a:t>must</a:t>
            </a:r>
            <a:r>
              <a:rPr lang="en-US" sz="2000" dirty="0" smtClean="0">
                <a:solidFill>
                  <a:schemeClr val="tx1"/>
                </a:solidFill>
              </a:rPr>
              <a:t> call </a:t>
            </a:r>
            <a:r>
              <a:rPr lang="en-US" sz="2000" i="1" dirty="0" smtClean="0">
                <a:solidFill>
                  <a:schemeClr val="tx1"/>
                </a:solidFill>
              </a:rPr>
              <a:t>setMeasuredDimension(int, int)</a:t>
            </a:r>
            <a:r>
              <a:rPr lang="en-US" sz="2000" dirty="0" smtClean="0">
                <a:solidFill>
                  <a:schemeClr val="tx1"/>
                </a:solidFill>
              </a:rPr>
              <a:t> to store the measured width and height of this view.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Failure to do so will trigger an IllegalStateException, thrown by </a:t>
            </a:r>
            <a:r>
              <a:rPr lang="en-US" sz="2000" i="1" dirty="0" smtClean="0">
                <a:solidFill>
                  <a:schemeClr val="tx1"/>
                </a:solidFill>
              </a:rPr>
              <a:t>measure(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, </a:t>
            </a:r>
            <a:r>
              <a:rPr lang="en-US" sz="2000" i="1" dirty="0" err="1" smtClean="0">
                <a:solidFill>
                  <a:schemeClr val="tx1"/>
                </a:solidFill>
              </a:rPr>
              <a:t>int</a:t>
            </a:r>
            <a:r>
              <a:rPr lang="en-US" sz="2000" i="1" dirty="0" smtClean="0">
                <a:solidFill>
                  <a:schemeClr val="tx1"/>
                </a:solidFill>
              </a:rPr>
              <a:t>)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06266" y="3296764"/>
            <a:ext cx="855023" cy="11875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1999" y="2582389"/>
            <a:ext cx="1213634" cy="13223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60900" y="1758260"/>
            <a:ext cx="3383369" cy="53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863" y="1828800"/>
            <a:ext cx="182880" cy="17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74224" y="1830632"/>
            <a:ext cx="182880" cy="189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8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69589" y="1828624"/>
            <a:ext cx="166686" cy="17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084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26825" y="1819275"/>
            <a:ext cx="182880" cy="16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09954" y="5360146"/>
            <a:ext cx="3366423" cy="51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ular Callout 12"/>
          <p:cNvSpPr/>
          <p:nvPr/>
        </p:nvSpPr>
        <p:spPr>
          <a:xfrm>
            <a:off x="5677786" y="5780789"/>
            <a:ext cx="2609185" cy="895350"/>
          </a:xfrm>
          <a:prstGeom prst="wedgeRoundRectCallout">
            <a:avLst>
              <a:gd name="adj1" fmla="val -19203"/>
              <a:gd name="adj2" fmla="val -67015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Convert is called while </a:t>
            </a:r>
            <a:r>
              <a:rPr lang="en-US" sz="1400" dirty="0" err="1" smtClean="0">
                <a:solidFill>
                  <a:schemeClr val="tx1"/>
                </a:solidFill>
              </a:rPr>
              <a:t>refreshHandler</a:t>
            </a:r>
            <a:r>
              <a:rPr lang="en-US" sz="1400" dirty="0" smtClean="0">
                <a:solidFill>
                  <a:schemeClr val="tx1"/>
                </a:solidFill>
              </a:rPr>
              <a:t> is handling </a:t>
            </a:r>
            <a:r>
              <a:rPr lang="en-US" sz="1400" dirty="0" err="1" smtClean="0">
                <a:solidFill>
                  <a:schemeClr val="tx1"/>
                </a:solidFill>
              </a:rPr>
              <a:t>msg</a:t>
            </a:r>
            <a:r>
              <a:rPr lang="en-US" sz="1400" dirty="0" smtClean="0">
                <a:solidFill>
                  <a:schemeClr val="tx1"/>
                </a:solidFill>
              </a:rPr>
              <a:t> about </a:t>
            </a:r>
            <a:r>
              <a:rPr lang="en-US" sz="1400" dirty="0" err="1" smtClean="0">
                <a:solidFill>
                  <a:schemeClr val="tx1"/>
                </a:solidFill>
              </a:rPr>
              <a:t>msg_update_time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58571" y="5530265"/>
            <a:ext cx="855023" cy="11875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6534815" y="2445488"/>
            <a:ext cx="2609185" cy="640390"/>
          </a:xfrm>
          <a:prstGeom prst="wedgeRoundRectCallout">
            <a:avLst>
              <a:gd name="adj1" fmla="val -54656"/>
              <a:gd name="adj2" fmla="val 6955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With current progress to draw progress bar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3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Android Draw 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Drawing begins with the root node of the layout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926294" y="2280061"/>
            <a:ext cx="2802576" cy="3681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94427" y="2873819"/>
            <a:ext cx="2125683" cy="14012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68699" y="4427507"/>
            <a:ext cx="2161309" cy="11281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13181" y="3408199"/>
            <a:ext cx="961900" cy="7718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View 1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757556" y="2363189"/>
            <a:ext cx="190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2432478" y="3406231"/>
            <a:ext cx="878774" cy="7718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View2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6831" y="2871839"/>
            <a:ext cx="190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View Group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2356" y="4651114"/>
            <a:ext cx="96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View3</a:t>
            </a:r>
            <a:endParaRPr lang="en-US" sz="2000" dirty="0"/>
          </a:p>
        </p:txBody>
      </p:sp>
      <p:sp>
        <p:nvSpPr>
          <p:cNvPr id="14" name="Rounded Rectangle 13"/>
          <p:cNvSpPr/>
          <p:nvPr/>
        </p:nvSpPr>
        <p:spPr>
          <a:xfrm>
            <a:off x="5985152" y="2291934"/>
            <a:ext cx="1068779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Root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5104401" y="3204354"/>
            <a:ext cx="1068779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View Group</a:t>
            </a:r>
            <a:endParaRPr lang="en-US" sz="2000" dirty="0"/>
          </a:p>
        </p:txBody>
      </p:sp>
      <p:sp>
        <p:nvSpPr>
          <p:cNvPr id="16" name="Rounded Rectangle 15"/>
          <p:cNvSpPr/>
          <p:nvPr/>
        </p:nvSpPr>
        <p:spPr>
          <a:xfrm>
            <a:off x="6895596" y="3214251"/>
            <a:ext cx="1068779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View3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4496801" y="4188004"/>
            <a:ext cx="1068779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View1</a:t>
            </a:r>
            <a:endParaRPr lang="en-US" sz="2000" dirty="0"/>
          </a:p>
        </p:txBody>
      </p:sp>
      <p:sp>
        <p:nvSpPr>
          <p:cNvPr id="18" name="Rounded Rectangle 17"/>
          <p:cNvSpPr/>
          <p:nvPr/>
        </p:nvSpPr>
        <p:spPr>
          <a:xfrm>
            <a:off x="5789232" y="4197900"/>
            <a:ext cx="1068779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View2</a:t>
            </a:r>
            <a:endParaRPr lang="en-US" sz="2000" dirty="0"/>
          </a:p>
        </p:txBody>
      </p:sp>
      <p:cxnSp>
        <p:nvCxnSpPr>
          <p:cNvPr id="20" name="Elbow Connector 19"/>
          <p:cNvCxnSpPr>
            <a:stCxn id="14" idx="2"/>
            <a:endCxn id="15" idx="0"/>
          </p:cNvCxnSpPr>
          <p:nvPr/>
        </p:nvCxnSpPr>
        <p:spPr>
          <a:xfrm rot="5400000">
            <a:off x="5902027" y="2586839"/>
            <a:ext cx="354280" cy="88075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5" idx="2"/>
            <a:endCxn id="17" idx="0"/>
          </p:cNvCxnSpPr>
          <p:nvPr/>
        </p:nvCxnSpPr>
        <p:spPr>
          <a:xfrm rot="5400000">
            <a:off x="5122236" y="3671449"/>
            <a:ext cx="425510" cy="60760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2"/>
            <a:endCxn id="18" idx="0"/>
          </p:cNvCxnSpPr>
          <p:nvPr/>
        </p:nvCxnSpPr>
        <p:spPr>
          <a:xfrm rot="16200000" flipH="1">
            <a:off x="5763503" y="3637781"/>
            <a:ext cx="435406" cy="68483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2"/>
            <a:endCxn id="16" idx="0"/>
          </p:cNvCxnSpPr>
          <p:nvPr/>
        </p:nvCxnSpPr>
        <p:spPr>
          <a:xfrm rot="16200000" flipH="1">
            <a:off x="6792676" y="2576940"/>
            <a:ext cx="364177" cy="91044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393865" y="4940146"/>
            <a:ext cx="4310743" cy="985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The tree is traversed in-order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Android Draw 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Drawing the layout is a two pass process</a:t>
            </a:r>
          </a:p>
          <a:p>
            <a:pPr lvl="1"/>
            <a:r>
              <a:rPr lang="en-US" sz="2400" dirty="0" smtClean="0"/>
              <a:t>A measure pass</a:t>
            </a:r>
          </a:p>
          <a:p>
            <a:pPr lvl="2">
              <a:buNone/>
            </a:pPr>
            <a:r>
              <a:rPr lang="en-US" sz="2400" dirty="0" smtClean="0"/>
              <a:t>	At the end of the measure pass, every View has stored its measurements. </a:t>
            </a:r>
          </a:p>
          <a:p>
            <a:pPr lvl="1"/>
            <a:r>
              <a:rPr lang="en-US" sz="2400" dirty="0" smtClean="0"/>
              <a:t>A layout pass.</a:t>
            </a:r>
          </a:p>
          <a:p>
            <a:pPr lvl="2">
              <a:buNone/>
            </a:pPr>
            <a:r>
              <a:rPr lang="en-US" sz="2400" dirty="0" smtClean="0"/>
              <a:t>	During this pass each parent is responsible for positioning all of its children using the sizes computed in the measure pass.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3883231" y="2339439"/>
            <a:ext cx="1769424" cy="1009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Width &amp; Height</a:t>
            </a:r>
            <a:endParaRPr lang="en-US" sz="2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11881" y="3810000"/>
            <a:ext cx="1769424" cy="1009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Start_X &amp; Start_Y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Component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Android offers a sophisticated and powerful componentized model for building your UI, based on the fundamental layout classes</a:t>
            </a:r>
          </a:p>
          <a:p>
            <a:pPr lvl="1"/>
            <a:r>
              <a:rPr lang="en-US" sz="2400" dirty="0" smtClean="0">
                <a:hlinkClick r:id="rId2"/>
              </a:rPr>
              <a:t>View</a:t>
            </a:r>
            <a:r>
              <a:rPr lang="en-US" sz="2400" dirty="0" smtClean="0"/>
              <a:t> (Widget) </a:t>
            </a:r>
          </a:p>
          <a:p>
            <a:pPr lvl="2"/>
            <a:r>
              <a:rPr lang="en-US" sz="2400" dirty="0" smtClean="0"/>
              <a:t>Button, </a:t>
            </a:r>
            <a:r>
              <a:rPr lang="en-US" sz="2400" dirty="0" err="1" smtClean="0"/>
              <a:t>TextView</a:t>
            </a:r>
            <a:r>
              <a:rPr lang="en-US" sz="2400" dirty="0" smtClean="0"/>
              <a:t>, </a:t>
            </a:r>
            <a:r>
              <a:rPr lang="en-US" sz="2400" dirty="0" err="1" smtClean="0"/>
              <a:t>EditText</a:t>
            </a:r>
            <a:r>
              <a:rPr lang="en-US" sz="2400" dirty="0" smtClean="0"/>
              <a:t>, </a:t>
            </a:r>
            <a:r>
              <a:rPr lang="en-US" sz="2400" dirty="0" err="1" smtClean="0"/>
              <a:t>ListView</a:t>
            </a:r>
            <a:r>
              <a:rPr lang="en-US" sz="2400" dirty="0" smtClean="0"/>
              <a:t>, etc</a:t>
            </a:r>
          </a:p>
          <a:p>
            <a:pPr lvl="1"/>
            <a:r>
              <a:rPr lang="en-US" sz="2400" dirty="0" err="1" smtClean="0">
                <a:hlinkClick r:id="rId3"/>
              </a:rPr>
              <a:t>ViewGroup</a:t>
            </a:r>
            <a:r>
              <a:rPr lang="en-US" sz="2400" dirty="0" smtClean="0"/>
              <a:t> (Layouts)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 err="1" smtClean="0"/>
              <a:t>LinearLayout</a:t>
            </a:r>
            <a:r>
              <a:rPr lang="en-US" sz="2400" dirty="0" smtClean="0"/>
              <a:t>, </a:t>
            </a:r>
            <a:r>
              <a:rPr lang="en-US" sz="2400" dirty="0" err="1" smtClean="0"/>
              <a:t>RelativeLayout</a:t>
            </a:r>
            <a:r>
              <a:rPr lang="en-US" sz="2400" dirty="0" smtClean="0"/>
              <a:t>, etc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Component</a:t>
            </a:r>
            <a:br>
              <a:rPr lang="en-US" dirty="0" smtClean="0"/>
            </a:br>
            <a:r>
              <a:rPr lang="en-US" dirty="0" smtClean="0"/>
              <a:t>The Basic Approach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Extend</a:t>
            </a:r>
            <a:r>
              <a:rPr lang="en-US" sz="2800" dirty="0" smtClean="0"/>
              <a:t> an existing </a:t>
            </a:r>
            <a:r>
              <a:rPr lang="en-US" sz="2800" dirty="0" smtClean="0">
                <a:hlinkClick r:id="rId2"/>
              </a:rPr>
              <a:t>View</a:t>
            </a:r>
            <a:r>
              <a:rPr lang="en-US" sz="2800" dirty="0" smtClean="0"/>
              <a:t> class or subclass with your own class</a:t>
            </a:r>
          </a:p>
          <a:p>
            <a:r>
              <a:rPr lang="en-US" sz="2800" b="1" dirty="0" smtClean="0"/>
              <a:t>Override</a:t>
            </a:r>
            <a:r>
              <a:rPr lang="en-US" sz="2800" dirty="0" smtClean="0"/>
              <a:t> some of the methods from the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, like the method starts with prefix ‘on’</a:t>
            </a:r>
          </a:p>
          <a:p>
            <a:r>
              <a:rPr lang="en-US" sz="2800" b="1" dirty="0" smtClean="0"/>
              <a:t>Use</a:t>
            </a:r>
            <a:r>
              <a:rPr lang="en-US" sz="2800" dirty="0" smtClean="0"/>
              <a:t> the new extension class in place of the view upon which it was based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Component</a:t>
            </a:r>
            <a:br>
              <a:rPr lang="en-US" dirty="0" smtClean="0"/>
            </a:br>
            <a:r>
              <a:rPr lang="en-US" dirty="0" smtClean="0"/>
              <a:t>Fully Customized Components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Extend from </a:t>
            </a:r>
            <a:r>
              <a:rPr lang="en-US" sz="2800" dirty="0" smtClean="0">
                <a:hlinkClick r:id="rId2"/>
              </a:rPr>
              <a:t>View</a:t>
            </a:r>
            <a:r>
              <a:rPr lang="en-US" sz="2800" dirty="0" smtClean="0"/>
              <a:t> to create new super component</a:t>
            </a:r>
          </a:p>
          <a:p>
            <a:r>
              <a:rPr lang="en-US" sz="2800" dirty="0" smtClean="0"/>
              <a:t>Supply a constructor which can take </a:t>
            </a:r>
            <a:r>
              <a:rPr lang="en-US" sz="2800" b="1" i="1" dirty="0" smtClean="0"/>
              <a:t>attributes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parameters</a:t>
            </a:r>
            <a:r>
              <a:rPr lang="en-US" sz="2800" dirty="0" smtClean="0"/>
              <a:t> from the XML</a:t>
            </a:r>
          </a:p>
          <a:p>
            <a:r>
              <a:rPr lang="en-US" sz="2800" dirty="0" smtClean="0"/>
              <a:t>Create the </a:t>
            </a:r>
            <a:r>
              <a:rPr lang="en-US" sz="2800" b="1" i="1" dirty="0" smtClean="0"/>
              <a:t>event listeners</a:t>
            </a:r>
          </a:p>
          <a:p>
            <a:r>
              <a:rPr lang="en-US" sz="2800" dirty="0" smtClean="0"/>
              <a:t>Override </a:t>
            </a:r>
            <a:r>
              <a:rPr lang="en-US" sz="2800" b="1" i="1" dirty="0" smtClean="0"/>
              <a:t>onMesure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onDraw</a:t>
            </a:r>
            <a:r>
              <a:rPr lang="en-US" sz="2800" dirty="0" smtClean="0"/>
              <a:t> to show something on the component</a:t>
            </a:r>
          </a:p>
          <a:p>
            <a:r>
              <a:rPr lang="en-US" sz="2800" dirty="0" smtClean="0"/>
              <a:t>Override other on… methods by demand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Component</a:t>
            </a:r>
            <a:br>
              <a:rPr lang="en-US" dirty="0" smtClean="0"/>
            </a:br>
            <a:r>
              <a:rPr lang="en-US" dirty="0" smtClean="0"/>
              <a:t>Sample: Construct LabelView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955" y="1222169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99" y="1500868"/>
            <a:ext cx="638175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5106389" y="1436914"/>
            <a:ext cx="3681350" cy="176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Call that method to store the measured width and height of this view. </a:t>
            </a:r>
          </a:p>
          <a:p>
            <a:r>
              <a:rPr lang="en-US" sz="2000" dirty="0" smtClean="0"/>
              <a:t>Note: fail to do that will trigger </a:t>
            </a:r>
            <a:r>
              <a:rPr lang="en-US" sz="2000" dirty="0" err="1" smtClean="0"/>
              <a:t>IllegalStateException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724395" y="2268187"/>
            <a:ext cx="1626919" cy="15437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81200" y="4403766"/>
            <a:ext cx="1626919" cy="15437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311730" y="5446816"/>
            <a:ext cx="1626919" cy="15437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819403" y="3893128"/>
            <a:ext cx="2709553" cy="117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Determine the width of the view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Component</a:t>
            </a:r>
            <a:br>
              <a:rPr lang="en-US" dirty="0" smtClean="0"/>
            </a:br>
            <a:r>
              <a:rPr lang="en-US" dirty="0" smtClean="0"/>
              <a:t>Sample: Construct LabelView Cont.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016" y="1162050"/>
            <a:ext cx="63055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936" y="5051590"/>
            <a:ext cx="6477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50572" y="2871849"/>
            <a:ext cx="1626919" cy="15437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81102" y="3914899"/>
            <a:ext cx="1626919" cy="15437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88775" y="2361211"/>
            <a:ext cx="2709553" cy="117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Determine the height of the view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29392" y="2731324"/>
            <a:ext cx="807522" cy="15437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31077" y="1314203"/>
            <a:ext cx="2709553" cy="117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hlinkClick r:id="rId4"/>
              </a:rPr>
              <a:t>ascent()</a:t>
            </a:r>
            <a:r>
              <a:rPr lang="en-US" sz="2000" dirty="0" smtClean="0"/>
              <a:t> return negative number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4413664" y="4769922"/>
            <a:ext cx="2709553" cy="1175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Draw text according to start point X and Y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1244929" y="6268192"/>
            <a:ext cx="702624" cy="180109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608</Words>
  <Application>Microsoft Office PowerPoint</Application>
  <PresentationFormat>On-screen Show (4:3)</PresentationFormat>
  <Paragraphs>143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Application Development (I) </vt:lpstr>
      <vt:lpstr>Agenda</vt:lpstr>
      <vt:lpstr>How Android Draw View</vt:lpstr>
      <vt:lpstr>How Android Draw View</vt:lpstr>
      <vt:lpstr>Custom Component Overview</vt:lpstr>
      <vt:lpstr>Custom Component The Basic Approach </vt:lpstr>
      <vt:lpstr>Custom Component Fully Customized Components  </vt:lpstr>
      <vt:lpstr>Custom Component Sample: Construct LabelView  </vt:lpstr>
      <vt:lpstr>Custom Component Sample: Construct LabelView Cont.   </vt:lpstr>
      <vt:lpstr>Custom Component Sample: Apply for LabelView   </vt:lpstr>
      <vt:lpstr>Custom Component Sample: Apply for LabelView Cont.   </vt:lpstr>
      <vt:lpstr>App Widgets Overview</vt:lpstr>
      <vt:lpstr>App Widgets The Basics</vt:lpstr>
      <vt:lpstr>App Widgets In Practice  </vt:lpstr>
      <vt:lpstr>App Widgets In Practice  </vt:lpstr>
      <vt:lpstr>App Widgets In Practice  </vt:lpstr>
      <vt:lpstr>App Widgets In Practice  </vt:lpstr>
      <vt:lpstr>App Widgets In Practice  </vt:lpstr>
      <vt:lpstr>App Widgets In Practice  </vt:lpstr>
      <vt:lpstr>Project Breakdown (SoundRecorder) Requirement - Audio Spectrum  &amp; Progress Bar View</vt:lpstr>
      <vt:lpstr>Project Breakdown (SoundRecorder) Hints – Audio Spectrum View (getMaxAmplitude &amp; Canvas)</vt:lpstr>
      <vt:lpstr>Project Breakdown (SoundRecorder)  Hints – Progress Bar View (setMeasuredDimension &amp; Canvas)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2013-11-02T04:19:07Z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