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41"/>
  </p:notesMasterIdLst>
  <p:handoutMasterIdLst>
    <p:handoutMasterId r:id="rId42"/>
  </p:handoutMasterIdLst>
  <p:sldIdLst>
    <p:sldId id="257" r:id="rId11"/>
    <p:sldId id="644" r:id="rId12"/>
    <p:sldId id="590" r:id="rId13"/>
    <p:sldId id="593" r:id="rId14"/>
    <p:sldId id="602" r:id="rId15"/>
    <p:sldId id="594" r:id="rId16"/>
    <p:sldId id="595" r:id="rId17"/>
    <p:sldId id="592" r:id="rId18"/>
    <p:sldId id="596" r:id="rId19"/>
    <p:sldId id="597" r:id="rId20"/>
    <p:sldId id="598" r:id="rId21"/>
    <p:sldId id="599" r:id="rId22"/>
    <p:sldId id="600" r:id="rId23"/>
    <p:sldId id="601" r:id="rId24"/>
    <p:sldId id="604" r:id="rId25"/>
    <p:sldId id="603" r:id="rId26"/>
    <p:sldId id="605" r:id="rId27"/>
    <p:sldId id="606" r:id="rId28"/>
    <p:sldId id="610" r:id="rId29"/>
    <p:sldId id="607" r:id="rId30"/>
    <p:sldId id="608" r:id="rId31"/>
    <p:sldId id="611" r:id="rId32"/>
    <p:sldId id="612" r:id="rId33"/>
    <p:sldId id="613" r:id="rId34"/>
    <p:sldId id="614" r:id="rId35"/>
    <p:sldId id="609" r:id="rId36"/>
    <p:sldId id="616" r:id="rId37"/>
    <p:sldId id="641" r:id="rId38"/>
    <p:sldId id="642" r:id="rId39"/>
    <p:sldId id="550" r:id="rId40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000000"/>
    <a:srgbClr val="77787B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831" autoAdjust="0"/>
  </p:normalViewPr>
  <p:slideViewPr>
    <p:cSldViewPr snapToGrid="0">
      <p:cViewPr varScale="1">
        <p:scale>
          <a:sx n="88" d="100"/>
          <a:sy n="88" d="100"/>
        </p:scale>
        <p:origin x="-1330" y="-77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2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300" b="1" dirty="0" smtClean="0"/>
              <a:t>Object-oriented analysis and design</a:t>
            </a:r>
            <a:r>
              <a:rPr lang="en-US" sz="1300" dirty="0" smtClean="0"/>
              <a:t> (OOAD) is a </a:t>
            </a:r>
            <a:r>
              <a:rPr lang="en-US" sz="1300" dirty="0" smtClean="0">
                <a:hlinkClick r:id="rId3" tooltip="Software engineering"/>
              </a:rPr>
              <a:t>software engineering</a:t>
            </a:r>
            <a:r>
              <a:rPr lang="en-US" sz="1300" dirty="0" smtClean="0"/>
              <a:t> approach that models a system as a group of interacting </a:t>
            </a:r>
            <a:r>
              <a:rPr lang="en-US" sz="1300" dirty="0" smtClean="0">
                <a:hlinkClick r:id="rId4" tooltip="Object (computer science)"/>
              </a:rPr>
              <a:t>objects</a:t>
            </a:r>
            <a:r>
              <a:rPr lang="en-US" sz="1300" dirty="0" smtClean="0"/>
              <a:t>. Each object represents some entity of interest in the system being modeled, and is </a:t>
            </a:r>
            <a:r>
              <a:rPr lang="en-US" sz="1300" dirty="0" err="1" smtClean="0"/>
              <a:t>characterised</a:t>
            </a:r>
            <a:r>
              <a:rPr lang="en-US" sz="1300" dirty="0" smtClean="0"/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300" dirty="0" smtClean="0">
                <a:hlinkClick r:id="rId5" tooltip="Unified Modeling Language"/>
              </a:rPr>
              <a:t>Unified Modeling Language</a:t>
            </a:r>
            <a:r>
              <a:rPr lang="en-US" sz="1300" dirty="0" smtClean="0"/>
              <a:t> (UML).</a:t>
            </a:r>
          </a:p>
          <a:p>
            <a:endParaRPr lang="en-US" sz="1300" dirty="0" smtClean="0"/>
          </a:p>
          <a:p>
            <a:r>
              <a:rPr lang="en-US" sz="1300" dirty="0" smtClean="0"/>
              <a:t>Object-oriented analysis (OOA) applies object-modeling techniques to analyze the </a:t>
            </a:r>
            <a:r>
              <a:rPr lang="en-US" sz="1300" dirty="0" smtClean="0">
                <a:hlinkClick r:id="rId6" tooltip="Functional requirements"/>
              </a:rPr>
              <a:t>functional requirements</a:t>
            </a:r>
            <a:r>
              <a:rPr lang="en-US" sz="1300" dirty="0" smtClean="0"/>
              <a:t> for a system. </a:t>
            </a:r>
            <a:r>
              <a:rPr lang="en-US" sz="1300" dirty="0" smtClean="0">
                <a:hlinkClick r:id="rId7" tooltip="Object-oriented design"/>
              </a:rPr>
              <a:t>Object-oriented design</a:t>
            </a:r>
            <a:r>
              <a:rPr lang="en-US" sz="1300" dirty="0" smtClean="0"/>
              <a:t> (OOD) elaborates the analysis models to produce implementation specifications. OOA focuses on </a:t>
            </a:r>
            <a:r>
              <a:rPr lang="en-US" sz="1300" i="1" dirty="0" smtClean="0"/>
              <a:t>what</a:t>
            </a:r>
            <a:r>
              <a:rPr lang="en-US" sz="1300" dirty="0" smtClean="0"/>
              <a:t> the system does, OOD on </a:t>
            </a:r>
            <a:r>
              <a:rPr lang="en-US" sz="1300" i="1" dirty="0" smtClean="0"/>
              <a:t>how</a:t>
            </a:r>
            <a:r>
              <a:rPr lang="en-US" sz="1300" dirty="0" smtClean="0"/>
              <a:t> the system does it.</a:t>
            </a:r>
          </a:p>
          <a:p>
            <a:pPr defTabSz="990478">
              <a:defRPr/>
            </a:pPr>
            <a:endParaRPr lang="en-US" sz="1300" dirty="0" smtClean="0"/>
          </a:p>
          <a:p>
            <a:pPr defTabSz="990478">
              <a:defRPr/>
            </a:pPr>
            <a:r>
              <a:rPr lang="en-US" sz="1300" dirty="0" smtClean="0"/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300" dirty="0" smtClean="0"/>
          </a:p>
          <a:p>
            <a:pPr defTabSz="990478">
              <a:defRPr/>
            </a:pPr>
            <a:endParaRPr lang="en-US" sz="1300" dirty="0" smtClean="0"/>
          </a:p>
          <a:p>
            <a:pPr defTabSz="990478">
              <a:defRPr/>
            </a:pPr>
            <a:endParaRPr lang="en-US" sz="1300" dirty="0" smtClean="0"/>
          </a:p>
          <a:p>
            <a:pPr defTabSz="990478">
              <a:defRPr/>
            </a:pPr>
            <a:r>
              <a:rPr lang="en-US" sz="1300" dirty="0" smtClean="0"/>
              <a:t>IFRS - International Financial Reporting Standards</a:t>
            </a:r>
          </a:p>
          <a:p>
            <a:pPr defTabSz="990478">
              <a:defRPr/>
            </a:pPr>
            <a:r>
              <a:rPr lang="en-US" sz="1300" dirty="0" smtClean="0"/>
              <a:t>GAAP - Generally Accepted Accounting Principles</a:t>
            </a:r>
          </a:p>
          <a:p>
            <a:pPr defTabSz="990478">
              <a:defRPr/>
            </a:pPr>
            <a:endParaRPr lang="en-US" sz="1300" dirty="0" smtClean="0"/>
          </a:p>
          <a:p>
            <a:pPr defTabSz="990478">
              <a:defRPr/>
            </a:pPr>
            <a:endParaRPr lang="en-US" sz="130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59BCCA79-02DA-4819-B469-50A33261B005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Service.html" TargetMode="External"/><Relationship Id="rId2" Type="http://schemas.openxmlformats.org/officeDocument/2006/relationships/hyperlink" Target="http://developer.android.com/reference/android/app/IntentService.html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IntentService.html" TargetMode="External"/><Relationship Id="rId2" Type="http://schemas.openxmlformats.org/officeDocument/2006/relationships/hyperlink" Target="http://developer.android.com/reference/android/app/Service.html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IBinder.html" TargetMode="External"/><Relationship Id="rId2" Type="http://schemas.openxmlformats.org/officeDocument/2006/relationships/hyperlink" Target="http://developer.android.com/reference/android/app/Service.html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Service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hyperlink" Target="http://developer.android.com/reference/android/content/Context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Messenger.html" TargetMode="Externa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Messenger.html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Messenger.html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developer.android.com/reference/android/app/Service.html" TargetMode="Externa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Android_Binder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events.linuxfoundation.org/" TargetMode="External"/><Relationship Id="rId5" Type="http://schemas.openxmlformats.org/officeDocument/2006/relationships/hyperlink" Target="http://www.vogella.com/articles/AndroidServices/article.html" TargetMode="External"/><Relationship Id="rId4" Type="http://schemas.openxmlformats.org/officeDocument/2006/relationships/hyperlink" Target="http://en.wikipedia.org/wik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Service.html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Service.html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hyperlink" Target="http://developer.android.com/reference/android/R.styleable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developer.android.com/reference/android/content/Intent.html" TargetMode="External"/><Relationship Id="rId4" Type="http://schemas.openxmlformats.org/officeDocument/2006/relationships/hyperlink" Target="http://developer.android.com/reference/android/content/ContextWrapp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Application Development (I)	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-US" dirty="0" smtClean="0"/>
              <a:t>Project Breakdown </a:t>
            </a:r>
            <a:r>
              <a:rPr lang="en-US" smtClean="0"/>
              <a:t>(Service)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Local Service Single Threading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0826" y="2145856"/>
            <a:ext cx="82159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hlinkClick r:id="rId2"/>
              </a:rPr>
              <a:t>IntentService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rgbClr val="FF0000"/>
                </a:solidFill>
              </a:rPr>
              <a:t>Subclass</a:t>
            </a:r>
            <a:r>
              <a:rPr lang="en-US" sz="2000" dirty="0" smtClean="0">
                <a:solidFill>
                  <a:schemeClr val="bg2"/>
                </a:solidFill>
              </a:rPr>
              <a:t> of </a:t>
            </a:r>
            <a:r>
              <a:rPr lang="en-US" sz="2000" b="1" dirty="0" smtClean="0">
                <a:solidFill>
                  <a:schemeClr val="bg2"/>
                </a:solidFill>
                <a:hlinkClick r:id="rId3"/>
              </a:rPr>
              <a:t>Service</a:t>
            </a:r>
            <a:r>
              <a:rPr lang="en-US" sz="2000" dirty="0" smtClean="0">
                <a:solidFill>
                  <a:schemeClr val="bg2"/>
                </a:solidFill>
              </a:rPr>
              <a:t> that uses </a:t>
            </a:r>
            <a:r>
              <a:rPr lang="en-US" sz="2000" dirty="0" smtClean="0">
                <a:solidFill>
                  <a:srgbClr val="FF0000"/>
                </a:solidFill>
              </a:rPr>
              <a:t>a worker thread </a:t>
            </a:r>
            <a:r>
              <a:rPr lang="en-US" sz="2000" dirty="0" smtClean="0">
                <a:solidFill>
                  <a:schemeClr val="bg2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handle all start requests in a queue</a:t>
            </a:r>
            <a:r>
              <a:rPr lang="en-US" sz="2000" dirty="0" smtClean="0">
                <a:solidFill>
                  <a:schemeClr val="bg2"/>
                </a:solidFill>
              </a:rPr>
              <a:t>, one at a time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--Be applicable to handle long time operation, such as download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--This is the best option if you </a:t>
            </a:r>
            <a:r>
              <a:rPr lang="en-US" sz="2000" dirty="0" smtClean="0">
                <a:solidFill>
                  <a:srgbClr val="FF0000"/>
                </a:solidFill>
              </a:rPr>
              <a:t>do NOT</a:t>
            </a:r>
            <a:r>
              <a:rPr lang="en-US" sz="2000" dirty="0" smtClean="0">
                <a:solidFill>
                  <a:schemeClr val="bg2"/>
                </a:solidFill>
              </a:rPr>
              <a:t> require that your service handle multiple requests </a:t>
            </a:r>
            <a:r>
              <a:rPr lang="en-US" sz="2000" dirty="0" smtClean="0">
                <a:solidFill>
                  <a:srgbClr val="FF0000"/>
                </a:solidFill>
              </a:rPr>
              <a:t>simultaneously</a:t>
            </a:r>
            <a:r>
              <a:rPr lang="en-US" sz="2000" dirty="0" smtClean="0">
                <a:solidFill>
                  <a:schemeClr val="bg2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Local Intent Service 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2" y="1137592"/>
            <a:ext cx="5915153" cy="553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02043" y="2471352"/>
            <a:ext cx="1865871" cy="2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902" y="3422819"/>
            <a:ext cx="5462419" cy="310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459" y="1956484"/>
            <a:ext cx="2269530" cy="860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Call super constructor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458459" y="4123036"/>
            <a:ext cx="2269530" cy="860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Stop service after method returns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Local Service Multi-Threading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826" y="2145856"/>
            <a:ext cx="82159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hlinkClick r:id="rId2"/>
              </a:rPr>
              <a:t>Service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rgbClr val="FF0000"/>
                </a:solidFill>
              </a:rPr>
              <a:t>Parent class</a:t>
            </a:r>
            <a:r>
              <a:rPr lang="en-US" sz="2000" dirty="0" smtClean="0">
                <a:solidFill>
                  <a:schemeClr val="bg2"/>
                </a:solidFill>
              </a:rPr>
              <a:t> of </a:t>
            </a:r>
            <a:r>
              <a:rPr lang="en-US" sz="2000" b="1" dirty="0" smtClean="0">
                <a:solidFill>
                  <a:schemeClr val="bg2"/>
                </a:solidFill>
                <a:hlinkClick r:id="rId3"/>
              </a:rPr>
              <a:t>IntentService</a:t>
            </a:r>
            <a:r>
              <a:rPr lang="en-US" sz="2000" dirty="0" smtClean="0">
                <a:solidFill>
                  <a:schemeClr val="bg2"/>
                </a:solidFill>
              </a:rPr>
              <a:t> that uses </a:t>
            </a:r>
            <a:r>
              <a:rPr lang="en-US" sz="2000" dirty="0" smtClean="0">
                <a:solidFill>
                  <a:srgbClr val="FF0000"/>
                </a:solidFill>
              </a:rPr>
              <a:t>multi thread </a:t>
            </a:r>
            <a:r>
              <a:rPr lang="en-US" sz="2000" dirty="0" smtClean="0">
                <a:solidFill>
                  <a:schemeClr val="bg2"/>
                </a:solidFill>
              </a:rPr>
              <a:t>to handle all start requests </a:t>
            </a:r>
            <a:r>
              <a:rPr lang="en-US" sz="2000" dirty="0" smtClean="0">
                <a:solidFill>
                  <a:srgbClr val="FF0000"/>
                </a:solidFill>
              </a:rPr>
              <a:t>simultaneously</a:t>
            </a:r>
            <a:endParaRPr lang="en-US" sz="20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--New </a:t>
            </a:r>
            <a:r>
              <a:rPr lang="en-US" sz="2000" dirty="0" smtClean="0">
                <a:solidFill>
                  <a:srgbClr val="FF0000"/>
                </a:solidFill>
              </a:rPr>
              <a:t>worker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thread</a:t>
            </a:r>
            <a:r>
              <a:rPr lang="en-US" sz="2000" dirty="0" smtClean="0">
                <a:solidFill>
                  <a:schemeClr val="bg2"/>
                </a:solidFill>
              </a:rPr>
              <a:t> whenever new requests come to the service, </a:t>
            </a:r>
            <a:r>
              <a:rPr lang="en-US" sz="2000" dirty="0" smtClean="0">
                <a:solidFill>
                  <a:srgbClr val="FF0000"/>
                </a:solidFill>
              </a:rPr>
              <a:t>because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the service uses your application's main thread </a:t>
            </a:r>
            <a:r>
              <a:rPr lang="en-US" sz="2000" dirty="0" smtClean="0">
                <a:solidFill>
                  <a:schemeClr val="bg2"/>
                </a:solidFill>
              </a:rPr>
              <a:t>by default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--This is the best option if you </a:t>
            </a:r>
            <a:r>
              <a:rPr lang="en-US" sz="2000" dirty="0" smtClean="0">
                <a:solidFill>
                  <a:srgbClr val="FF0000"/>
                </a:solidFill>
              </a:rPr>
              <a:t>DO </a:t>
            </a:r>
            <a:r>
              <a:rPr lang="en-US" sz="2000" dirty="0" smtClean="0">
                <a:solidFill>
                  <a:schemeClr val="bg2"/>
                </a:solidFill>
              </a:rPr>
              <a:t>require that your service handle multiple requests </a:t>
            </a:r>
            <a:r>
              <a:rPr lang="en-US" sz="2000" dirty="0" smtClean="0">
                <a:solidFill>
                  <a:srgbClr val="FF0000"/>
                </a:solidFill>
              </a:rPr>
              <a:t>simultaneously</a:t>
            </a:r>
            <a:r>
              <a:rPr lang="en-US" sz="2000" dirty="0" smtClean="0">
                <a:solidFill>
                  <a:schemeClr val="bg2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Local Service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2570" y="1112109"/>
            <a:ext cx="4463504" cy="416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992" y="1122468"/>
            <a:ext cx="4376855" cy="535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325762" y="1062681"/>
            <a:ext cx="1742303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6757" y="1248032"/>
            <a:ext cx="531340" cy="135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0563" y="1907059"/>
            <a:ext cx="774356" cy="131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6583" y="2195382"/>
            <a:ext cx="856735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60388" y="2582562"/>
            <a:ext cx="1050326" cy="14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61069" y="2734962"/>
            <a:ext cx="774358" cy="131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5339" y="1898822"/>
            <a:ext cx="822960" cy="131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4972" y="3262184"/>
            <a:ext cx="731520" cy="131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27436" y="3933568"/>
            <a:ext cx="1738185" cy="11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7793" y="4209535"/>
            <a:ext cx="1738185" cy="11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22322" y="2669059"/>
            <a:ext cx="1738185" cy="119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9220" y="4815016"/>
            <a:ext cx="1252153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75036" y="5128054"/>
            <a:ext cx="370705" cy="12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4247" y="5292810"/>
            <a:ext cx="2430164" cy="255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8516" y="5947719"/>
            <a:ext cx="457200" cy="12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2273643" y="2728783"/>
            <a:ext cx="3348679" cy="15342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126259" y="3995349"/>
            <a:ext cx="2026509" cy="45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Send </a:t>
            </a:r>
            <a:r>
              <a:rPr lang="en-US" sz="1200" dirty="0" err="1" smtClean="0"/>
              <a:t>msg</a:t>
            </a:r>
            <a:r>
              <a:rPr lang="en-US" sz="1200" dirty="0" smtClean="0"/>
              <a:t> to the looper of handler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2772032" y="2071815"/>
            <a:ext cx="18288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New worker thread</a:t>
            </a:r>
            <a:endParaRPr 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9138" y="5679354"/>
            <a:ext cx="3743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ounded Rectangle 30"/>
          <p:cNvSpPr/>
          <p:nvPr/>
        </p:nvSpPr>
        <p:spPr>
          <a:xfrm>
            <a:off x="4563760" y="6149551"/>
            <a:ext cx="3657600" cy="45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f the service is not already running, the system first calls onCreate(), then calls onStartCommand()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1696993" y="5556419"/>
            <a:ext cx="2651760" cy="453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Service only can be communicated with other components of same app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5074506" y="5029205"/>
            <a:ext cx="36576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Alternatively, service can be stopped by stopService(id), id is used to avoid stop service that is being requested by others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Remote Service Single Threading &amp; Multi-Threading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183" y="1392079"/>
            <a:ext cx="821595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Bound </a:t>
            </a:r>
            <a:r>
              <a:rPr lang="en-US" sz="2400" dirty="0" smtClean="0">
                <a:solidFill>
                  <a:schemeClr val="bg2"/>
                </a:solidFill>
                <a:hlinkClick r:id="rId2"/>
              </a:rPr>
              <a:t>Service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--Uses </a:t>
            </a:r>
            <a:r>
              <a:rPr lang="en-US" sz="2000" dirty="0" smtClean="0">
                <a:solidFill>
                  <a:srgbClr val="FF0000"/>
                </a:solidFill>
              </a:rPr>
              <a:t>single thread </a:t>
            </a:r>
            <a:r>
              <a:rPr lang="en-US" sz="2000" dirty="0" smtClean="0">
                <a:solidFill>
                  <a:schemeClr val="bg2"/>
                </a:solidFill>
              </a:rPr>
              <a:t>or</a:t>
            </a:r>
            <a:r>
              <a:rPr lang="en-US" sz="2000" dirty="0" smtClean="0">
                <a:solidFill>
                  <a:srgbClr val="FF0000"/>
                </a:solidFill>
              </a:rPr>
              <a:t> multi thread </a:t>
            </a:r>
            <a:r>
              <a:rPr lang="en-US" sz="2000" dirty="0" smtClean="0">
                <a:solidFill>
                  <a:schemeClr val="bg2"/>
                </a:solidFill>
              </a:rPr>
              <a:t>to handle all start requests </a:t>
            </a:r>
            <a:r>
              <a:rPr lang="en-US" sz="2000" u="sng" dirty="0" smtClean="0">
                <a:solidFill>
                  <a:srgbClr val="FF0000"/>
                </a:solidFill>
              </a:rPr>
              <a:t>in a queue</a:t>
            </a:r>
            <a:r>
              <a:rPr lang="en-US" sz="2000" dirty="0" smtClean="0">
                <a:solidFill>
                  <a:schemeClr val="bg2"/>
                </a:solidFill>
              </a:rPr>
              <a:t> or </a:t>
            </a:r>
            <a:r>
              <a:rPr lang="en-US" sz="2000" u="sng" dirty="0" smtClean="0">
                <a:solidFill>
                  <a:srgbClr val="FF0000"/>
                </a:solidFill>
              </a:rPr>
              <a:t>simultaneously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chemeClr val="bg2"/>
                </a:solidFill>
              </a:rPr>
              <a:t>--Serve as </a:t>
            </a:r>
            <a:r>
              <a:rPr lang="en-US" sz="2000" dirty="0" smtClean="0">
                <a:solidFill>
                  <a:srgbClr val="FF0000"/>
                </a:solidFill>
              </a:rPr>
              <a:t>Local service </a:t>
            </a:r>
            <a:r>
              <a:rPr lang="en-US" sz="2000" dirty="0" smtClean="0">
                <a:solidFill>
                  <a:schemeClr val="bg2"/>
                </a:solidFill>
              </a:rPr>
              <a:t>or</a:t>
            </a:r>
            <a:r>
              <a:rPr lang="en-US" sz="2000" dirty="0" smtClean="0">
                <a:solidFill>
                  <a:srgbClr val="FF0000"/>
                </a:solidFill>
              </a:rPr>
              <a:t> Remote service (IPC)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chemeClr val="bg2"/>
                </a:solidFill>
              </a:rPr>
              <a:t>--Typically lives </a:t>
            </a:r>
            <a:r>
              <a:rPr lang="en-US" sz="2000" dirty="0" smtClean="0">
                <a:solidFill>
                  <a:srgbClr val="FF0000"/>
                </a:solidFill>
              </a:rPr>
              <a:t>ONLY</a:t>
            </a:r>
            <a:r>
              <a:rPr lang="en-US" sz="2000" dirty="0" smtClean="0">
                <a:solidFill>
                  <a:schemeClr val="bg2"/>
                </a:solidFill>
              </a:rPr>
              <a:t> while it serves another application component and does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>
                <a:solidFill>
                  <a:schemeClr val="bg2"/>
                </a:solidFill>
              </a:rPr>
              <a:t> run in the background indefinitely</a:t>
            </a:r>
            <a:endParaRPr lang="en-US" sz="2000" u="sng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--The </a:t>
            </a:r>
            <a:r>
              <a:rPr lang="en-US" sz="2000" dirty="0" smtClean="0">
                <a:solidFill>
                  <a:srgbClr val="FF0000"/>
                </a:solidFill>
              </a:rPr>
              <a:t>system destroys the service when no clients bound to the service</a:t>
            </a:r>
            <a:r>
              <a:rPr lang="en-US" sz="2000" dirty="0" smtClean="0">
                <a:solidFill>
                  <a:schemeClr val="bg2"/>
                </a:solidFill>
              </a:rPr>
              <a:t>, after clients unbind service from server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1600" b="1" dirty="0" smtClean="0">
                <a:solidFill>
                  <a:schemeClr val="bg2"/>
                </a:solidFill>
              </a:rPr>
              <a:t>Server</a:t>
            </a:r>
            <a:r>
              <a:rPr lang="en-US" sz="1600" dirty="0" smtClean="0">
                <a:solidFill>
                  <a:schemeClr val="bg2"/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--</a:t>
            </a:r>
            <a:r>
              <a:rPr lang="en-US" sz="1600" dirty="0" smtClean="0">
                <a:solidFill>
                  <a:srgbClr val="FF0000"/>
                </a:solidFill>
              </a:rPr>
              <a:t>Define the Interface</a:t>
            </a:r>
            <a:r>
              <a:rPr lang="en-US" sz="1600" dirty="0" smtClean="0">
                <a:solidFill>
                  <a:schemeClr val="bg2"/>
                </a:solidFill>
              </a:rPr>
              <a:t> that specifies how a client can communicate with the service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--This </a:t>
            </a:r>
            <a:r>
              <a:rPr lang="en-US" sz="1600" dirty="0" smtClean="0">
                <a:solidFill>
                  <a:srgbClr val="FF0000"/>
                </a:solidFill>
              </a:rPr>
              <a:t>Interface of Service </a:t>
            </a:r>
            <a:r>
              <a:rPr lang="en-US" sz="1600" dirty="0" smtClean="0">
                <a:solidFill>
                  <a:schemeClr val="bg2"/>
                </a:solidFill>
              </a:rPr>
              <a:t>must be an implementation of </a:t>
            </a:r>
            <a:r>
              <a:rPr lang="en-US" sz="1600" b="1" dirty="0" smtClean="0">
                <a:solidFill>
                  <a:schemeClr val="bg2"/>
                </a:solidFill>
                <a:hlinkClick r:id="rId3"/>
              </a:rPr>
              <a:t>IBinder</a:t>
            </a:r>
            <a:r>
              <a:rPr lang="en-US" sz="1600" dirty="0" smtClean="0">
                <a:solidFill>
                  <a:schemeClr val="bg2"/>
                </a:solidFill>
              </a:rPr>
              <a:t>, and </a:t>
            </a:r>
            <a:r>
              <a:rPr lang="en-US" sz="1600" dirty="0" smtClean="0">
                <a:solidFill>
                  <a:srgbClr val="FF0000"/>
                </a:solidFill>
              </a:rPr>
              <a:t>Service</a:t>
            </a:r>
            <a:r>
              <a:rPr lang="en-US" sz="1600" dirty="0" smtClean="0">
                <a:solidFill>
                  <a:schemeClr val="bg2"/>
                </a:solidFill>
              </a:rPr>
              <a:t> must return from the </a:t>
            </a:r>
            <a:r>
              <a:rPr lang="en-US" sz="1600" dirty="0" err="1" smtClean="0">
                <a:solidFill>
                  <a:schemeClr val="bg2"/>
                </a:solidFill>
                <a:hlinkClick r:id="rId2"/>
              </a:rPr>
              <a:t>onBind</a:t>
            </a:r>
            <a:r>
              <a:rPr lang="en-US" sz="1600" dirty="0" smtClean="0">
                <a:solidFill>
                  <a:schemeClr val="bg2"/>
                </a:solidFill>
                <a:hlinkClick r:id="rId2"/>
              </a:rPr>
              <a:t>()</a:t>
            </a:r>
            <a:r>
              <a:rPr lang="en-US" sz="1600" dirty="0" smtClean="0">
                <a:solidFill>
                  <a:schemeClr val="bg2"/>
                </a:solidFill>
              </a:rPr>
              <a:t> callback</a:t>
            </a: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b="1" dirty="0" smtClean="0">
                <a:solidFill>
                  <a:schemeClr val="bg2"/>
                </a:solidFill>
              </a:rPr>
              <a:t>Client</a:t>
            </a:r>
            <a:r>
              <a:rPr lang="en-US" sz="1600" dirty="0" smtClean="0">
                <a:solidFill>
                  <a:schemeClr val="bg2"/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--</a:t>
            </a:r>
            <a:r>
              <a:rPr lang="en-US" sz="1600" dirty="0" smtClean="0">
                <a:solidFill>
                  <a:srgbClr val="FF0000"/>
                </a:solidFill>
              </a:rPr>
              <a:t>Interact</a:t>
            </a:r>
            <a:r>
              <a:rPr lang="en-US" sz="1600" dirty="0" smtClean="0">
                <a:solidFill>
                  <a:schemeClr val="bg2"/>
                </a:solidFill>
              </a:rPr>
              <a:t> with the service through that interface </a:t>
            </a:r>
            <a:r>
              <a:rPr lang="en-US" sz="1600" dirty="0" smtClean="0">
                <a:solidFill>
                  <a:srgbClr val="FF0000"/>
                </a:solidFill>
              </a:rPr>
              <a:t>via </a:t>
            </a:r>
            <a:r>
              <a:rPr lang="en-US" sz="1600" b="1" dirty="0" smtClean="0">
                <a:solidFill>
                  <a:schemeClr val="bg2"/>
                </a:solidFill>
                <a:hlinkClick r:id="rId3"/>
              </a:rPr>
              <a:t>IBinder </a:t>
            </a:r>
            <a:r>
              <a:rPr lang="en-US" sz="1600" dirty="0" smtClean="0">
                <a:solidFill>
                  <a:srgbClr val="FF0000"/>
                </a:solidFill>
              </a:rPr>
              <a:t>Object that </a:t>
            </a:r>
            <a:r>
              <a:rPr lang="en-US" sz="1600" dirty="0" err="1" smtClean="0">
                <a:solidFill>
                  <a:srgbClr val="FF0000"/>
                </a:solidFill>
              </a:rPr>
              <a:t>mBinder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Android Bound Service Lifecycle Management &amp; Callback Implementation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71" y="1363235"/>
            <a:ext cx="4896110" cy="521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82316" y="4765469"/>
            <a:ext cx="5303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If </a:t>
            </a:r>
            <a:r>
              <a:rPr lang="en-US" sz="1600" dirty="0" smtClean="0">
                <a:solidFill>
                  <a:schemeClr val="bg2"/>
                </a:solidFill>
                <a:hlinkClick r:id="rId3"/>
              </a:rPr>
              <a:t>onStartCommand()</a:t>
            </a:r>
            <a:r>
              <a:rPr lang="en-US" sz="1600" dirty="0" smtClean="0">
                <a:solidFill>
                  <a:schemeClr val="bg2"/>
                </a:solidFill>
              </a:rPr>
              <a:t> is overridden, which will result in it is treated as </a:t>
            </a:r>
            <a:r>
              <a:rPr lang="en-US" sz="1600" dirty="0" smtClean="0">
                <a:solidFill>
                  <a:srgbClr val="FF0000"/>
                </a:solidFill>
              </a:rPr>
              <a:t>Started</a:t>
            </a:r>
            <a:r>
              <a:rPr lang="en-US" sz="1600" dirty="0" smtClean="0">
                <a:solidFill>
                  <a:schemeClr val="bg2"/>
                </a:solidFill>
              </a:rPr>
              <a:t> Service, so Bound service won’t be stopped by system, unless it stop itself </a:t>
            </a:r>
            <a:r>
              <a:rPr lang="en-US" sz="1600" dirty="0" err="1" smtClean="0">
                <a:solidFill>
                  <a:schemeClr val="bg2"/>
                </a:solidFill>
                <a:hlinkClick r:id="rId3"/>
              </a:rPr>
              <a:t>stopSelf</a:t>
            </a:r>
            <a:r>
              <a:rPr lang="en-US" sz="1600" dirty="0" smtClean="0">
                <a:solidFill>
                  <a:schemeClr val="bg2"/>
                </a:solidFill>
                <a:hlinkClick r:id="rId3"/>
              </a:rPr>
              <a:t>()</a:t>
            </a:r>
            <a:r>
              <a:rPr lang="en-US" sz="1600" dirty="0" smtClean="0">
                <a:solidFill>
                  <a:schemeClr val="bg2"/>
                </a:solidFill>
              </a:rPr>
              <a:t> or another component calls </a:t>
            </a:r>
            <a:r>
              <a:rPr lang="en-US" sz="1600" dirty="0" smtClean="0">
                <a:solidFill>
                  <a:schemeClr val="bg2"/>
                </a:solidFill>
                <a:hlinkClick r:id="rId4"/>
              </a:rPr>
              <a:t>stopService()</a:t>
            </a:r>
            <a:r>
              <a:rPr lang="en-US" sz="1600" dirty="0" smtClean="0">
                <a:solidFill>
                  <a:schemeClr val="bg2"/>
                </a:solidFill>
              </a:rPr>
              <a:t>, </a:t>
            </a:r>
          </a:p>
          <a:p>
            <a:endParaRPr lang="en-US" sz="1600" dirty="0" smtClean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Set </a:t>
            </a:r>
            <a:r>
              <a:rPr lang="en-US" sz="1600" dirty="0" err="1" smtClean="0">
                <a:solidFill>
                  <a:schemeClr val="bg2"/>
                </a:solidFill>
                <a:hlinkClick r:id="rId3"/>
              </a:rPr>
              <a:t>onUnbind</a:t>
            </a:r>
            <a:r>
              <a:rPr lang="en-US" sz="1600" dirty="0" smtClean="0">
                <a:solidFill>
                  <a:schemeClr val="bg2"/>
                </a:solidFill>
                <a:hlinkClick r:id="rId3"/>
              </a:rPr>
              <a:t>()</a:t>
            </a:r>
            <a:r>
              <a:rPr lang="en-US" sz="1600" dirty="0" smtClean="0">
                <a:solidFill>
                  <a:schemeClr val="bg2"/>
                </a:solidFill>
              </a:rPr>
              <a:t> return </a:t>
            </a:r>
            <a:r>
              <a:rPr lang="en-US" sz="1600" dirty="0" smtClean="0">
                <a:solidFill>
                  <a:srgbClr val="FF0000"/>
                </a:solidFill>
              </a:rPr>
              <a:t>TRUE</a:t>
            </a:r>
            <a:r>
              <a:rPr lang="en-US" sz="1600" dirty="0" smtClean="0">
                <a:solidFill>
                  <a:schemeClr val="bg2"/>
                </a:solidFill>
              </a:rPr>
              <a:t> will result in </a:t>
            </a:r>
            <a:r>
              <a:rPr lang="en-US" sz="1600" dirty="0" err="1" smtClean="0">
                <a:solidFill>
                  <a:schemeClr val="bg2"/>
                </a:solidFill>
                <a:hlinkClick r:id="rId3"/>
              </a:rPr>
              <a:t>onRebind</a:t>
            </a:r>
            <a:r>
              <a:rPr lang="en-US" sz="1600" dirty="0" smtClean="0">
                <a:solidFill>
                  <a:schemeClr val="bg2"/>
                </a:solidFill>
                <a:hlinkClick r:id="rId3"/>
              </a:rPr>
              <a:t>()</a:t>
            </a:r>
            <a:r>
              <a:rPr lang="en-US" sz="1600" dirty="0" smtClean="0">
                <a:solidFill>
                  <a:schemeClr val="bg2"/>
                </a:solidFill>
              </a:rPr>
              <a:t> will be called in next time when client bind service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8310" y="2096527"/>
            <a:ext cx="4071551" cy="242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Strategy of Bound Service Implementation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8469" y="1540358"/>
            <a:ext cx="8215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Extending the Binder </a:t>
            </a:r>
            <a:r>
              <a:rPr lang="en-US" sz="2000" dirty="0" smtClean="0">
                <a:solidFill>
                  <a:schemeClr val="bg2"/>
                </a:solidFill>
              </a:rPr>
              <a:t>(Local Service / Single Threading)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chemeClr val="bg2"/>
                </a:solidFill>
              </a:rPr>
              <a:t>service is </a:t>
            </a:r>
            <a:r>
              <a:rPr lang="en-US" sz="2000" dirty="0" smtClean="0">
                <a:solidFill>
                  <a:srgbClr val="FF0000"/>
                </a:solidFill>
              </a:rPr>
              <a:t>private</a:t>
            </a:r>
            <a:r>
              <a:rPr lang="en-US" sz="2000" dirty="0" smtClean="0">
                <a:solidFill>
                  <a:schemeClr val="bg2"/>
                </a:solidFill>
              </a:rPr>
              <a:t> to own application and </a:t>
            </a:r>
            <a:r>
              <a:rPr lang="en-US" sz="2000" dirty="0" smtClean="0">
                <a:solidFill>
                  <a:srgbClr val="FF0000"/>
                </a:solidFill>
              </a:rPr>
              <a:t>runs in the same process </a:t>
            </a:r>
            <a:r>
              <a:rPr lang="en-US" sz="2000" dirty="0" smtClean="0">
                <a:solidFill>
                  <a:schemeClr val="bg2"/>
                </a:solidFill>
              </a:rPr>
              <a:t>as the client</a:t>
            </a:r>
          </a:p>
          <a:p>
            <a:endParaRPr lang="en-US" sz="2000" i="1" dirty="0" smtClean="0">
              <a:solidFill>
                <a:schemeClr val="bg2"/>
              </a:solidFill>
            </a:endParaRPr>
          </a:p>
          <a:p>
            <a:endParaRPr lang="en-US" sz="2000" i="1" dirty="0" smtClean="0">
              <a:solidFill>
                <a:schemeClr val="bg2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Using a Messenger </a:t>
            </a:r>
            <a:r>
              <a:rPr lang="en-US" sz="2000" dirty="0" smtClean="0">
                <a:solidFill>
                  <a:schemeClr val="bg2"/>
                </a:solidFill>
              </a:rPr>
              <a:t>(Remove Service / Single Threading)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rgbClr val="FF0000"/>
                </a:solidFill>
              </a:rPr>
              <a:t>Interface of service </a:t>
            </a:r>
            <a:r>
              <a:rPr lang="en-US" sz="2000" dirty="0" smtClean="0">
                <a:solidFill>
                  <a:schemeClr val="bg2"/>
                </a:solidFill>
              </a:rPr>
              <a:t>to work </a:t>
            </a:r>
            <a:r>
              <a:rPr lang="en-US" sz="2000" dirty="0" smtClean="0">
                <a:solidFill>
                  <a:srgbClr val="FF0000"/>
                </a:solidFill>
              </a:rPr>
              <a:t>across different processes </a:t>
            </a:r>
            <a:r>
              <a:rPr lang="en-US" sz="2000" dirty="0" smtClean="0">
                <a:solidFill>
                  <a:schemeClr val="bg2"/>
                </a:solidFill>
              </a:rPr>
              <a:t>with a 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Messenger</a:t>
            </a:r>
            <a:r>
              <a:rPr lang="en-US" sz="2000" dirty="0" smtClean="0">
                <a:solidFill>
                  <a:schemeClr val="bg2"/>
                </a:solidFill>
              </a:rPr>
              <a:t> that queues all requests into a single thread </a:t>
            </a:r>
            <a:endParaRPr lang="en-US" sz="2000" i="1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Using AIDL </a:t>
            </a:r>
            <a:r>
              <a:rPr lang="en-US" sz="2000" dirty="0" smtClean="0">
                <a:solidFill>
                  <a:schemeClr val="bg2"/>
                </a:solidFill>
              </a:rPr>
              <a:t>(Remove Service / Multithreading)</a:t>
            </a:r>
            <a:endParaRPr lang="en-US" sz="2000" i="1" dirty="0" smtClean="0">
              <a:solidFill>
                <a:schemeClr val="bg2"/>
              </a:solidFill>
            </a:endParaRPr>
          </a:p>
          <a:p>
            <a:r>
              <a:rPr lang="en-US" sz="2000" i="1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chemeClr val="bg2"/>
                </a:solidFill>
              </a:rPr>
              <a:t>Performs all the work to </a:t>
            </a:r>
            <a:r>
              <a:rPr lang="en-US" sz="2000" dirty="0" smtClean="0">
                <a:solidFill>
                  <a:srgbClr val="FF0000"/>
                </a:solidFill>
              </a:rPr>
              <a:t>decompose objects into primitives </a:t>
            </a:r>
            <a:r>
              <a:rPr lang="en-US" sz="2000" dirty="0" smtClean="0">
                <a:solidFill>
                  <a:schemeClr val="bg2"/>
                </a:solidFill>
              </a:rPr>
              <a:t>that the operating system can understand and </a:t>
            </a:r>
            <a:r>
              <a:rPr lang="en-US" sz="2000" dirty="0" smtClean="0">
                <a:solidFill>
                  <a:srgbClr val="FF0000"/>
                </a:solidFill>
              </a:rPr>
              <a:t>marshall</a:t>
            </a:r>
            <a:r>
              <a:rPr lang="en-US" sz="2000" dirty="0" smtClean="0">
                <a:solidFill>
                  <a:schemeClr val="bg2"/>
                </a:solidFill>
              </a:rPr>
              <a:t> them </a:t>
            </a:r>
            <a:r>
              <a:rPr lang="en-US" sz="2000" dirty="0" smtClean="0">
                <a:solidFill>
                  <a:srgbClr val="FF0000"/>
                </a:solidFill>
              </a:rPr>
              <a:t>across processes </a:t>
            </a:r>
            <a:r>
              <a:rPr lang="en-US" sz="2000" dirty="0" smtClean="0">
                <a:solidFill>
                  <a:schemeClr val="bg2"/>
                </a:solidFill>
              </a:rPr>
              <a:t>to perform IPC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331" y="4020067"/>
            <a:ext cx="5486400" cy="92333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Reference to a Handler </a:t>
            </a:r>
            <a:r>
              <a:rPr lang="en-US" sz="1800" dirty="0" smtClean="0">
                <a:solidFill>
                  <a:schemeClr val="bg2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has looper</a:t>
            </a:r>
            <a:r>
              <a:rPr lang="en-US" sz="1800" dirty="0" smtClean="0">
                <a:solidFill>
                  <a:schemeClr val="bg2"/>
                </a:solidFill>
              </a:rPr>
              <a:t>), which others can use to send messages to it, which enable message-based communication across processes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749" y="1549435"/>
            <a:ext cx="7907201" cy="108255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Bound Service Implementation / Extending the Binder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962" y="1444202"/>
            <a:ext cx="58293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72744" y="1495168"/>
            <a:ext cx="1920240" cy="2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36355" y="3179805"/>
            <a:ext cx="1828800" cy="2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4485" y="3727621"/>
            <a:ext cx="1828800" cy="2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2107" y="4559642"/>
            <a:ext cx="100584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0873" y="4786183"/>
            <a:ext cx="1013255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98324" y="3785285"/>
            <a:ext cx="3931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Return this instance of LocalService so clients can call public methods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4098324" y="4852085"/>
            <a:ext cx="3931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Return interface of service that implemented IBinder 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437502" y="5441091"/>
            <a:ext cx="100584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98324" y="5782960"/>
            <a:ext cx="3931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Implementation of Service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5239265" y="1458097"/>
            <a:ext cx="93911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8573" y="1473603"/>
            <a:ext cx="1975429" cy="178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hape 16"/>
          <p:cNvCxnSpPr>
            <a:endCxn id="23" idx="2"/>
          </p:cNvCxnSpPr>
          <p:nvPr/>
        </p:nvCxnSpPr>
        <p:spPr>
          <a:xfrm flipV="1">
            <a:off x="3365155" y="3185573"/>
            <a:ext cx="5245033" cy="21047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27308" y="3002693"/>
            <a:ext cx="36576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Bound Service Implementation / Extending the Binder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" y="1346883"/>
            <a:ext cx="4542374" cy="455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2972" y="1346883"/>
            <a:ext cx="4675842" cy="413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>
          <a:xfrm>
            <a:off x="3657600" y="1359243"/>
            <a:ext cx="93911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918518" y="1338647"/>
            <a:ext cx="2121244" cy="218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86862" y="3146853"/>
            <a:ext cx="2920315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75009" y="2636108"/>
            <a:ext cx="393192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Interface for monitoring the state of service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643445" y="3682313"/>
            <a:ext cx="2471355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7812" y="3884140"/>
            <a:ext cx="3950047" cy="15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19348" y="3566984"/>
            <a:ext cx="2265409" cy="14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 flipV="1">
            <a:off x="4337222" y="3637006"/>
            <a:ext cx="1182126" cy="243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781918" y="4085968"/>
            <a:ext cx="15544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Bind the service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123259" y="4349579"/>
            <a:ext cx="146304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Get the service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41554" y="3978875"/>
            <a:ext cx="2347787" cy="284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58029" y="2339552"/>
            <a:ext cx="2011680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423940" y="1684639"/>
            <a:ext cx="146304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Use the service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9066" y="5210438"/>
            <a:ext cx="1828800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23466" y="4794427"/>
            <a:ext cx="2187150" cy="14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3939" y="5548184"/>
            <a:ext cx="17373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Unbind the service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endCxn id="33" idx="1"/>
          </p:cNvCxnSpPr>
          <p:nvPr/>
        </p:nvCxnSpPr>
        <p:spPr>
          <a:xfrm flipV="1">
            <a:off x="2648465" y="4868565"/>
            <a:ext cx="2875001" cy="424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Strategy of Bound Service Implementation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8469" y="1540358"/>
            <a:ext cx="8215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Extending the Binder </a:t>
            </a:r>
            <a:r>
              <a:rPr lang="en-US" sz="2000" dirty="0" smtClean="0">
                <a:solidFill>
                  <a:schemeClr val="bg2"/>
                </a:solidFill>
              </a:rPr>
              <a:t>(Local Service / Single Threading)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chemeClr val="bg2"/>
                </a:solidFill>
              </a:rPr>
              <a:t>service is </a:t>
            </a:r>
            <a:r>
              <a:rPr lang="en-US" sz="2000" dirty="0" smtClean="0">
                <a:solidFill>
                  <a:srgbClr val="FF0000"/>
                </a:solidFill>
              </a:rPr>
              <a:t>private</a:t>
            </a:r>
            <a:r>
              <a:rPr lang="en-US" sz="2000" dirty="0" smtClean="0">
                <a:solidFill>
                  <a:schemeClr val="bg2"/>
                </a:solidFill>
              </a:rPr>
              <a:t> to own application and </a:t>
            </a:r>
            <a:r>
              <a:rPr lang="en-US" sz="2000" dirty="0" smtClean="0">
                <a:solidFill>
                  <a:srgbClr val="FF0000"/>
                </a:solidFill>
              </a:rPr>
              <a:t>runs in the same process </a:t>
            </a:r>
            <a:r>
              <a:rPr lang="en-US" sz="2000" dirty="0" smtClean="0">
                <a:solidFill>
                  <a:schemeClr val="bg2"/>
                </a:solidFill>
              </a:rPr>
              <a:t>as the client</a:t>
            </a:r>
          </a:p>
          <a:p>
            <a:endParaRPr lang="en-US" sz="2000" i="1" dirty="0" smtClean="0">
              <a:solidFill>
                <a:schemeClr val="bg2"/>
              </a:solidFill>
            </a:endParaRPr>
          </a:p>
          <a:p>
            <a:endParaRPr lang="en-US" sz="2000" i="1" dirty="0" smtClean="0">
              <a:solidFill>
                <a:schemeClr val="bg2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Using a Messenger </a:t>
            </a:r>
            <a:r>
              <a:rPr lang="en-US" sz="2000" dirty="0" smtClean="0">
                <a:solidFill>
                  <a:schemeClr val="bg2"/>
                </a:solidFill>
              </a:rPr>
              <a:t>(Remove Service / Single Threading)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rgbClr val="FF0000"/>
                </a:solidFill>
              </a:rPr>
              <a:t>Interface of service </a:t>
            </a:r>
            <a:r>
              <a:rPr lang="en-US" sz="2000" dirty="0" smtClean="0">
                <a:solidFill>
                  <a:schemeClr val="bg2"/>
                </a:solidFill>
              </a:rPr>
              <a:t>to work </a:t>
            </a:r>
            <a:r>
              <a:rPr lang="en-US" sz="2000" dirty="0" smtClean="0">
                <a:solidFill>
                  <a:srgbClr val="FF0000"/>
                </a:solidFill>
              </a:rPr>
              <a:t>across different processes </a:t>
            </a:r>
            <a:r>
              <a:rPr lang="en-US" sz="2000" dirty="0" smtClean="0">
                <a:solidFill>
                  <a:schemeClr val="bg2"/>
                </a:solidFill>
              </a:rPr>
              <a:t>with a 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Messenger</a:t>
            </a:r>
            <a:r>
              <a:rPr lang="en-US" sz="2000" dirty="0" smtClean="0">
                <a:solidFill>
                  <a:schemeClr val="bg2"/>
                </a:solidFill>
              </a:rPr>
              <a:t> that queues all requests into a single thread </a:t>
            </a:r>
            <a:endParaRPr lang="en-US" sz="2000" i="1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Using AIDL </a:t>
            </a:r>
            <a:r>
              <a:rPr lang="en-US" sz="2000" dirty="0" smtClean="0">
                <a:solidFill>
                  <a:schemeClr val="bg2"/>
                </a:solidFill>
              </a:rPr>
              <a:t>(Remove Service / Multithreading)</a:t>
            </a:r>
            <a:endParaRPr lang="en-US" sz="2000" i="1" dirty="0" smtClean="0">
              <a:solidFill>
                <a:schemeClr val="bg2"/>
              </a:solidFill>
            </a:endParaRPr>
          </a:p>
          <a:p>
            <a:r>
              <a:rPr lang="en-US" sz="2000" i="1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chemeClr val="bg2"/>
                </a:solidFill>
              </a:rPr>
              <a:t>Performs all the work to </a:t>
            </a:r>
            <a:r>
              <a:rPr lang="en-US" sz="2000" dirty="0" smtClean="0">
                <a:solidFill>
                  <a:srgbClr val="FF0000"/>
                </a:solidFill>
              </a:rPr>
              <a:t>decompose objects into primitives </a:t>
            </a:r>
            <a:r>
              <a:rPr lang="en-US" sz="2000" dirty="0" smtClean="0">
                <a:solidFill>
                  <a:schemeClr val="bg2"/>
                </a:solidFill>
              </a:rPr>
              <a:t>that the operating system can understand and </a:t>
            </a:r>
            <a:r>
              <a:rPr lang="en-US" sz="2000" dirty="0" smtClean="0">
                <a:solidFill>
                  <a:srgbClr val="FF0000"/>
                </a:solidFill>
              </a:rPr>
              <a:t>marshall</a:t>
            </a:r>
            <a:r>
              <a:rPr lang="en-US" sz="2000" dirty="0" smtClean="0">
                <a:solidFill>
                  <a:schemeClr val="bg2"/>
                </a:solidFill>
              </a:rPr>
              <a:t> them </a:t>
            </a:r>
            <a:r>
              <a:rPr lang="en-US" sz="2000" dirty="0" smtClean="0">
                <a:solidFill>
                  <a:srgbClr val="FF0000"/>
                </a:solidFill>
              </a:rPr>
              <a:t>across processes </a:t>
            </a:r>
            <a:r>
              <a:rPr lang="en-US" sz="2000" dirty="0" smtClean="0">
                <a:solidFill>
                  <a:schemeClr val="bg2"/>
                </a:solidFill>
              </a:rPr>
              <a:t>to perform IPC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331" y="4020067"/>
            <a:ext cx="5486400" cy="92333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Reference to a Handler </a:t>
            </a:r>
            <a:r>
              <a:rPr lang="en-US" sz="1800" dirty="0" smtClean="0">
                <a:solidFill>
                  <a:schemeClr val="bg2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has looper</a:t>
            </a:r>
            <a:r>
              <a:rPr lang="en-US" sz="1800" dirty="0" smtClean="0">
                <a:solidFill>
                  <a:schemeClr val="bg2"/>
                </a:solidFill>
              </a:rPr>
              <a:t>), which others can use to send messages to it, which enable message-based communication across processes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3608" y="2945749"/>
            <a:ext cx="7907201" cy="108255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Self Introduction</a:t>
            </a:r>
          </a:p>
          <a:p>
            <a:pPr marL="174625" lvl="1" indent="-174625"/>
            <a:r>
              <a:rPr lang="en-US" sz="2400" dirty="0" smtClean="0"/>
              <a:t>Intellectual Property Rights</a:t>
            </a:r>
          </a:p>
          <a:p>
            <a:pPr marL="174625" lvl="1" indent="-174625"/>
            <a:r>
              <a:rPr lang="en-US" sz="2400" dirty="0" smtClean="0"/>
              <a:t>Project Introduction</a:t>
            </a:r>
          </a:p>
          <a:p>
            <a:pPr marL="174625" lvl="1" indent="-174625"/>
            <a:r>
              <a:rPr lang="en-US" sz="2400" dirty="0" smtClean="0"/>
              <a:t>Android Introduction</a:t>
            </a:r>
          </a:p>
          <a:p>
            <a:pPr marL="174625" lvl="1" indent="-174625"/>
            <a:r>
              <a:rPr lang="en-US" sz="2400" dirty="0" smtClean="0"/>
              <a:t>Get Started with Android</a:t>
            </a:r>
          </a:p>
          <a:p>
            <a:pPr marL="174625" lvl="1" indent="-174625"/>
            <a:r>
              <a:rPr lang="en-US" sz="2400" dirty="0" smtClean="0"/>
              <a:t>Requirement </a:t>
            </a:r>
          </a:p>
          <a:p>
            <a:pPr marL="174625" lvl="1" indent="-174625"/>
            <a:r>
              <a:rPr lang="en-US" sz="2400" dirty="0" smtClean="0"/>
              <a:t>Object-Oriented Analysis and Design</a:t>
            </a:r>
          </a:p>
          <a:p>
            <a:pPr marL="174625" lvl="1" indent="-174625"/>
            <a:r>
              <a:rPr lang="en-US" sz="2400" dirty="0" smtClean="0"/>
              <a:t>Scrum</a:t>
            </a:r>
          </a:p>
          <a:p>
            <a:pPr marL="174625" lvl="1" indent="-174625"/>
            <a:r>
              <a:rPr lang="en-US" sz="2400" dirty="0" smtClean="0"/>
              <a:t>Project Breakdown</a:t>
            </a:r>
          </a:p>
          <a:p>
            <a:pPr marL="174625" lvl="1" indent="-174625"/>
            <a:r>
              <a:rPr lang="en-US" sz="2400" dirty="0" smtClean="0"/>
              <a:t>Acceptance Test Criteria</a:t>
            </a:r>
          </a:p>
          <a:p>
            <a:pPr marL="174625" lvl="1" indent="-174625"/>
            <a:r>
              <a:rPr lang="en-US" sz="2400" dirty="0" smtClean="0"/>
              <a:t>Publish Application</a:t>
            </a:r>
          </a:p>
          <a:p>
            <a:pPr marL="174625" lvl="1" indent="-174625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8118" y="4296248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Bound Service Implementation / Using a Messenger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872" y="1062680"/>
            <a:ext cx="5664068" cy="574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>
          <a:xfrm>
            <a:off x="5115697" y="1112107"/>
            <a:ext cx="93911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285101" y="1062682"/>
            <a:ext cx="210312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16225" y="4847968"/>
            <a:ext cx="384048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7284" y="2207741"/>
            <a:ext cx="2401332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71536" y="3982993"/>
            <a:ext cx="3931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The Handler (has looper) is used to create a Messenger object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742301" y="2533135"/>
            <a:ext cx="1645920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71536" y="2343664"/>
            <a:ext cx="3931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The Handler handle msg. that is sent from client to service via Messenger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132701" y="5976552"/>
            <a:ext cx="192024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83955" y="6326660"/>
            <a:ext cx="155448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71536" y="5518527"/>
            <a:ext cx="393192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2"/>
                </a:solidFill>
              </a:rPr>
              <a:t>Return the IBinder to client </a:t>
            </a:r>
            <a:r>
              <a:rPr lang="en-US" sz="1600" dirty="0" smtClean="0"/>
              <a:t>that this Messenger is using to communicate with its associated Handler</a:t>
            </a:r>
            <a:endParaRPr lang="en-US" sz="1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9977" y="6068752"/>
            <a:ext cx="1355769" cy="64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2714" y="386208"/>
            <a:ext cx="1975429" cy="178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hape 27"/>
          <p:cNvCxnSpPr>
            <a:stCxn id="9219" idx="3"/>
            <a:endCxn id="26" idx="0"/>
          </p:cNvCxnSpPr>
          <p:nvPr/>
        </p:nvCxnSpPr>
        <p:spPr>
          <a:xfrm flipH="1" flipV="1">
            <a:off x="7870429" y="386208"/>
            <a:ext cx="1035317" cy="6003094"/>
          </a:xfrm>
          <a:prstGeom prst="bentConnector4">
            <a:avLst>
              <a:gd name="adj1" fmla="val -7758"/>
              <a:gd name="adj2" fmla="val 10380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84638" y="3043880"/>
            <a:ext cx="100584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971536" y="3262179"/>
            <a:ext cx="39319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Implementation of Service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Bound Service Implementation / Using a Messenger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1" y="1053371"/>
            <a:ext cx="4720175" cy="56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8441" y="1053371"/>
            <a:ext cx="4456879" cy="37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3398108" y="1062681"/>
            <a:ext cx="939113" cy="42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782593" y="1017372"/>
            <a:ext cx="1920240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7282" y="2491945"/>
            <a:ext cx="3017520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50144" y="1931774"/>
            <a:ext cx="393192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Interface for monitoring the state of service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5193953" y="2636108"/>
            <a:ext cx="395004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57413" y="2664941"/>
            <a:ext cx="1828800" cy="14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9619" y="3521676"/>
            <a:ext cx="1977084" cy="14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1"/>
          </p:cNvCxnSpPr>
          <p:nvPr/>
        </p:nvCxnSpPr>
        <p:spPr>
          <a:xfrm flipH="1">
            <a:off x="3052119" y="2788508"/>
            <a:ext cx="2141834" cy="164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711367" y="3109784"/>
            <a:ext cx="15544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Bind the service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2736610" y="3534032"/>
            <a:ext cx="201168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Get the service </a:t>
            </a:r>
            <a:r>
              <a:rPr lang="en-US" sz="1400" dirty="0" smtClean="0">
                <a:solidFill>
                  <a:schemeClr val="bg2"/>
                </a:solidFill>
              </a:rPr>
              <a:t>by creating a Messenger from a </a:t>
            </a:r>
            <a:r>
              <a:rPr lang="en-US" sz="1400" b="1" dirty="0" smtClean="0">
                <a:solidFill>
                  <a:schemeClr val="bg2"/>
                </a:solidFill>
              </a:rPr>
              <a:t>raw IBinder</a:t>
            </a:r>
            <a:endParaRPr lang="en-US" sz="1400" b="1" dirty="0">
              <a:solidFill>
                <a:schemeClr val="bg2"/>
              </a:solidFill>
            </a:endParaRPr>
          </a:p>
        </p:txBody>
      </p:sp>
      <p:cxnSp>
        <p:nvCxnSpPr>
          <p:cNvPr id="41" name="Elbow Connector 40"/>
          <p:cNvCxnSpPr>
            <a:endCxn id="39" idx="2"/>
          </p:cNvCxnSpPr>
          <p:nvPr/>
        </p:nvCxnSpPr>
        <p:spPr>
          <a:xfrm>
            <a:off x="2286000" y="3657600"/>
            <a:ext cx="1456450" cy="470792"/>
          </a:xfrm>
          <a:prstGeom prst="bentConnector4">
            <a:avLst>
              <a:gd name="adj1" fmla="val 15469"/>
              <a:gd name="adj2" fmla="val 148556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6601" y="5700591"/>
            <a:ext cx="4209539" cy="428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518307" y="6207213"/>
            <a:ext cx="40233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Use the service </a:t>
            </a:r>
            <a:r>
              <a:rPr lang="en-US" sz="1400" dirty="0" smtClean="0">
                <a:solidFill>
                  <a:schemeClr val="bg2"/>
                </a:solidFill>
              </a:rPr>
              <a:t>by</a:t>
            </a:r>
            <a:r>
              <a:rPr lang="en-US" sz="1400" dirty="0" smtClean="0"/>
              <a:t> sending msg. </a:t>
            </a:r>
            <a:r>
              <a:rPr lang="en-US" sz="1400" dirty="0" smtClean="0">
                <a:solidFill>
                  <a:schemeClr val="bg2"/>
                </a:solidFill>
              </a:rPr>
              <a:t>to handler of service </a:t>
            </a:r>
            <a:r>
              <a:rPr lang="en-US" sz="1400" b="1" dirty="0" smtClean="0">
                <a:solidFill>
                  <a:schemeClr val="bg2"/>
                </a:solidFill>
              </a:rPr>
              <a:t>via IBinder</a:t>
            </a:r>
          </a:p>
        </p:txBody>
      </p:sp>
      <p:cxnSp>
        <p:nvCxnSpPr>
          <p:cNvPr id="47" name="Elbow Connector 40"/>
          <p:cNvCxnSpPr>
            <a:endCxn id="45" idx="2"/>
          </p:cNvCxnSpPr>
          <p:nvPr/>
        </p:nvCxnSpPr>
        <p:spPr>
          <a:xfrm>
            <a:off x="1511643" y="6120713"/>
            <a:ext cx="3018344" cy="543700"/>
          </a:xfrm>
          <a:prstGeom prst="bentConnector4">
            <a:avLst>
              <a:gd name="adj1" fmla="val 16676"/>
              <a:gd name="adj2" fmla="val 114773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82126" y="4098319"/>
            <a:ext cx="1188720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50471" y="4015940"/>
            <a:ext cx="2187150" cy="14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613939" y="4831478"/>
            <a:ext cx="173736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Unbind the service</a:t>
            </a:r>
            <a:endParaRPr lang="en-US" sz="1400" dirty="0"/>
          </a:p>
        </p:txBody>
      </p:sp>
      <p:cxnSp>
        <p:nvCxnSpPr>
          <p:cNvPr id="58" name="Shape 57"/>
          <p:cNvCxnSpPr>
            <a:stCxn id="53" idx="1"/>
            <a:endCxn id="52" idx="2"/>
          </p:cNvCxnSpPr>
          <p:nvPr/>
        </p:nvCxnSpPr>
        <p:spPr>
          <a:xfrm rot="10800000" flipV="1">
            <a:off x="1776487" y="4090077"/>
            <a:ext cx="3573985" cy="168879"/>
          </a:xfrm>
          <a:prstGeom prst="bentConnector4">
            <a:avLst>
              <a:gd name="adj1" fmla="val 12643"/>
              <a:gd name="adj2" fmla="val 286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834" y="4757351"/>
            <a:ext cx="319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ounded Rectangle 61"/>
          <p:cNvSpPr/>
          <p:nvPr/>
        </p:nvSpPr>
        <p:spPr>
          <a:xfrm>
            <a:off x="5924654" y="5313406"/>
            <a:ext cx="2926080" cy="64008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Make service run in a remote process (instead of the standard one for its .</a:t>
            </a:r>
            <a:r>
              <a:rPr lang="en-US" sz="1400" dirty="0" err="1" smtClean="0"/>
              <a:t>apk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68" name="Elbow Connector 40"/>
          <p:cNvCxnSpPr>
            <a:endCxn id="45" idx="0"/>
          </p:cNvCxnSpPr>
          <p:nvPr/>
        </p:nvCxnSpPr>
        <p:spPr>
          <a:xfrm>
            <a:off x="2491946" y="5828270"/>
            <a:ext cx="2038041" cy="378943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589368" y="4662610"/>
            <a:ext cx="3393994" cy="144162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4" grpId="0" animBg="1"/>
      <p:bldP spid="45" grpId="0" animBg="1"/>
      <p:bldP spid="54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Strategy of Bound Service Implementation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8469" y="1540358"/>
            <a:ext cx="8215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Extending the Binder </a:t>
            </a:r>
            <a:r>
              <a:rPr lang="en-US" sz="2000" dirty="0" smtClean="0">
                <a:solidFill>
                  <a:schemeClr val="bg2"/>
                </a:solidFill>
              </a:rPr>
              <a:t>(Local Service / Single Threading)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chemeClr val="bg2"/>
                </a:solidFill>
              </a:rPr>
              <a:t>service is </a:t>
            </a:r>
            <a:r>
              <a:rPr lang="en-US" sz="2000" dirty="0" smtClean="0">
                <a:solidFill>
                  <a:srgbClr val="FF0000"/>
                </a:solidFill>
              </a:rPr>
              <a:t>private</a:t>
            </a:r>
            <a:r>
              <a:rPr lang="en-US" sz="2000" dirty="0" smtClean="0">
                <a:solidFill>
                  <a:schemeClr val="bg2"/>
                </a:solidFill>
              </a:rPr>
              <a:t> to own application and </a:t>
            </a:r>
            <a:r>
              <a:rPr lang="en-US" sz="2000" dirty="0" smtClean="0">
                <a:solidFill>
                  <a:srgbClr val="FF0000"/>
                </a:solidFill>
              </a:rPr>
              <a:t>runs in the same process </a:t>
            </a:r>
            <a:r>
              <a:rPr lang="en-US" sz="2000" dirty="0" smtClean="0">
                <a:solidFill>
                  <a:schemeClr val="bg2"/>
                </a:solidFill>
              </a:rPr>
              <a:t>as the client</a:t>
            </a:r>
          </a:p>
          <a:p>
            <a:endParaRPr lang="en-US" sz="2000" i="1" dirty="0" smtClean="0">
              <a:solidFill>
                <a:schemeClr val="bg2"/>
              </a:solidFill>
            </a:endParaRPr>
          </a:p>
          <a:p>
            <a:endParaRPr lang="en-US" sz="2000" i="1" dirty="0" smtClean="0">
              <a:solidFill>
                <a:schemeClr val="bg2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Using a Messenger </a:t>
            </a:r>
            <a:r>
              <a:rPr lang="en-US" sz="2000" dirty="0" smtClean="0">
                <a:solidFill>
                  <a:schemeClr val="bg2"/>
                </a:solidFill>
              </a:rPr>
              <a:t>(Remove Service / Single Threading)</a:t>
            </a:r>
          </a:p>
          <a:p>
            <a:r>
              <a:rPr lang="en-US" sz="2000" i="1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rgbClr val="FF0000"/>
                </a:solidFill>
              </a:rPr>
              <a:t>Interface of service </a:t>
            </a:r>
            <a:r>
              <a:rPr lang="en-US" sz="2000" dirty="0" smtClean="0">
                <a:solidFill>
                  <a:schemeClr val="bg2"/>
                </a:solidFill>
              </a:rPr>
              <a:t>to work </a:t>
            </a:r>
            <a:r>
              <a:rPr lang="en-US" sz="2000" dirty="0" smtClean="0">
                <a:solidFill>
                  <a:srgbClr val="FF0000"/>
                </a:solidFill>
              </a:rPr>
              <a:t>across different processes </a:t>
            </a:r>
            <a:r>
              <a:rPr lang="en-US" sz="2000" dirty="0" smtClean="0">
                <a:solidFill>
                  <a:schemeClr val="bg2"/>
                </a:solidFill>
              </a:rPr>
              <a:t>with a 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Messenger</a:t>
            </a:r>
            <a:r>
              <a:rPr lang="en-US" sz="2000" dirty="0" smtClean="0">
                <a:solidFill>
                  <a:schemeClr val="bg2"/>
                </a:solidFill>
              </a:rPr>
              <a:t> that queues all requests into a single thread </a:t>
            </a:r>
            <a:endParaRPr lang="en-US" sz="2000" i="1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Using AIDL </a:t>
            </a:r>
            <a:r>
              <a:rPr lang="en-US" sz="2000" dirty="0" smtClean="0">
                <a:solidFill>
                  <a:schemeClr val="bg2"/>
                </a:solidFill>
              </a:rPr>
              <a:t>(Remove Service / Multithreading)</a:t>
            </a:r>
            <a:endParaRPr lang="en-US" sz="2000" i="1" dirty="0" smtClean="0">
              <a:solidFill>
                <a:schemeClr val="bg2"/>
              </a:solidFill>
            </a:endParaRPr>
          </a:p>
          <a:p>
            <a:r>
              <a:rPr lang="en-US" sz="2000" i="1" dirty="0" smtClean="0">
                <a:solidFill>
                  <a:schemeClr val="bg2"/>
                </a:solidFill>
              </a:rPr>
              <a:t>  --</a:t>
            </a:r>
            <a:r>
              <a:rPr lang="en-US" sz="2000" dirty="0" smtClean="0">
                <a:solidFill>
                  <a:schemeClr val="bg2"/>
                </a:solidFill>
              </a:rPr>
              <a:t>Performs all the work to </a:t>
            </a:r>
            <a:r>
              <a:rPr lang="en-US" sz="2000" dirty="0" smtClean="0">
                <a:solidFill>
                  <a:srgbClr val="FF0000"/>
                </a:solidFill>
              </a:rPr>
              <a:t>decompose objects into primitives </a:t>
            </a:r>
            <a:r>
              <a:rPr lang="en-US" sz="2000" dirty="0" smtClean="0">
                <a:solidFill>
                  <a:schemeClr val="bg2"/>
                </a:solidFill>
              </a:rPr>
              <a:t>that the operating system can understand and </a:t>
            </a:r>
            <a:r>
              <a:rPr lang="en-US" sz="2000" dirty="0" smtClean="0">
                <a:solidFill>
                  <a:srgbClr val="FF0000"/>
                </a:solidFill>
              </a:rPr>
              <a:t>marshall</a:t>
            </a:r>
            <a:r>
              <a:rPr lang="en-US" sz="2000" dirty="0" smtClean="0">
                <a:solidFill>
                  <a:schemeClr val="bg2"/>
                </a:solidFill>
              </a:rPr>
              <a:t> them </a:t>
            </a:r>
            <a:r>
              <a:rPr lang="en-US" sz="2000" dirty="0" smtClean="0">
                <a:solidFill>
                  <a:srgbClr val="FF0000"/>
                </a:solidFill>
              </a:rPr>
              <a:t>across processes </a:t>
            </a:r>
            <a:r>
              <a:rPr lang="en-US" sz="2000" dirty="0" smtClean="0">
                <a:solidFill>
                  <a:schemeClr val="bg2"/>
                </a:solidFill>
              </a:rPr>
              <a:t>to perform IPC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331" y="4020067"/>
            <a:ext cx="5486400" cy="92333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Reference to a Handler </a:t>
            </a:r>
            <a:r>
              <a:rPr lang="en-US" sz="1800" dirty="0" smtClean="0">
                <a:solidFill>
                  <a:schemeClr val="bg2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has looper</a:t>
            </a:r>
            <a:r>
              <a:rPr lang="en-US" sz="1800" dirty="0" smtClean="0">
                <a:solidFill>
                  <a:schemeClr val="bg2"/>
                </a:solidFill>
              </a:rPr>
              <a:t>), which others can use to send messages to it, which enable message-based communication across processes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322" y="4910474"/>
            <a:ext cx="7857775" cy="126790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What AIDL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967" y="1392072"/>
            <a:ext cx="8215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AIDL (</a:t>
            </a:r>
            <a:r>
              <a:rPr lang="en-US" sz="2000" dirty="0" smtClean="0">
                <a:solidFill>
                  <a:srgbClr val="FF0000"/>
                </a:solidFill>
              </a:rPr>
              <a:t>Android Interface Definition Language</a:t>
            </a:r>
            <a:r>
              <a:rPr lang="en-US" sz="2000" dirty="0" smtClean="0">
                <a:solidFill>
                  <a:schemeClr val="bg2"/>
                </a:solidFill>
              </a:rPr>
              <a:t>) is similar to other IDLs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Allow you to </a:t>
            </a:r>
            <a:r>
              <a:rPr lang="en-US" sz="2000" dirty="0" smtClean="0">
                <a:solidFill>
                  <a:srgbClr val="FF0000"/>
                </a:solidFill>
              </a:rPr>
              <a:t>define</a:t>
            </a:r>
            <a:r>
              <a:rPr lang="en-US" sz="2000" dirty="0" smtClean="0">
                <a:solidFill>
                  <a:schemeClr val="bg2"/>
                </a:solidFill>
              </a:rPr>
              <a:t> the programming </a:t>
            </a:r>
            <a:r>
              <a:rPr lang="en-US" sz="2000" dirty="0" smtClean="0">
                <a:solidFill>
                  <a:srgbClr val="FF0000"/>
                </a:solidFill>
              </a:rPr>
              <a:t>interface</a:t>
            </a:r>
            <a:r>
              <a:rPr lang="en-US" sz="2000" dirty="0" smtClean="0">
                <a:solidFill>
                  <a:schemeClr val="bg2"/>
                </a:solidFill>
              </a:rPr>
              <a:t> that both the </a:t>
            </a:r>
            <a:r>
              <a:rPr lang="en-US" sz="2000" dirty="0" smtClean="0">
                <a:solidFill>
                  <a:srgbClr val="FF0000"/>
                </a:solidFill>
              </a:rPr>
              <a:t>client and service agree upon </a:t>
            </a:r>
            <a:r>
              <a:rPr lang="en-US" sz="2000" dirty="0" smtClean="0">
                <a:solidFill>
                  <a:schemeClr val="bg2"/>
                </a:solidFill>
              </a:rPr>
              <a:t>in order to communicate with each other </a:t>
            </a:r>
            <a:r>
              <a:rPr lang="en-US" sz="2000" dirty="0" smtClean="0">
                <a:solidFill>
                  <a:srgbClr val="FF0000"/>
                </a:solidFill>
              </a:rPr>
              <a:t>using IPC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Enable one process </a:t>
            </a:r>
            <a:r>
              <a:rPr lang="en-US" sz="2000" dirty="0" smtClean="0">
                <a:solidFill>
                  <a:srgbClr val="FF0000"/>
                </a:solidFill>
              </a:rPr>
              <a:t>access memory </a:t>
            </a:r>
            <a:r>
              <a:rPr lang="en-US" sz="2000" dirty="0" smtClean="0">
                <a:solidFill>
                  <a:schemeClr val="bg2"/>
                </a:solidFill>
              </a:rPr>
              <a:t>in another process by 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--</a:t>
            </a:r>
            <a:r>
              <a:rPr lang="en-US" sz="2000" dirty="0" smtClean="0">
                <a:solidFill>
                  <a:srgbClr val="FF0000"/>
                </a:solidFill>
              </a:rPr>
              <a:t>Marshall the objects </a:t>
            </a:r>
            <a:r>
              <a:rPr lang="en-US" sz="2000" dirty="0" smtClean="0">
                <a:solidFill>
                  <a:schemeClr val="bg2"/>
                </a:solidFill>
              </a:rPr>
              <a:t>across that boundary of process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--</a:t>
            </a:r>
            <a:r>
              <a:rPr lang="en-US" sz="2000" dirty="0" smtClean="0">
                <a:solidFill>
                  <a:srgbClr val="FF0000"/>
                </a:solidFill>
              </a:rPr>
              <a:t>Decompose objects into primitives </a:t>
            </a:r>
            <a:r>
              <a:rPr lang="en-US" sz="2000" dirty="0" smtClean="0">
                <a:solidFill>
                  <a:schemeClr val="bg2"/>
                </a:solidFill>
              </a:rPr>
              <a:t>that the operating system can 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Bound Service Implementation / Using AIDL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4425"/>
            <a:ext cx="4419690" cy="234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8532" y="1107732"/>
            <a:ext cx="4683262" cy="350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55414"/>
            <a:ext cx="48482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6582" y="4556998"/>
            <a:ext cx="4917989" cy="228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2088292" y="1107989"/>
            <a:ext cx="164592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IRemoteservice.aidl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088292" y="3426940"/>
            <a:ext cx="164592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IRemoteservice.java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224584" y="1107989"/>
            <a:ext cx="164592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Remoteservice.java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224584" y="4386648"/>
            <a:ext cx="164592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Client.java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779373" y="2286000"/>
            <a:ext cx="1902941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Define</a:t>
            </a:r>
            <a:r>
              <a:rPr lang="en-US" sz="1200" dirty="0" smtClean="0"/>
              <a:t> interface and types used as parameter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30195" y="4922108"/>
            <a:ext cx="305211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SDK tool generate it. </a:t>
            </a:r>
            <a:r>
              <a:rPr lang="en-US" sz="1200" b="1" dirty="0" smtClean="0">
                <a:solidFill>
                  <a:schemeClr val="bg2"/>
                </a:solidFill>
              </a:rPr>
              <a:t>Implement</a:t>
            </a:r>
            <a:r>
              <a:rPr lang="en-US" sz="1200" dirty="0" smtClean="0"/>
              <a:t> the interface of service, such as </a:t>
            </a:r>
            <a:r>
              <a:rPr lang="en-US" sz="1200" dirty="0" smtClean="0">
                <a:solidFill>
                  <a:schemeClr val="bg2"/>
                </a:solidFill>
              </a:rPr>
              <a:t>stub &amp; proxy, helper</a:t>
            </a:r>
            <a:r>
              <a:rPr lang="en-US" sz="1200" dirty="0" smtClean="0"/>
              <a:t> method </a:t>
            </a:r>
            <a:r>
              <a:rPr lang="en-US" sz="1200" dirty="0" err="1" smtClean="0"/>
              <a:t>asInterface</a:t>
            </a:r>
            <a:r>
              <a:rPr lang="en-US" sz="1200" dirty="0" smtClean="0"/>
              <a:t>(), etc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6091881" y="1552832"/>
            <a:ext cx="305211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Implement</a:t>
            </a:r>
            <a:r>
              <a:rPr lang="en-US" sz="1200" dirty="0" smtClean="0"/>
              <a:t> Service, and </a:t>
            </a:r>
            <a:r>
              <a:rPr lang="en-US" sz="1200" dirty="0" smtClean="0">
                <a:solidFill>
                  <a:schemeClr val="bg2"/>
                </a:solidFill>
              </a:rPr>
              <a:t>return IBinder Object that </a:t>
            </a:r>
            <a:r>
              <a:rPr lang="en-US" sz="1200" dirty="0" err="1" smtClean="0">
                <a:solidFill>
                  <a:schemeClr val="bg2"/>
                </a:solidFill>
              </a:rPr>
              <a:t>mBinder</a:t>
            </a:r>
            <a:r>
              <a:rPr lang="en-US" sz="1200" dirty="0" smtClean="0">
                <a:solidFill>
                  <a:schemeClr val="bg2"/>
                </a:solidFill>
              </a:rPr>
              <a:t> to client</a:t>
            </a:r>
            <a:r>
              <a:rPr lang="en-US" sz="1200" dirty="0" smtClean="0"/>
              <a:t>, which is used to access interface of service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252151" y="5671748"/>
            <a:ext cx="30521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Get </a:t>
            </a:r>
            <a:r>
              <a:rPr lang="en-US" sz="1200" dirty="0" smtClean="0"/>
              <a:t>Service </a:t>
            </a:r>
            <a:r>
              <a:rPr lang="en-US" sz="1200" dirty="0" smtClean="0">
                <a:solidFill>
                  <a:schemeClr val="bg2"/>
                </a:solidFill>
              </a:rPr>
              <a:t>via </a:t>
            </a:r>
            <a:r>
              <a:rPr lang="en-US" sz="1200" dirty="0" err="1" smtClean="0">
                <a:solidFill>
                  <a:schemeClr val="bg2"/>
                </a:solidFill>
              </a:rPr>
              <a:t>mBinder</a:t>
            </a:r>
            <a:r>
              <a:rPr lang="en-US" sz="1200" dirty="0" smtClean="0">
                <a:solidFill>
                  <a:schemeClr val="bg2"/>
                </a:solidFill>
              </a:rPr>
              <a:t> through </a:t>
            </a:r>
            <a:r>
              <a:rPr lang="en-US" sz="1200" dirty="0" smtClean="0">
                <a:solidFill>
                  <a:schemeClr val="tx1"/>
                </a:solidFill>
              </a:rPr>
              <a:t>helper method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asInterface</a:t>
            </a:r>
            <a:r>
              <a:rPr lang="en-US" sz="1200" dirty="0" smtClean="0">
                <a:solidFill>
                  <a:schemeClr val="bg2"/>
                </a:solidFill>
              </a:rPr>
              <a:t>()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43913" y="6219564"/>
            <a:ext cx="3052119" cy="548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Client app must have a </a:t>
            </a:r>
            <a:r>
              <a:rPr lang="en-US" sz="1200" dirty="0" smtClean="0">
                <a:solidFill>
                  <a:schemeClr val="bg2"/>
                </a:solidFill>
              </a:rPr>
              <a:t>copy</a:t>
            </a:r>
            <a:r>
              <a:rPr lang="en-US" sz="1200" dirty="0" smtClean="0"/>
              <a:t> of the .</a:t>
            </a:r>
            <a:r>
              <a:rPr lang="en-US" sz="1200" dirty="0" err="1" smtClean="0"/>
              <a:t>aidl</a:t>
            </a:r>
            <a:r>
              <a:rPr lang="en-US" sz="1200" dirty="0" smtClean="0"/>
              <a:t> file in its </a:t>
            </a:r>
            <a:r>
              <a:rPr lang="en-US" sz="1200" dirty="0" err="1" smtClean="0"/>
              <a:t>src</a:t>
            </a:r>
            <a:r>
              <a:rPr lang="en-US" sz="1200" dirty="0" smtClean="0"/>
              <a:t>/ directory, if it is </a:t>
            </a:r>
            <a:r>
              <a:rPr lang="en-US" sz="1200" dirty="0" smtClean="0">
                <a:solidFill>
                  <a:schemeClr val="bg2"/>
                </a:solidFill>
              </a:rPr>
              <a:t>NOT</a:t>
            </a:r>
            <a:r>
              <a:rPr lang="en-US" sz="1200" dirty="0" smtClean="0"/>
              <a:t> running in the same process of service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Bound Service Implementation / Using AIDL / Passing </a:t>
            </a:r>
            <a:r>
              <a:rPr lang="en-US" sz="2000" b="1" dirty="0" smtClean="0"/>
              <a:t>Objects</a:t>
            </a:r>
            <a:r>
              <a:rPr lang="en-US" sz="2000" dirty="0" smtClean="0"/>
              <a:t> over IPC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305" y="1403394"/>
            <a:ext cx="44386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7499" y="1087395"/>
            <a:ext cx="3569070" cy="565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18"/>
          <p:cNvSpPr/>
          <p:nvPr/>
        </p:nvSpPr>
        <p:spPr>
          <a:xfrm>
            <a:off x="3917091" y="1429265"/>
            <a:ext cx="82296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Rect.aidl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7784" y="2014150"/>
            <a:ext cx="190294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The Objects that will be passed to client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484" y="2174789"/>
            <a:ext cx="1149181" cy="17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417" y="2647493"/>
            <a:ext cx="2236572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hape 22"/>
          <p:cNvCxnSpPr>
            <a:stCxn id="21" idx="2"/>
            <a:endCxn id="22" idx="0"/>
          </p:cNvCxnSpPr>
          <p:nvPr/>
        </p:nvCxnSpPr>
        <p:spPr>
          <a:xfrm rot="16200000" flipH="1">
            <a:off x="1110534" y="2244324"/>
            <a:ext cx="299710" cy="50662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20960" y="2496065"/>
            <a:ext cx="1367483" cy="123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8485" y="2747316"/>
            <a:ext cx="2651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Public </a:t>
            </a:r>
            <a:r>
              <a:rPr lang="en-US" sz="1200" dirty="0" smtClean="0">
                <a:solidFill>
                  <a:schemeClr val="bg2"/>
                </a:solidFill>
              </a:rPr>
              <a:t>CREATOR</a:t>
            </a:r>
            <a:r>
              <a:rPr lang="en-US" sz="1200" dirty="0" smtClean="0"/>
              <a:t> field that generates </a:t>
            </a:r>
            <a:r>
              <a:rPr lang="en-US" sz="1200" dirty="0" smtClean="0">
                <a:solidFill>
                  <a:schemeClr val="bg2"/>
                </a:solidFill>
              </a:rPr>
              <a:t>instances</a:t>
            </a:r>
            <a:r>
              <a:rPr lang="en-US" sz="1200" dirty="0" smtClean="0"/>
              <a:t> of your </a:t>
            </a:r>
            <a:r>
              <a:rPr lang="en-US" sz="1200" dirty="0" smtClean="0">
                <a:solidFill>
                  <a:schemeClr val="bg2"/>
                </a:solidFill>
              </a:rPr>
              <a:t>Parcelable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class</a:t>
            </a:r>
            <a:r>
              <a:rPr lang="en-US" sz="1200" dirty="0" smtClean="0"/>
              <a:t> from a Parcel, whose </a:t>
            </a:r>
            <a:r>
              <a:rPr lang="en-US" sz="1200" dirty="0" smtClean="0">
                <a:solidFill>
                  <a:schemeClr val="bg2"/>
                </a:solidFill>
              </a:rPr>
              <a:t>data</a:t>
            </a:r>
            <a:r>
              <a:rPr lang="en-US" sz="1200" dirty="0" smtClean="0"/>
              <a:t> had previously been </a:t>
            </a:r>
            <a:r>
              <a:rPr lang="en-US" sz="1200" dirty="0" smtClean="0">
                <a:solidFill>
                  <a:schemeClr val="bg2"/>
                </a:solidFill>
              </a:rPr>
              <a:t>written by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7030A0"/>
                </a:solidFill>
              </a:rPr>
              <a:t>Parcelable.writeToParcel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24830" y="2660821"/>
            <a:ext cx="1536359" cy="11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40"/>
          <p:cNvCxnSpPr>
            <a:stCxn id="27" idx="2"/>
          </p:cNvCxnSpPr>
          <p:nvPr/>
        </p:nvCxnSpPr>
        <p:spPr>
          <a:xfrm rot="16200000" flipH="1">
            <a:off x="3735650" y="3970431"/>
            <a:ext cx="1589909" cy="9724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9835" y="4802659"/>
            <a:ext cx="2545494" cy="8443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214548" y="3838832"/>
            <a:ext cx="1594024" cy="8073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06309" y="5782961"/>
            <a:ext cx="2294241" cy="8073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31681" y="4333099"/>
            <a:ext cx="14630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Object constructor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4547289" y="4868566"/>
            <a:ext cx="337430" cy="1737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50296" y="5560537"/>
            <a:ext cx="1371600" cy="37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Method for </a:t>
            </a:r>
            <a:r>
              <a:rPr lang="en-US" sz="1200" dirty="0" smtClean="0">
                <a:solidFill>
                  <a:schemeClr val="bg2"/>
                </a:solidFill>
              </a:rPr>
              <a:t>Write</a:t>
            </a:r>
            <a:r>
              <a:rPr lang="en-US" sz="1200" dirty="0" smtClean="0"/>
              <a:t> and </a:t>
            </a:r>
            <a:r>
              <a:rPr lang="en-US" sz="1200" dirty="0" smtClean="0">
                <a:solidFill>
                  <a:schemeClr val="bg2"/>
                </a:solidFill>
              </a:rPr>
              <a:t>Read</a:t>
            </a:r>
            <a:r>
              <a:rPr lang="en-US" sz="1200" dirty="0" smtClean="0"/>
              <a:t> Object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Best Practice in Bound Service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8469" y="2009924"/>
            <a:ext cx="8215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Bind during </a:t>
            </a:r>
            <a:r>
              <a:rPr lang="en-US" sz="2000" dirty="0" err="1" smtClean="0">
                <a:solidFill>
                  <a:schemeClr val="bg1"/>
                </a:solidFill>
                <a:hlinkClick r:id="rId2"/>
              </a:rPr>
              <a:t>onStart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()</a:t>
            </a:r>
            <a:r>
              <a:rPr lang="en-US" sz="2000" dirty="0" smtClean="0">
                <a:solidFill>
                  <a:schemeClr val="bg1"/>
                </a:solidFill>
              </a:rPr>
              <a:t> and unbind during </a:t>
            </a:r>
            <a:r>
              <a:rPr lang="en-US" sz="2000" dirty="0" err="1" smtClean="0">
                <a:solidFill>
                  <a:schemeClr val="bg1"/>
                </a:solidFill>
                <a:hlinkClick r:id="rId2"/>
              </a:rPr>
              <a:t>onStop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()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-- Activity interact with the service while it is visible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rgbClr val="FFC000"/>
                </a:solidFill>
              </a:rPr>
              <a:t>Bind during </a:t>
            </a:r>
            <a:r>
              <a:rPr lang="en-US" sz="2000" dirty="0" smtClean="0">
                <a:solidFill>
                  <a:srgbClr val="FFC000"/>
                </a:solidFill>
                <a:hlinkClick r:id="rId2"/>
              </a:rPr>
              <a:t>onCreate()</a:t>
            </a:r>
            <a:r>
              <a:rPr lang="en-US" sz="2000" dirty="0" smtClean="0">
                <a:solidFill>
                  <a:srgbClr val="FFC000"/>
                </a:solidFill>
              </a:rPr>
              <a:t> and unbind during </a:t>
            </a:r>
            <a:r>
              <a:rPr lang="en-US" sz="2000" dirty="0" err="1" smtClean="0">
                <a:solidFill>
                  <a:srgbClr val="FFC000"/>
                </a:solidFill>
                <a:hlinkClick r:id="rId2"/>
              </a:rPr>
              <a:t>onDestroy</a:t>
            </a:r>
            <a:r>
              <a:rPr lang="en-US" sz="2000" dirty="0" smtClean="0">
                <a:solidFill>
                  <a:srgbClr val="FFC000"/>
                </a:solidFill>
                <a:hlinkClick r:id="rId2"/>
              </a:rPr>
              <a:t>()</a:t>
            </a:r>
            <a:endParaRPr lang="en-US" sz="2000" dirty="0" smtClean="0">
              <a:solidFill>
                <a:srgbClr val="FFC000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--Activity to receive responses even while it is stopped in the background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--The weight of the remove process is increased by this, which cause system will more likely kill the activity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Bind during </a:t>
            </a:r>
            <a:r>
              <a:rPr lang="en-US" sz="2000" dirty="0" err="1" smtClean="0">
                <a:solidFill>
                  <a:srgbClr val="FF0000"/>
                </a:solidFill>
                <a:hlinkClick r:id="rId2"/>
              </a:rPr>
              <a:t>onResume</a:t>
            </a:r>
            <a:r>
              <a:rPr lang="en-US" sz="2000" dirty="0" smtClean="0">
                <a:solidFill>
                  <a:srgbClr val="FF0000"/>
                </a:solidFill>
                <a:hlinkClick r:id="rId2"/>
              </a:rPr>
              <a:t>()</a:t>
            </a:r>
            <a:r>
              <a:rPr lang="en-US" sz="2000" dirty="0" smtClean="0">
                <a:solidFill>
                  <a:srgbClr val="FF0000"/>
                </a:solidFill>
              </a:rPr>
              <a:t> and unbind during </a:t>
            </a:r>
            <a:r>
              <a:rPr lang="en-US" sz="2000" dirty="0" err="1" smtClean="0">
                <a:solidFill>
                  <a:srgbClr val="FF0000"/>
                </a:solidFill>
                <a:hlinkClick r:id="rId2"/>
              </a:rPr>
              <a:t>onPause</a:t>
            </a:r>
            <a:r>
              <a:rPr lang="en-US" sz="2000" dirty="0" smtClean="0">
                <a:solidFill>
                  <a:srgbClr val="FF0000"/>
                </a:solidFill>
                <a:hlinkClick r:id="rId2"/>
              </a:rPr>
              <a:t>()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--Transition of activity cause overhead across process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System Services Run in System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183" y="1392079"/>
            <a:ext cx="8215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System </a:t>
            </a:r>
            <a:r>
              <a:rPr lang="en-US" sz="2400" dirty="0" smtClean="0">
                <a:solidFill>
                  <a:schemeClr val="bg2"/>
                </a:solidFill>
                <a:hlinkClick r:id="rId2"/>
              </a:rPr>
              <a:t>Service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The system server is started as soon as </a:t>
            </a:r>
            <a:r>
              <a:rPr lang="en-US" sz="2000" dirty="0" err="1" smtClean="0">
                <a:solidFill>
                  <a:schemeClr val="bg2"/>
                </a:solidFill>
              </a:rPr>
              <a:t>Dalvik</a:t>
            </a:r>
            <a:r>
              <a:rPr lang="en-US" sz="2000" dirty="0" smtClean="0">
                <a:solidFill>
                  <a:schemeClr val="bg2"/>
                </a:solidFill>
              </a:rPr>
              <a:t> is initialized and running in boot sequence.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The other system services will be running in the context of the System Server process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522" y="3440928"/>
            <a:ext cx="48196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374289" y="4547286"/>
            <a:ext cx="1099755" cy="383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88721" y="5169243"/>
            <a:ext cx="1099755" cy="383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</a:t>
            </a:r>
            <a:br>
              <a:rPr lang="en-US" dirty="0" smtClean="0"/>
            </a:br>
            <a:r>
              <a:rPr lang="en-US" sz="2000" dirty="0" smtClean="0"/>
              <a:t>Where are All System Services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87258" y="1477090"/>
            <a:ext cx="49199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/frameworks/base/services/java/com/android/server/</a:t>
            </a:r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377" y="2019042"/>
            <a:ext cx="8446660" cy="42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ounded Rectangle 27"/>
          <p:cNvSpPr/>
          <p:nvPr/>
        </p:nvSpPr>
        <p:spPr>
          <a:xfrm>
            <a:off x="6413155" y="5276338"/>
            <a:ext cx="2261286" cy="6672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Up-to-date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How to Call System Services 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3183" y="1392079"/>
            <a:ext cx="821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Ex: </a:t>
            </a:r>
            <a:r>
              <a:rPr lang="en-US" sz="2400" dirty="0" err="1" smtClean="0">
                <a:solidFill>
                  <a:schemeClr val="bg2"/>
                </a:solidFill>
              </a:rPr>
              <a:t>NotificationManager</a:t>
            </a:r>
            <a:r>
              <a:rPr lang="en-US" sz="2400" dirty="0" smtClean="0">
                <a:solidFill>
                  <a:schemeClr val="bg2"/>
                </a:solidFill>
              </a:rPr>
              <a:t> Object reference:</a:t>
            </a:r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306" y="2833831"/>
            <a:ext cx="8116535" cy="134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807" y="4101557"/>
            <a:ext cx="7355877" cy="56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Android Service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540" y="1676285"/>
            <a:ext cx="8215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Local Service in the App (Same Process)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A facility for the application to tell the system </a:t>
            </a:r>
            <a:r>
              <a:rPr lang="en-US" sz="2000" i="1" dirty="0" smtClean="0">
                <a:solidFill>
                  <a:schemeClr val="bg2"/>
                </a:solidFill>
              </a:rPr>
              <a:t>about</a:t>
            </a:r>
            <a:r>
              <a:rPr lang="en-US" sz="2000" dirty="0" smtClean="0">
                <a:solidFill>
                  <a:schemeClr val="bg2"/>
                </a:solidFill>
              </a:rPr>
              <a:t> something it wants to be doing in the background and is not directly interacting with the application. 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Remote Service for Other Apps (Different Process)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A facility for an application to expose some of its functionality to other applications. 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System Services for Apps (Different Process)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The Android platform provides pre-defined services, usually </a:t>
            </a:r>
            <a:r>
              <a:rPr lang="en-US" sz="2000" dirty="0" smtClean="0">
                <a:solidFill>
                  <a:srgbClr val="FF0000"/>
                </a:solidFill>
              </a:rPr>
              <a:t>exposed via a specific Manager </a:t>
            </a:r>
            <a:r>
              <a:rPr lang="en-US" sz="2000" dirty="0" smtClean="0">
                <a:solidFill>
                  <a:schemeClr val="bg2"/>
                </a:solidFill>
              </a:rPr>
              <a:t>class. Access to them can be gained via the </a:t>
            </a:r>
            <a:r>
              <a:rPr lang="en-US" sz="2000" dirty="0" err="1" smtClean="0">
                <a:solidFill>
                  <a:srgbClr val="FF0000"/>
                </a:solidFill>
              </a:rPr>
              <a:t>getSystemService</a:t>
            </a:r>
            <a:r>
              <a:rPr lang="en-US" sz="2000" dirty="0" smtClean="0">
                <a:solidFill>
                  <a:schemeClr val="bg2"/>
                </a:solidFill>
              </a:rPr>
              <a:t>() method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>
                <a:hlinkClick r:id="rId2"/>
              </a:rPr>
              <a:t>http://developer.android.com</a:t>
            </a:r>
            <a:endParaRPr lang="en-US" sz="2400" dirty="0" smtClean="0"/>
          </a:p>
          <a:p>
            <a:pPr marL="174625" lvl="1" indent="-174625"/>
            <a:r>
              <a:rPr lang="en-US" sz="2400" dirty="0" smtClean="0">
                <a:hlinkClick r:id="rId3"/>
              </a:rPr>
              <a:t>http://elinux.org/Android_Binder</a:t>
            </a:r>
            <a:endParaRPr lang="en-US" sz="2400" dirty="0" smtClean="0"/>
          </a:p>
          <a:p>
            <a:pPr marL="174625" lvl="1" indent="-174625"/>
            <a:r>
              <a:rPr lang="en-US" sz="2400" dirty="0" smtClean="0">
                <a:hlinkClick r:id="rId4"/>
              </a:rPr>
              <a:t>http://en.wikipedia.org/wiki/</a:t>
            </a:r>
            <a:endParaRPr lang="en-US" sz="2400" dirty="0" smtClean="0"/>
          </a:p>
          <a:p>
            <a:pPr marL="174625" lvl="1" indent="-174625"/>
            <a:r>
              <a:rPr lang="en-US" sz="2400" dirty="0" smtClean="0">
                <a:hlinkClick r:id="rId5"/>
              </a:rPr>
              <a:t>http://www.vogella.com/articles/AndroidServices/article.html</a:t>
            </a:r>
            <a:endParaRPr lang="en-US" sz="2400" dirty="0" smtClean="0"/>
          </a:p>
          <a:p>
            <a:pPr marL="174625" lvl="1" indent="-174625"/>
            <a:r>
              <a:rPr lang="en-US" sz="2400" dirty="0" smtClean="0">
                <a:hlinkClick r:id="rId6"/>
              </a:rPr>
              <a:t>http://events.linuxfoundation.org/</a:t>
            </a:r>
            <a:endParaRPr lang="en-US" sz="2400" dirty="0" smtClean="0"/>
          </a:p>
          <a:p>
            <a:pPr marL="174625" lvl="1" indent="-174625">
              <a:buNone/>
            </a:pPr>
            <a:endParaRPr lang="en-US" sz="2400" dirty="0" smtClean="0"/>
          </a:p>
          <a:p>
            <a:pPr marL="174625" lvl="1" indent="-174625">
              <a:buNone/>
            </a:pPr>
            <a:endParaRPr lang="en-US" sz="2400" dirty="0" smtClean="0"/>
          </a:p>
          <a:p>
            <a:pPr marL="174625" lvl="1" indent="-174625"/>
            <a:endParaRPr lang="en-US" sz="2400" dirty="0" smtClean="0"/>
          </a:p>
          <a:p>
            <a:pPr marL="174625" lvl="1" indent="-174625"/>
            <a:endParaRPr lang="en-US" sz="2400" dirty="0" smtClean="0"/>
          </a:p>
          <a:p>
            <a:pPr marL="174625" lvl="1" indent="-174625"/>
            <a:endParaRPr lang="en-US" sz="2400" dirty="0" smtClean="0"/>
          </a:p>
          <a:p>
            <a:pPr marL="174625" lvl="1" indent="-174625"/>
            <a:endParaRPr lang="en-US" sz="2400" dirty="0" smtClean="0"/>
          </a:p>
          <a:p>
            <a:pPr marL="174625" lvl="1" indent="-174625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Service Lifecycle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126" y="1266823"/>
            <a:ext cx="3968964" cy="525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10715" y="1173892"/>
            <a:ext cx="4127157" cy="54616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01112" y="1149174"/>
            <a:ext cx="448963" cy="54864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0800000">
            <a:off x="6709715" y="2545487"/>
            <a:ext cx="325393" cy="2088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3" y="2508420"/>
            <a:ext cx="3888256" cy="22242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0699" y="3476371"/>
            <a:ext cx="1280160" cy="77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Entire Lifecycle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158675" y="3204517"/>
            <a:ext cx="1280160" cy="77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Active</a:t>
            </a:r>
          </a:p>
          <a:p>
            <a:pPr algn="ctr"/>
            <a:r>
              <a:rPr lang="en-US" sz="2000" dirty="0" smtClean="0"/>
              <a:t>Lifecycle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Implementation the Lifecycle </a:t>
            </a:r>
            <a:r>
              <a:rPr lang="en-US" sz="2000" dirty="0" err="1" smtClean="0"/>
              <a:t>Callbakcs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894" y="1062680"/>
            <a:ext cx="5177743" cy="575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eft Brace 11"/>
          <p:cNvSpPr/>
          <p:nvPr/>
        </p:nvSpPr>
        <p:spPr>
          <a:xfrm rot="10800000">
            <a:off x="6145101" y="1089863"/>
            <a:ext cx="284210" cy="5669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572825" y="3501770"/>
            <a:ext cx="2011680" cy="77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All of them are needed for </a:t>
            </a:r>
            <a:r>
              <a:rPr lang="en-US" sz="1600" dirty="0" smtClean="0">
                <a:solidFill>
                  <a:schemeClr val="bg2"/>
                </a:solidFill>
              </a:rPr>
              <a:t>Remote Service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1972966" y="3694716"/>
            <a:ext cx="448963" cy="2194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357" y="4420287"/>
            <a:ext cx="21031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Return NULL by overriding </a:t>
            </a:r>
            <a:r>
              <a:rPr lang="en-US" sz="1600" dirty="0" err="1" smtClean="0"/>
              <a:t>onBind</a:t>
            </a:r>
            <a:r>
              <a:rPr lang="en-US" sz="1600" dirty="0" smtClean="0"/>
              <a:t> for </a:t>
            </a:r>
            <a:r>
              <a:rPr lang="en-US" sz="1600" dirty="0" smtClean="0">
                <a:solidFill>
                  <a:schemeClr val="bg2"/>
                </a:solidFill>
              </a:rPr>
              <a:t>Local Service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How to Avoid Service be Terminated Unexpectedly (Low Memory)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469" y="1206719"/>
            <a:ext cx="8215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--Foreground process: </a:t>
            </a:r>
            <a:r>
              <a:rPr lang="en-US" sz="2000" dirty="0" smtClean="0">
                <a:solidFill>
                  <a:schemeClr val="bg2"/>
                </a:solidFill>
              </a:rPr>
              <a:t>user </a:t>
            </a:r>
            <a:r>
              <a:rPr lang="en-US" sz="2000" dirty="0" smtClean="0">
                <a:solidFill>
                  <a:srgbClr val="FF0000"/>
                </a:solidFill>
              </a:rPr>
              <a:t>interact</a:t>
            </a:r>
            <a:r>
              <a:rPr lang="en-US" sz="2000" dirty="0" smtClean="0">
                <a:solidFill>
                  <a:schemeClr val="bg2"/>
                </a:solidFill>
              </a:rPr>
              <a:t> with</a:t>
            </a:r>
          </a:p>
          <a:p>
            <a:r>
              <a:rPr lang="en-US" sz="2000" b="1" dirty="0" smtClean="0">
                <a:solidFill>
                  <a:schemeClr val="bg2"/>
                </a:solidFill>
              </a:rPr>
              <a:t>--Visible process: </a:t>
            </a:r>
            <a:r>
              <a:rPr lang="en-US" sz="2000" dirty="0" err="1" smtClean="0">
                <a:solidFill>
                  <a:srgbClr val="FF0000"/>
                </a:solidFill>
              </a:rPr>
              <a:t>onPause</a:t>
            </a:r>
            <a:r>
              <a:rPr lang="en-US" sz="2000" dirty="0" smtClean="0">
                <a:solidFill>
                  <a:schemeClr val="bg2"/>
                </a:solidFill>
              </a:rPr>
              <a:t> due to dialog popup</a:t>
            </a:r>
          </a:p>
          <a:p>
            <a:r>
              <a:rPr lang="en-US" sz="2000" b="1" dirty="0" smtClean="0">
                <a:solidFill>
                  <a:schemeClr val="bg2"/>
                </a:solidFill>
              </a:rPr>
              <a:t>--Service process: </a:t>
            </a:r>
            <a:r>
              <a:rPr lang="en-US" sz="2000" dirty="0" smtClean="0">
                <a:solidFill>
                  <a:srgbClr val="FF0000"/>
                </a:solidFill>
              </a:rPr>
              <a:t>background</a:t>
            </a:r>
            <a:r>
              <a:rPr lang="en-US" sz="2000" b="1" dirty="0" smtClean="0">
                <a:solidFill>
                  <a:schemeClr val="bg2"/>
                </a:solidFill>
              </a:rPr>
              <a:t>, </a:t>
            </a:r>
            <a:r>
              <a:rPr lang="en-US" sz="2000" dirty="0" smtClean="0">
                <a:solidFill>
                  <a:schemeClr val="bg2"/>
                </a:solidFill>
              </a:rPr>
              <a:t>such as playing music</a:t>
            </a:r>
          </a:p>
          <a:p>
            <a:r>
              <a:rPr lang="en-US" sz="2000" b="1" dirty="0" smtClean="0">
                <a:solidFill>
                  <a:schemeClr val="bg2"/>
                </a:solidFill>
              </a:rPr>
              <a:t>--Background process: </a:t>
            </a:r>
            <a:r>
              <a:rPr lang="en-US" sz="2000" dirty="0" err="1" smtClean="0">
                <a:solidFill>
                  <a:srgbClr val="FF0000"/>
                </a:solidFill>
              </a:rPr>
              <a:t>onStop</a:t>
            </a:r>
            <a:r>
              <a:rPr lang="en-US" sz="2000" dirty="0" smtClean="0">
                <a:solidFill>
                  <a:schemeClr val="bg2"/>
                </a:solidFill>
              </a:rPr>
              <a:t>, system kill it at any time</a:t>
            </a:r>
          </a:p>
          <a:p>
            <a:r>
              <a:rPr lang="en-US" sz="2000" b="1" dirty="0" smtClean="0">
                <a:solidFill>
                  <a:schemeClr val="bg2"/>
                </a:solidFill>
              </a:rPr>
              <a:t>--Empty process: </a:t>
            </a:r>
            <a:r>
              <a:rPr lang="en-US" sz="2000" dirty="0" smtClean="0">
                <a:solidFill>
                  <a:schemeClr val="bg2"/>
                </a:solidFill>
              </a:rPr>
              <a:t>hold nothing of application, </a:t>
            </a:r>
            <a:r>
              <a:rPr lang="en-US" sz="2000" dirty="0" smtClean="0">
                <a:solidFill>
                  <a:srgbClr val="FF0000"/>
                </a:solidFill>
              </a:rPr>
              <a:t>cache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7599405" y="1248032"/>
            <a:ext cx="370703" cy="1495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8469" y="2891337"/>
            <a:ext cx="8215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</a:rPr>
              <a:t>Actively </a:t>
            </a:r>
            <a:endParaRPr lang="en-US" sz="2000" b="1" dirty="0" smtClean="0">
              <a:solidFill>
                <a:schemeClr val="bg2"/>
              </a:solidFill>
              <a:hlinkClick r:id="rId2"/>
            </a:endParaRPr>
          </a:p>
          <a:p>
            <a:r>
              <a:rPr lang="en-US" sz="2000" dirty="0" smtClean="0">
                <a:solidFill>
                  <a:schemeClr val="bg2"/>
                </a:solidFill>
                <a:hlinkClick r:id="rId2"/>
              </a:rPr>
              <a:t>onCreate()</a:t>
            </a:r>
            <a:r>
              <a:rPr lang="en-US" sz="2000" dirty="0" smtClean="0">
                <a:solidFill>
                  <a:schemeClr val="bg2"/>
                </a:solidFill>
              </a:rPr>
              <a:t>, 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onStartCommand()</a:t>
            </a:r>
            <a:r>
              <a:rPr lang="en-US" sz="2000" dirty="0" smtClean="0">
                <a:solidFill>
                  <a:schemeClr val="bg2"/>
                </a:solidFill>
              </a:rPr>
              <a:t>, </a:t>
            </a:r>
            <a:r>
              <a:rPr lang="en-US" sz="2000" dirty="0" err="1" smtClean="0">
                <a:solidFill>
                  <a:schemeClr val="bg2"/>
                </a:solidFill>
                <a:hlinkClick r:id="rId2"/>
              </a:rPr>
              <a:t>onDestroy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()</a:t>
            </a:r>
            <a:r>
              <a:rPr lang="en-US" sz="2000" dirty="0" smtClean="0">
                <a:solidFill>
                  <a:schemeClr val="bg2"/>
                </a:solidFill>
              </a:rPr>
              <a:t> cause current process to be in foreground state</a:t>
            </a:r>
          </a:p>
          <a:p>
            <a:r>
              <a:rPr lang="en-US" sz="2000" dirty="0" err="1" smtClean="0">
                <a:hlinkClick r:id="rId2"/>
              </a:rPr>
              <a:t>start</a:t>
            </a:r>
            <a:r>
              <a:rPr lang="en-US" sz="2000" dirty="0" err="1" smtClean="0">
                <a:solidFill>
                  <a:schemeClr val="bg2"/>
                </a:solidFill>
                <a:hlinkClick r:id="rId2"/>
              </a:rPr>
              <a:t>Foreground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hlinkClick r:id="rId2"/>
              </a:rPr>
              <a:t>int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, Notification)</a:t>
            </a:r>
            <a:r>
              <a:rPr lang="en-US" sz="2000" dirty="0" smtClean="0">
                <a:solidFill>
                  <a:schemeClr val="bg2"/>
                </a:solidFill>
              </a:rPr>
              <a:t> to put the started service in a foreground state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Passively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After </a:t>
            </a:r>
            <a:r>
              <a:rPr lang="en-US" sz="2000" dirty="0" err="1" smtClean="0">
                <a:solidFill>
                  <a:srgbClr val="FF0000"/>
                </a:solidFill>
              </a:rPr>
              <a:t>onStart</a:t>
            </a:r>
            <a:r>
              <a:rPr lang="en-US" sz="2000" dirty="0" smtClean="0">
                <a:solidFill>
                  <a:schemeClr val="bg2"/>
                </a:solidFill>
              </a:rPr>
              <a:t>, current process is treated as Service process, but could be killed when memory is low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After </a:t>
            </a:r>
            <a:r>
              <a:rPr lang="en-US" sz="2000" dirty="0" err="1" smtClean="0">
                <a:solidFill>
                  <a:srgbClr val="FF0000"/>
                </a:solidFill>
              </a:rPr>
              <a:t>onBind</a:t>
            </a:r>
            <a:r>
              <a:rPr lang="en-US" sz="2000" dirty="0" smtClean="0">
                <a:solidFill>
                  <a:schemeClr val="bg2"/>
                </a:solidFill>
              </a:rPr>
              <a:t>, current process will at least be guaranteed as the same process of all its clients, such as F or V process, and still could be killed when memory is low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How to Get Service Started/Restarted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469" y="1540358"/>
            <a:ext cx="821595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If you implement </a:t>
            </a:r>
            <a:r>
              <a:rPr lang="en-US" sz="2000" dirty="0" smtClean="0">
                <a:solidFill>
                  <a:schemeClr val="bg2"/>
                </a:solidFill>
                <a:hlinkClick r:id="rId2"/>
              </a:rPr>
              <a:t>onStartCommand()</a:t>
            </a:r>
            <a:r>
              <a:rPr lang="en-US" sz="2000" dirty="0" smtClean="0">
                <a:solidFill>
                  <a:schemeClr val="bg2"/>
                </a:solidFill>
              </a:rPr>
              <a:t> to schedule work to be done </a:t>
            </a:r>
            <a:r>
              <a:rPr lang="en-US" sz="2000" dirty="0" smtClean="0">
                <a:solidFill>
                  <a:srgbClr val="FF0000"/>
                </a:solidFill>
              </a:rPr>
              <a:t>asynchronously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in another thread</a:t>
            </a:r>
            <a:r>
              <a:rPr lang="en-US" sz="2000" dirty="0" smtClean="0">
                <a:solidFill>
                  <a:schemeClr val="bg2"/>
                </a:solidFill>
              </a:rPr>
              <a:t>, but service is killed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--Use </a:t>
            </a:r>
            <a:r>
              <a:rPr lang="en-US" sz="2000" b="1" i="1" dirty="0" smtClean="0">
                <a:solidFill>
                  <a:schemeClr val="bg2"/>
                </a:solidFill>
                <a:hlinkClick r:id="rId2"/>
              </a:rPr>
              <a:t>START_FLAG_RETRY</a:t>
            </a:r>
            <a:r>
              <a:rPr lang="en-US" sz="2000" b="1" i="1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as flag for </a:t>
            </a:r>
            <a:r>
              <a:rPr lang="en-US" sz="2000" b="1" i="1" dirty="0" smtClean="0">
                <a:solidFill>
                  <a:schemeClr val="bg2"/>
                </a:solidFill>
              </a:rPr>
              <a:t>onStartCommand() , </a:t>
            </a:r>
            <a:r>
              <a:rPr lang="en-US" sz="2000" dirty="0" smtClean="0">
                <a:solidFill>
                  <a:schemeClr val="bg2"/>
                </a:solidFill>
              </a:rPr>
              <a:t>if the Intent is a </a:t>
            </a:r>
            <a:r>
              <a:rPr lang="en-US" sz="2000" dirty="0" smtClean="0">
                <a:solidFill>
                  <a:srgbClr val="FF0000"/>
                </a:solidFill>
              </a:rPr>
              <a:t>retry</a:t>
            </a:r>
            <a:r>
              <a:rPr lang="en-US" sz="2000" dirty="0" smtClean="0">
                <a:solidFill>
                  <a:schemeClr val="bg2"/>
                </a:solidFill>
              </a:rPr>
              <a:t> because the original attempt never got to or returned from </a:t>
            </a:r>
            <a:r>
              <a:rPr lang="en-US" sz="2000" b="1" i="1" dirty="0" smtClean="0">
                <a:solidFill>
                  <a:schemeClr val="bg2"/>
                </a:solidFill>
              </a:rPr>
              <a:t>onStartCommand(), </a:t>
            </a:r>
            <a:r>
              <a:rPr lang="en-US" sz="2000" dirty="0" smtClean="0">
                <a:solidFill>
                  <a:schemeClr val="bg2"/>
                </a:solidFill>
              </a:rPr>
              <a:t>possibly the intent is </a:t>
            </a:r>
            <a:r>
              <a:rPr lang="en-US" sz="2000" dirty="0" smtClean="0">
                <a:solidFill>
                  <a:srgbClr val="FF0000"/>
                </a:solidFill>
              </a:rPr>
              <a:t>lost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1800" dirty="0" smtClean="0">
                <a:solidFill>
                  <a:schemeClr val="bg2"/>
                </a:solidFill>
              </a:rPr>
              <a:t>--Use </a:t>
            </a:r>
            <a:r>
              <a:rPr lang="en-US" sz="1800" b="1" i="1" dirty="0" smtClean="0">
                <a:solidFill>
                  <a:schemeClr val="bg2"/>
                </a:solidFill>
                <a:hlinkClick r:id="rId2"/>
              </a:rPr>
              <a:t>START_FLAG_REDELIVERY</a:t>
            </a:r>
            <a:r>
              <a:rPr lang="en-US" sz="1800" dirty="0" smtClean="0">
                <a:solidFill>
                  <a:schemeClr val="bg2"/>
                </a:solidFill>
              </a:rPr>
              <a:t>  as flag for </a:t>
            </a:r>
            <a:r>
              <a:rPr lang="en-US" sz="1800" b="1" i="1" dirty="0" smtClean="0">
                <a:solidFill>
                  <a:schemeClr val="bg2"/>
                </a:solidFill>
              </a:rPr>
              <a:t>onStartCommand() </a:t>
            </a:r>
            <a:r>
              <a:rPr lang="en-US" sz="1800" dirty="0" smtClean="0">
                <a:solidFill>
                  <a:schemeClr val="bg2"/>
                </a:solidFill>
              </a:rPr>
              <a:t>to </a:t>
            </a:r>
            <a:r>
              <a:rPr lang="en-US" sz="1800" dirty="0" smtClean="0">
                <a:solidFill>
                  <a:srgbClr val="FF0000"/>
                </a:solidFill>
              </a:rPr>
              <a:t>have the system re-deliver an </a:t>
            </a:r>
            <a:r>
              <a:rPr lang="en-US" sz="1800" b="1" dirty="0" smtClean="0">
                <a:solidFill>
                  <a:srgbClr val="FF0000"/>
                </a:solidFill>
              </a:rPr>
              <a:t>Intent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2"/>
                </a:solidFill>
              </a:rPr>
              <a:t>for you so that it does </a:t>
            </a:r>
            <a:r>
              <a:rPr lang="en-US" sz="1800" dirty="0" smtClean="0">
                <a:solidFill>
                  <a:srgbClr val="FF0000"/>
                </a:solidFill>
              </a:rPr>
              <a:t>NOT get lost </a:t>
            </a:r>
            <a:r>
              <a:rPr lang="en-US" sz="1800" dirty="0" smtClean="0">
                <a:solidFill>
                  <a:schemeClr val="bg2"/>
                </a:solidFill>
              </a:rPr>
              <a:t>if your service is killed while processing it, because </a:t>
            </a:r>
            <a:r>
              <a:rPr lang="en-US" sz="1800" b="1" i="1" dirty="0" smtClean="0">
                <a:solidFill>
                  <a:schemeClr val="bg2"/>
                </a:solidFill>
                <a:hlinkClick r:id="rId2"/>
              </a:rPr>
              <a:t>START_REDELIVER_INTENT</a:t>
            </a:r>
            <a:r>
              <a:rPr lang="en-US" sz="1800" b="1" i="1" dirty="0" smtClean="0">
                <a:solidFill>
                  <a:schemeClr val="bg2"/>
                </a:solidFill>
              </a:rPr>
              <a:t> </a:t>
            </a:r>
            <a:r>
              <a:rPr lang="en-US" sz="1800" dirty="0" smtClean="0">
                <a:solidFill>
                  <a:schemeClr val="bg2"/>
                </a:solidFill>
              </a:rPr>
              <a:t>is returned from </a:t>
            </a:r>
            <a:r>
              <a:rPr lang="en-US" sz="1800" b="1" i="1" dirty="0" smtClean="0">
                <a:solidFill>
                  <a:schemeClr val="bg2"/>
                </a:solidFill>
              </a:rPr>
              <a:t>OnStartCommand() </a:t>
            </a:r>
            <a:r>
              <a:rPr lang="en-US" sz="1800" dirty="0" smtClean="0">
                <a:solidFill>
                  <a:schemeClr val="bg2"/>
                </a:solidFill>
              </a:rPr>
              <a:t>previously</a:t>
            </a:r>
          </a:p>
          <a:p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  --Simply, you could let your service return </a:t>
            </a:r>
            <a:r>
              <a:rPr lang="en-US" sz="1800" b="1" i="1" dirty="0" smtClean="0">
                <a:solidFill>
                  <a:schemeClr val="bg2"/>
                </a:solidFill>
                <a:hlinkClick r:id="rId2"/>
              </a:rPr>
              <a:t>START_STICKY</a:t>
            </a:r>
            <a:r>
              <a:rPr lang="en-US" sz="1800" b="1" i="1" dirty="0" smtClean="0">
                <a:solidFill>
                  <a:schemeClr val="bg2"/>
                </a:solidFill>
              </a:rPr>
              <a:t>  </a:t>
            </a:r>
            <a:r>
              <a:rPr lang="en-US" sz="1800" dirty="0" smtClean="0">
                <a:solidFill>
                  <a:schemeClr val="bg2"/>
                </a:solidFill>
              </a:rPr>
              <a:t>from</a:t>
            </a:r>
            <a:r>
              <a:rPr lang="en-US" sz="1800" b="1" i="1" dirty="0" smtClean="0">
                <a:solidFill>
                  <a:schemeClr val="bg2"/>
                </a:solidFill>
              </a:rPr>
              <a:t> onStartCommand() </a:t>
            </a:r>
            <a:r>
              <a:rPr lang="en-US" sz="1800" dirty="0" smtClean="0">
                <a:solidFill>
                  <a:srgbClr val="FF0000"/>
                </a:solidFill>
              </a:rPr>
              <a:t>after service is started</a:t>
            </a:r>
            <a:endParaRPr lang="en-US" sz="18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Service Lifecycle In Another View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249" y="1099536"/>
            <a:ext cx="6672650" cy="554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3731741" y="5607827"/>
            <a:ext cx="1041064" cy="414033"/>
          </a:xfrm>
          <a:custGeom>
            <a:avLst/>
            <a:gdLst>
              <a:gd name="connsiteX0" fmla="*/ 61783 w 1041064"/>
              <a:gd name="connsiteY0" fmla="*/ 397557 h 414033"/>
              <a:gd name="connsiteX1" fmla="*/ 24713 w 1041064"/>
              <a:gd name="connsiteY1" fmla="*/ 298703 h 414033"/>
              <a:gd name="connsiteX2" fmla="*/ 0 w 1041064"/>
              <a:gd name="connsiteY2" fmla="*/ 224562 h 414033"/>
              <a:gd name="connsiteX3" fmla="*/ 506627 w 1041064"/>
              <a:gd name="connsiteY3" fmla="*/ 212205 h 414033"/>
              <a:gd name="connsiteX4" fmla="*/ 580767 w 1041064"/>
              <a:gd name="connsiteY4" fmla="*/ 187492 h 414033"/>
              <a:gd name="connsiteX5" fmla="*/ 654908 w 1041064"/>
              <a:gd name="connsiteY5" fmla="*/ 162778 h 414033"/>
              <a:gd name="connsiteX6" fmla="*/ 753762 w 1041064"/>
              <a:gd name="connsiteY6" fmla="*/ 138065 h 414033"/>
              <a:gd name="connsiteX7" fmla="*/ 790832 w 1041064"/>
              <a:gd name="connsiteY7" fmla="*/ 113351 h 414033"/>
              <a:gd name="connsiteX8" fmla="*/ 877329 w 1041064"/>
              <a:gd name="connsiteY8" fmla="*/ 88638 h 414033"/>
              <a:gd name="connsiteX9" fmla="*/ 914400 w 1041064"/>
              <a:gd name="connsiteY9" fmla="*/ 63924 h 414033"/>
              <a:gd name="connsiteX10" fmla="*/ 976183 w 1041064"/>
              <a:gd name="connsiteY10" fmla="*/ 2141 h 414033"/>
              <a:gd name="connsiteX11" fmla="*/ 1013254 w 1041064"/>
              <a:gd name="connsiteY11" fmla="*/ 14497 h 414033"/>
              <a:gd name="connsiteX12" fmla="*/ 1037967 w 1041064"/>
              <a:gd name="connsiteY12" fmla="*/ 51568 h 414033"/>
              <a:gd name="connsiteX13" fmla="*/ 1025610 w 1041064"/>
              <a:gd name="connsiteY13" fmla="*/ 162778 h 414033"/>
              <a:gd name="connsiteX14" fmla="*/ 963827 w 1041064"/>
              <a:gd name="connsiteY14" fmla="*/ 224562 h 414033"/>
              <a:gd name="connsiteX15" fmla="*/ 753762 w 1041064"/>
              <a:gd name="connsiteY15" fmla="*/ 261632 h 414033"/>
              <a:gd name="connsiteX16" fmla="*/ 679621 w 1041064"/>
              <a:gd name="connsiteY16" fmla="*/ 311059 h 414033"/>
              <a:gd name="connsiteX17" fmla="*/ 605481 w 1041064"/>
              <a:gd name="connsiteY17" fmla="*/ 335773 h 414033"/>
              <a:gd name="connsiteX18" fmla="*/ 395416 w 1041064"/>
              <a:gd name="connsiteY18" fmla="*/ 360487 h 414033"/>
              <a:gd name="connsiteX19" fmla="*/ 271848 w 1041064"/>
              <a:gd name="connsiteY19" fmla="*/ 385200 h 414033"/>
              <a:gd name="connsiteX20" fmla="*/ 234778 w 1041064"/>
              <a:gd name="connsiteY20" fmla="*/ 397557 h 414033"/>
              <a:gd name="connsiteX21" fmla="*/ 61783 w 1041064"/>
              <a:gd name="connsiteY21" fmla="*/ 397557 h 41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1064" h="414033">
                <a:moveTo>
                  <a:pt x="61783" y="397557"/>
                </a:moveTo>
                <a:cubicBezTo>
                  <a:pt x="26772" y="381081"/>
                  <a:pt x="49949" y="382822"/>
                  <a:pt x="24713" y="298703"/>
                </a:cubicBezTo>
                <a:cubicBezTo>
                  <a:pt x="17228" y="273751"/>
                  <a:pt x="0" y="224562"/>
                  <a:pt x="0" y="224562"/>
                </a:cubicBezTo>
                <a:cubicBezTo>
                  <a:pt x="168876" y="220443"/>
                  <a:pt x="338044" y="222966"/>
                  <a:pt x="506627" y="212205"/>
                </a:cubicBezTo>
                <a:cubicBezTo>
                  <a:pt x="532624" y="210546"/>
                  <a:pt x="556054" y="195730"/>
                  <a:pt x="580767" y="187492"/>
                </a:cubicBezTo>
                <a:cubicBezTo>
                  <a:pt x="580771" y="187491"/>
                  <a:pt x="654905" y="162779"/>
                  <a:pt x="654908" y="162778"/>
                </a:cubicBezTo>
                <a:cubicBezTo>
                  <a:pt x="729464" y="147868"/>
                  <a:pt x="696767" y="157063"/>
                  <a:pt x="753762" y="138065"/>
                </a:cubicBezTo>
                <a:cubicBezTo>
                  <a:pt x="766119" y="129827"/>
                  <a:pt x="777182" y="119201"/>
                  <a:pt x="790832" y="113351"/>
                </a:cubicBezTo>
                <a:cubicBezTo>
                  <a:pt x="846275" y="89590"/>
                  <a:pt x="829225" y="112690"/>
                  <a:pt x="877329" y="88638"/>
                </a:cubicBezTo>
                <a:cubicBezTo>
                  <a:pt x="890612" y="81996"/>
                  <a:pt x="902043" y="72162"/>
                  <a:pt x="914400" y="63924"/>
                </a:cubicBezTo>
                <a:cubicBezTo>
                  <a:pt x="928816" y="42299"/>
                  <a:pt x="945291" y="7290"/>
                  <a:pt x="976183" y="2141"/>
                </a:cubicBezTo>
                <a:cubicBezTo>
                  <a:pt x="989031" y="0"/>
                  <a:pt x="1000897" y="10378"/>
                  <a:pt x="1013254" y="14497"/>
                </a:cubicBezTo>
                <a:cubicBezTo>
                  <a:pt x="1021492" y="26854"/>
                  <a:pt x="1036734" y="36768"/>
                  <a:pt x="1037967" y="51568"/>
                </a:cubicBezTo>
                <a:cubicBezTo>
                  <a:pt x="1041064" y="88737"/>
                  <a:pt x="1034656" y="126593"/>
                  <a:pt x="1025610" y="162778"/>
                </a:cubicBezTo>
                <a:cubicBezTo>
                  <a:pt x="1018916" y="189552"/>
                  <a:pt x="986997" y="214264"/>
                  <a:pt x="963827" y="224562"/>
                </a:cubicBezTo>
                <a:cubicBezTo>
                  <a:pt x="883390" y="260312"/>
                  <a:pt x="851250" y="252770"/>
                  <a:pt x="753762" y="261632"/>
                </a:cubicBezTo>
                <a:cubicBezTo>
                  <a:pt x="729048" y="278108"/>
                  <a:pt x="707799" y="301666"/>
                  <a:pt x="679621" y="311059"/>
                </a:cubicBezTo>
                <a:lnTo>
                  <a:pt x="605481" y="335773"/>
                </a:lnTo>
                <a:cubicBezTo>
                  <a:pt x="513567" y="366411"/>
                  <a:pt x="581393" y="347203"/>
                  <a:pt x="395416" y="360487"/>
                </a:cubicBezTo>
                <a:cubicBezTo>
                  <a:pt x="354227" y="368725"/>
                  <a:pt x="312777" y="375755"/>
                  <a:pt x="271848" y="385200"/>
                </a:cubicBezTo>
                <a:cubicBezTo>
                  <a:pt x="259156" y="388129"/>
                  <a:pt x="247778" y="396744"/>
                  <a:pt x="234778" y="397557"/>
                </a:cubicBezTo>
                <a:cubicBezTo>
                  <a:pt x="181336" y="400897"/>
                  <a:pt x="96794" y="414033"/>
                  <a:pt x="61783" y="39755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488460" y="4979336"/>
            <a:ext cx="1072978" cy="259929"/>
          </a:xfrm>
          <a:custGeom>
            <a:avLst/>
            <a:gdLst>
              <a:gd name="connsiteX0" fmla="*/ 109151 w 1072978"/>
              <a:gd name="connsiteY0" fmla="*/ 25150 h 259929"/>
              <a:gd name="connsiteX1" fmla="*/ 776416 w 1072978"/>
              <a:gd name="connsiteY1" fmla="*/ 25150 h 259929"/>
              <a:gd name="connsiteX2" fmla="*/ 813486 w 1072978"/>
              <a:gd name="connsiteY2" fmla="*/ 37507 h 259929"/>
              <a:gd name="connsiteX3" fmla="*/ 875270 w 1072978"/>
              <a:gd name="connsiteY3" fmla="*/ 49864 h 259929"/>
              <a:gd name="connsiteX4" fmla="*/ 949410 w 1072978"/>
              <a:gd name="connsiteY4" fmla="*/ 74578 h 259929"/>
              <a:gd name="connsiteX5" fmla="*/ 1035908 w 1072978"/>
              <a:gd name="connsiteY5" fmla="*/ 99291 h 259929"/>
              <a:gd name="connsiteX6" fmla="*/ 1060621 w 1072978"/>
              <a:gd name="connsiteY6" fmla="*/ 136361 h 259929"/>
              <a:gd name="connsiteX7" fmla="*/ 1072978 w 1072978"/>
              <a:gd name="connsiteY7" fmla="*/ 173432 h 259929"/>
              <a:gd name="connsiteX8" fmla="*/ 1023551 w 1072978"/>
              <a:gd name="connsiteY8" fmla="*/ 247572 h 259929"/>
              <a:gd name="connsiteX9" fmla="*/ 553994 w 1072978"/>
              <a:gd name="connsiteY9" fmla="*/ 259929 h 259929"/>
              <a:gd name="connsiteX10" fmla="*/ 257432 w 1072978"/>
              <a:gd name="connsiteY10" fmla="*/ 247572 h 259929"/>
              <a:gd name="connsiteX11" fmla="*/ 220362 w 1072978"/>
              <a:gd name="connsiteY11" fmla="*/ 235215 h 259929"/>
              <a:gd name="connsiteX12" fmla="*/ 183291 w 1072978"/>
              <a:gd name="connsiteY12" fmla="*/ 210502 h 259929"/>
              <a:gd name="connsiteX13" fmla="*/ 121508 w 1072978"/>
              <a:gd name="connsiteY13" fmla="*/ 99291 h 259929"/>
              <a:gd name="connsiteX14" fmla="*/ 109151 w 1072978"/>
              <a:gd name="connsiteY14" fmla="*/ 25150 h 25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2978" h="259929">
                <a:moveTo>
                  <a:pt x="109151" y="25150"/>
                </a:moveTo>
                <a:cubicBezTo>
                  <a:pt x="218302" y="12793"/>
                  <a:pt x="537490" y="0"/>
                  <a:pt x="776416" y="25150"/>
                </a:cubicBezTo>
                <a:cubicBezTo>
                  <a:pt x="789370" y="26514"/>
                  <a:pt x="800850" y="34348"/>
                  <a:pt x="813486" y="37507"/>
                </a:cubicBezTo>
                <a:cubicBezTo>
                  <a:pt x="833861" y="42601"/>
                  <a:pt x="855008" y="44338"/>
                  <a:pt x="875270" y="49864"/>
                </a:cubicBezTo>
                <a:cubicBezTo>
                  <a:pt x="900402" y="56718"/>
                  <a:pt x="924137" y="68260"/>
                  <a:pt x="949410" y="74578"/>
                </a:cubicBezTo>
                <a:cubicBezTo>
                  <a:pt x="1011474" y="90093"/>
                  <a:pt x="982726" y="81564"/>
                  <a:pt x="1035908" y="99291"/>
                </a:cubicBezTo>
                <a:cubicBezTo>
                  <a:pt x="1044146" y="111648"/>
                  <a:pt x="1053980" y="123078"/>
                  <a:pt x="1060621" y="136361"/>
                </a:cubicBezTo>
                <a:cubicBezTo>
                  <a:pt x="1066446" y="148011"/>
                  <a:pt x="1072978" y="160407"/>
                  <a:pt x="1072978" y="173432"/>
                </a:cubicBezTo>
                <a:cubicBezTo>
                  <a:pt x="1072978" y="201350"/>
                  <a:pt x="1060796" y="244847"/>
                  <a:pt x="1023551" y="247572"/>
                </a:cubicBezTo>
                <a:cubicBezTo>
                  <a:pt x="867395" y="258998"/>
                  <a:pt x="710513" y="255810"/>
                  <a:pt x="553994" y="259929"/>
                </a:cubicBezTo>
                <a:cubicBezTo>
                  <a:pt x="455140" y="255810"/>
                  <a:pt x="356101" y="254881"/>
                  <a:pt x="257432" y="247572"/>
                </a:cubicBezTo>
                <a:cubicBezTo>
                  <a:pt x="244442" y="246610"/>
                  <a:pt x="232012" y="241040"/>
                  <a:pt x="220362" y="235215"/>
                </a:cubicBezTo>
                <a:cubicBezTo>
                  <a:pt x="207079" y="228573"/>
                  <a:pt x="195648" y="218740"/>
                  <a:pt x="183291" y="210502"/>
                </a:cubicBezTo>
                <a:cubicBezTo>
                  <a:pt x="159701" y="175117"/>
                  <a:pt x="128758" y="142791"/>
                  <a:pt x="121508" y="99291"/>
                </a:cubicBezTo>
                <a:cubicBezTo>
                  <a:pt x="119477" y="87102"/>
                  <a:pt x="0" y="37507"/>
                  <a:pt x="109151" y="251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580109" y="5618913"/>
            <a:ext cx="1578484" cy="1080274"/>
          </a:xfrm>
          <a:custGeom>
            <a:avLst/>
            <a:gdLst>
              <a:gd name="connsiteX0" fmla="*/ 40421 w 1578484"/>
              <a:gd name="connsiteY0" fmla="*/ 843671 h 1080274"/>
              <a:gd name="connsiteX1" fmla="*/ 213415 w 1578484"/>
              <a:gd name="connsiteY1" fmla="*/ 831314 h 1080274"/>
              <a:gd name="connsiteX2" fmla="*/ 312269 w 1578484"/>
              <a:gd name="connsiteY2" fmla="*/ 806601 h 1080274"/>
              <a:gd name="connsiteX3" fmla="*/ 411123 w 1578484"/>
              <a:gd name="connsiteY3" fmla="*/ 794244 h 1080274"/>
              <a:gd name="connsiteX4" fmla="*/ 448194 w 1578484"/>
              <a:gd name="connsiteY4" fmla="*/ 781887 h 1080274"/>
              <a:gd name="connsiteX5" fmla="*/ 485264 w 1578484"/>
              <a:gd name="connsiteY5" fmla="*/ 757173 h 1080274"/>
              <a:gd name="connsiteX6" fmla="*/ 534691 w 1578484"/>
              <a:gd name="connsiteY6" fmla="*/ 732460 h 1080274"/>
              <a:gd name="connsiteX7" fmla="*/ 571761 w 1578484"/>
              <a:gd name="connsiteY7" fmla="*/ 695390 h 1080274"/>
              <a:gd name="connsiteX8" fmla="*/ 633545 w 1578484"/>
              <a:gd name="connsiteY8" fmla="*/ 621249 h 1080274"/>
              <a:gd name="connsiteX9" fmla="*/ 707686 w 1578484"/>
              <a:gd name="connsiteY9" fmla="*/ 596536 h 1080274"/>
              <a:gd name="connsiteX10" fmla="*/ 744756 w 1578484"/>
              <a:gd name="connsiteY10" fmla="*/ 584179 h 1080274"/>
              <a:gd name="connsiteX11" fmla="*/ 781826 w 1578484"/>
              <a:gd name="connsiteY11" fmla="*/ 571822 h 1080274"/>
              <a:gd name="connsiteX12" fmla="*/ 818896 w 1578484"/>
              <a:gd name="connsiteY12" fmla="*/ 547109 h 1080274"/>
              <a:gd name="connsiteX13" fmla="*/ 967177 w 1578484"/>
              <a:gd name="connsiteY13" fmla="*/ 472968 h 1080274"/>
              <a:gd name="connsiteX14" fmla="*/ 1004248 w 1578484"/>
              <a:gd name="connsiteY14" fmla="*/ 448255 h 1080274"/>
              <a:gd name="connsiteX15" fmla="*/ 1127815 w 1578484"/>
              <a:gd name="connsiteY15" fmla="*/ 324687 h 1080274"/>
              <a:gd name="connsiteX16" fmla="*/ 1164886 w 1578484"/>
              <a:gd name="connsiteY16" fmla="*/ 299973 h 1080274"/>
              <a:gd name="connsiteX17" fmla="*/ 1239026 w 1578484"/>
              <a:gd name="connsiteY17" fmla="*/ 250546 h 1080274"/>
              <a:gd name="connsiteX18" fmla="*/ 1300810 w 1578484"/>
              <a:gd name="connsiteY18" fmla="*/ 176406 h 1080274"/>
              <a:gd name="connsiteX19" fmla="*/ 1337880 w 1578484"/>
              <a:gd name="connsiteY19" fmla="*/ 139336 h 1080274"/>
              <a:gd name="connsiteX20" fmla="*/ 1374950 w 1578484"/>
              <a:gd name="connsiteY20" fmla="*/ 52838 h 1080274"/>
              <a:gd name="connsiteX21" fmla="*/ 1412021 w 1578484"/>
              <a:gd name="connsiteY21" fmla="*/ 40482 h 1080274"/>
              <a:gd name="connsiteX22" fmla="*/ 1486161 w 1578484"/>
              <a:gd name="connsiteY22" fmla="*/ 3411 h 1080274"/>
              <a:gd name="connsiteX23" fmla="*/ 1523232 w 1578484"/>
              <a:gd name="connsiteY23" fmla="*/ 28125 h 1080274"/>
              <a:gd name="connsiteX24" fmla="*/ 1572659 w 1578484"/>
              <a:gd name="connsiteY24" fmla="*/ 102265 h 1080274"/>
              <a:gd name="connsiteX25" fmla="*/ 1547945 w 1578484"/>
              <a:gd name="connsiteY25" fmla="*/ 201119 h 1080274"/>
              <a:gd name="connsiteX26" fmla="*/ 1498518 w 1578484"/>
              <a:gd name="connsiteY26" fmla="*/ 275260 h 1080274"/>
              <a:gd name="connsiteX27" fmla="*/ 1424377 w 1578484"/>
              <a:gd name="connsiteY27" fmla="*/ 423541 h 1080274"/>
              <a:gd name="connsiteX28" fmla="*/ 1387307 w 1578484"/>
              <a:gd name="connsiteY28" fmla="*/ 448255 h 1080274"/>
              <a:gd name="connsiteX29" fmla="*/ 1300810 w 1578484"/>
              <a:gd name="connsiteY29" fmla="*/ 559465 h 1080274"/>
              <a:gd name="connsiteX30" fmla="*/ 1201956 w 1578484"/>
              <a:gd name="connsiteY30" fmla="*/ 670676 h 1080274"/>
              <a:gd name="connsiteX31" fmla="*/ 1115459 w 1578484"/>
              <a:gd name="connsiteY31" fmla="*/ 695390 h 1080274"/>
              <a:gd name="connsiteX32" fmla="*/ 1078388 w 1578484"/>
              <a:gd name="connsiteY32" fmla="*/ 720103 h 1080274"/>
              <a:gd name="connsiteX33" fmla="*/ 967177 w 1578484"/>
              <a:gd name="connsiteY33" fmla="*/ 757173 h 1080274"/>
              <a:gd name="connsiteX34" fmla="*/ 855967 w 1578484"/>
              <a:gd name="connsiteY34" fmla="*/ 794244 h 1080274"/>
              <a:gd name="connsiteX35" fmla="*/ 818896 w 1578484"/>
              <a:gd name="connsiteY35" fmla="*/ 806601 h 1080274"/>
              <a:gd name="connsiteX36" fmla="*/ 757113 w 1578484"/>
              <a:gd name="connsiteY36" fmla="*/ 818957 h 1080274"/>
              <a:gd name="connsiteX37" fmla="*/ 707686 w 1578484"/>
              <a:gd name="connsiteY37" fmla="*/ 843671 h 1080274"/>
              <a:gd name="connsiteX38" fmla="*/ 682972 w 1578484"/>
              <a:gd name="connsiteY38" fmla="*/ 880741 h 1080274"/>
              <a:gd name="connsiteX39" fmla="*/ 645902 w 1578484"/>
              <a:gd name="connsiteY39" fmla="*/ 893098 h 1080274"/>
              <a:gd name="connsiteX40" fmla="*/ 571761 w 1578484"/>
              <a:gd name="connsiteY40" fmla="*/ 942525 h 1080274"/>
              <a:gd name="connsiteX41" fmla="*/ 485264 w 1578484"/>
              <a:gd name="connsiteY41" fmla="*/ 979595 h 1080274"/>
              <a:gd name="connsiteX42" fmla="*/ 411123 w 1578484"/>
              <a:gd name="connsiteY42" fmla="*/ 1004309 h 1080274"/>
              <a:gd name="connsiteX43" fmla="*/ 336983 w 1578484"/>
              <a:gd name="connsiteY43" fmla="*/ 1029022 h 1080274"/>
              <a:gd name="connsiteX44" fmla="*/ 287556 w 1578484"/>
              <a:gd name="connsiteY44" fmla="*/ 1053736 h 1080274"/>
              <a:gd name="connsiteX45" fmla="*/ 213415 w 1578484"/>
              <a:gd name="connsiteY45" fmla="*/ 1078449 h 1080274"/>
              <a:gd name="connsiteX46" fmla="*/ 28064 w 1578484"/>
              <a:gd name="connsiteY46" fmla="*/ 1066092 h 1080274"/>
              <a:gd name="connsiteX47" fmla="*/ 3350 w 1578484"/>
              <a:gd name="connsiteY47" fmla="*/ 1029022 h 1080274"/>
              <a:gd name="connsiteX48" fmla="*/ 15707 w 1578484"/>
              <a:gd name="connsiteY48" fmla="*/ 868384 h 1080274"/>
              <a:gd name="connsiteX49" fmla="*/ 52777 w 1578484"/>
              <a:gd name="connsiteY49" fmla="*/ 856028 h 1080274"/>
              <a:gd name="connsiteX50" fmla="*/ 40421 w 1578484"/>
              <a:gd name="connsiteY50" fmla="*/ 843671 h 108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578484" h="1080274">
                <a:moveTo>
                  <a:pt x="40421" y="843671"/>
                </a:moveTo>
                <a:cubicBezTo>
                  <a:pt x="67194" y="839552"/>
                  <a:pt x="155921" y="837366"/>
                  <a:pt x="213415" y="831314"/>
                </a:cubicBezTo>
                <a:cubicBezTo>
                  <a:pt x="377587" y="814032"/>
                  <a:pt x="199697" y="827068"/>
                  <a:pt x="312269" y="806601"/>
                </a:cubicBezTo>
                <a:cubicBezTo>
                  <a:pt x="344941" y="800661"/>
                  <a:pt x="378172" y="798363"/>
                  <a:pt x="411123" y="794244"/>
                </a:cubicBezTo>
                <a:cubicBezTo>
                  <a:pt x="423480" y="790125"/>
                  <a:pt x="436544" y="787712"/>
                  <a:pt x="448194" y="781887"/>
                </a:cubicBezTo>
                <a:cubicBezTo>
                  <a:pt x="461477" y="775245"/>
                  <a:pt x="472370" y="764541"/>
                  <a:pt x="485264" y="757173"/>
                </a:cubicBezTo>
                <a:cubicBezTo>
                  <a:pt x="501257" y="748034"/>
                  <a:pt x="518215" y="740698"/>
                  <a:pt x="534691" y="732460"/>
                </a:cubicBezTo>
                <a:cubicBezTo>
                  <a:pt x="547048" y="720103"/>
                  <a:pt x="560574" y="708815"/>
                  <a:pt x="571761" y="695390"/>
                </a:cubicBezTo>
                <a:cubicBezTo>
                  <a:pt x="594303" y="668339"/>
                  <a:pt x="599935" y="639921"/>
                  <a:pt x="633545" y="621249"/>
                </a:cubicBezTo>
                <a:cubicBezTo>
                  <a:pt x="656317" y="608598"/>
                  <a:pt x="682972" y="604774"/>
                  <a:pt x="707686" y="596536"/>
                </a:cubicBezTo>
                <a:lnTo>
                  <a:pt x="744756" y="584179"/>
                </a:lnTo>
                <a:cubicBezTo>
                  <a:pt x="757113" y="580060"/>
                  <a:pt x="770988" y="579047"/>
                  <a:pt x="781826" y="571822"/>
                </a:cubicBezTo>
                <a:cubicBezTo>
                  <a:pt x="794183" y="563584"/>
                  <a:pt x="805325" y="553140"/>
                  <a:pt x="818896" y="547109"/>
                </a:cubicBezTo>
                <a:cubicBezTo>
                  <a:pt x="972376" y="478896"/>
                  <a:pt x="813029" y="575732"/>
                  <a:pt x="967177" y="472968"/>
                </a:cubicBezTo>
                <a:lnTo>
                  <a:pt x="1004248" y="448255"/>
                </a:lnTo>
                <a:cubicBezTo>
                  <a:pt x="1070150" y="349401"/>
                  <a:pt x="1028962" y="390590"/>
                  <a:pt x="1127815" y="324687"/>
                </a:cubicBezTo>
                <a:lnTo>
                  <a:pt x="1164886" y="299973"/>
                </a:lnTo>
                <a:cubicBezTo>
                  <a:pt x="1218341" y="219789"/>
                  <a:pt x="1153096" y="299649"/>
                  <a:pt x="1239026" y="250546"/>
                </a:cubicBezTo>
                <a:cubicBezTo>
                  <a:pt x="1273484" y="230856"/>
                  <a:pt x="1277547" y="204321"/>
                  <a:pt x="1300810" y="176406"/>
                </a:cubicBezTo>
                <a:cubicBezTo>
                  <a:pt x="1311997" y="162981"/>
                  <a:pt x="1325523" y="151693"/>
                  <a:pt x="1337880" y="139336"/>
                </a:cubicBezTo>
                <a:cubicBezTo>
                  <a:pt x="1345300" y="109658"/>
                  <a:pt x="1348284" y="74170"/>
                  <a:pt x="1374950" y="52838"/>
                </a:cubicBezTo>
                <a:cubicBezTo>
                  <a:pt x="1385121" y="44701"/>
                  <a:pt x="1399664" y="44601"/>
                  <a:pt x="1412021" y="40482"/>
                </a:cubicBezTo>
                <a:cubicBezTo>
                  <a:pt x="1424930" y="31876"/>
                  <a:pt x="1465697" y="0"/>
                  <a:pt x="1486161" y="3411"/>
                </a:cubicBezTo>
                <a:cubicBezTo>
                  <a:pt x="1500810" y="5853"/>
                  <a:pt x="1510875" y="19887"/>
                  <a:pt x="1523232" y="28125"/>
                </a:cubicBezTo>
                <a:cubicBezTo>
                  <a:pt x="1539708" y="52838"/>
                  <a:pt x="1578484" y="73140"/>
                  <a:pt x="1572659" y="102265"/>
                </a:cubicBezTo>
                <a:cubicBezTo>
                  <a:pt x="1569235" y="119384"/>
                  <a:pt x="1559820" y="179745"/>
                  <a:pt x="1547945" y="201119"/>
                </a:cubicBezTo>
                <a:cubicBezTo>
                  <a:pt x="1533520" y="227083"/>
                  <a:pt x="1507910" y="247082"/>
                  <a:pt x="1498518" y="275260"/>
                </a:cubicBezTo>
                <a:cubicBezTo>
                  <a:pt x="1484420" y="317556"/>
                  <a:pt x="1465444" y="396162"/>
                  <a:pt x="1424377" y="423541"/>
                </a:cubicBezTo>
                <a:lnTo>
                  <a:pt x="1387307" y="448255"/>
                </a:lnTo>
                <a:cubicBezTo>
                  <a:pt x="1353543" y="549545"/>
                  <a:pt x="1411945" y="392762"/>
                  <a:pt x="1300810" y="559465"/>
                </a:cubicBezTo>
                <a:cubicBezTo>
                  <a:pt x="1278289" y="593246"/>
                  <a:pt x="1235813" y="662212"/>
                  <a:pt x="1201956" y="670676"/>
                </a:cubicBezTo>
                <a:cubicBezTo>
                  <a:pt x="1186117" y="674636"/>
                  <a:pt x="1133188" y="686526"/>
                  <a:pt x="1115459" y="695390"/>
                </a:cubicBezTo>
                <a:cubicBezTo>
                  <a:pt x="1102176" y="702032"/>
                  <a:pt x="1091959" y="714071"/>
                  <a:pt x="1078388" y="720103"/>
                </a:cubicBezTo>
                <a:cubicBezTo>
                  <a:pt x="1078354" y="720118"/>
                  <a:pt x="985729" y="750989"/>
                  <a:pt x="967177" y="757173"/>
                </a:cubicBezTo>
                <a:lnTo>
                  <a:pt x="855967" y="794244"/>
                </a:lnTo>
                <a:cubicBezTo>
                  <a:pt x="843610" y="798363"/>
                  <a:pt x="831669" y="804047"/>
                  <a:pt x="818896" y="806601"/>
                </a:cubicBezTo>
                <a:lnTo>
                  <a:pt x="757113" y="818957"/>
                </a:lnTo>
                <a:cubicBezTo>
                  <a:pt x="740637" y="827195"/>
                  <a:pt x="721837" y="831879"/>
                  <a:pt x="707686" y="843671"/>
                </a:cubicBezTo>
                <a:cubicBezTo>
                  <a:pt x="696277" y="853178"/>
                  <a:pt x="694569" y="871464"/>
                  <a:pt x="682972" y="880741"/>
                </a:cubicBezTo>
                <a:cubicBezTo>
                  <a:pt x="672801" y="888878"/>
                  <a:pt x="657288" y="886772"/>
                  <a:pt x="645902" y="893098"/>
                </a:cubicBezTo>
                <a:cubicBezTo>
                  <a:pt x="619938" y="907523"/>
                  <a:pt x="599939" y="933132"/>
                  <a:pt x="571761" y="942525"/>
                </a:cubicBezTo>
                <a:cubicBezTo>
                  <a:pt x="452429" y="982303"/>
                  <a:pt x="637963" y="918515"/>
                  <a:pt x="485264" y="979595"/>
                </a:cubicBezTo>
                <a:cubicBezTo>
                  <a:pt x="461077" y="989270"/>
                  <a:pt x="435837" y="996071"/>
                  <a:pt x="411123" y="1004309"/>
                </a:cubicBezTo>
                <a:lnTo>
                  <a:pt x="336983" y="1029022"/>
                </a:lnTo>
                <a:cubicBezTo>
                  <a:pt x="320507" y="1037260"/>
                  <a:pt x="304659" y="1046895"/>
                  <a:pt x="287556" y="1053736"/>
                </a:cubicBezTo>
                <a:cubicBezTo>
                  <a:pt x="263369" y="1063411"/>
                  <a:pt x="213415" y="1078449"/>
                  <a:pt x="213415" y="1078449"/>
                </a:cubicBezTo>
                <a:cubicBezTo>
                  <a:pt x="151631" y="1074330"/>
                  <a:pt x="88339" y="1080274"/>
                  <a:pt x="28064" y="1066092"/>
                </a:cubicBezTo>
                <a:cubicBezTo>
                  <a:pt x="13608" y="1062691"/>
                  <a:pt x="4276" y="1043844"/>
                  <a:pt x="3350" y="1029022"/>
                </a:cubicBezTo>
                <a:cubicBezTo>
                  <a:pt x="0" y="975422"/>
                  <a:pt x="953" y="920022"/>
                  <a:pt x="15707" y="868384"/>
                </a:cubicBezTo>
                <a:cubicBezTo>
                  <a:pt x="19285" y="855860"/>
                  <a:pt x="42357" y="863843"/>
                  <a:pt x="52777" y="856028"/>
                </a:cubicBezTo>
                <a:cubicBezTo>
                  <a:pt x="60145" y="850502"/>
                  <a:pt x="13648" y="847790"/>
                  <a:pt x="40421" y="8436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271773" y="4609070"/>
            <a:ext cx="262259" cy="222744"/>
          </a:xfrm>
          <a:custGeom>
            <a:avLst/>
            <a:gdLst>
              <a:gd name="connsiteX0" fmla="*/ 2768 w 262259"/>
              <a:gd name="connsiteY0" fmla="*/ 12357 h 222744"/>
              <a:gd name="connsiteX1" fmla="*/ 15124 w 262259"/>
              <a:gd name="connsiteY1" fmla="*/ 210065 h 222744"/>
              <a:gd name="connsiteX2" fmla="*/ 52195 w 262259"/>
              <a:gd name="connsiteY2" fmla="*/ 222422 h 222744"/>
              <a:gd name="connsiteX3" fmla="*/ 237546 w 262259"/>
              <a:gd name="connsiteY3" fmla="*/ 210065 h 222744"/>
              <a:gd name="connsiteX4" fmla="*/ 262259 w 262259"/>
              <a:gd name="connsiteY4" fmla="*/ 123568 h 222744"/>
              <a:gd name="connsiteX5" fmla="*/ 175762 w 262259"/>
              <a:gd name="connsiteY5" fmla="*/ 37071 h 222744"/>
              <a:gd name="connsiteX6" fmla="*/ 101622 w 262259"/>
              <a:gd name="connsiteY6" fmla="*/ 0 h 222744"/>
              <a:gd name="connsiteX7" fmla="*/ 2768 w 262259"/>
              <a:gd name="connsiteY7" fmla="*/ 12357 h 2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259" h="222744">
                <a:moveTo>
                  <a:pt x="2768" y="12357"/>
                </a:moveTo>
                <a:cubicBezTo>
                  <a:pt x="6887" y="78260"/>
                  <a:pt x="0" y="145789"/>
                  <a:pt x="15124" y="210065"/>
                </a:cubicBezTo>
                <a:cubicBezTo>
                  <a:pt x="18107" y="222744"/>
                  <a:pt x="39170" y="222422"/>
                  <a:pt x="52195" y="222422"/>
                </a:cubicBezTo>
                <a:cubicBezTo>
                  <a:pt x="114116" y="222422"/>
                  <a:pt x="175762" y="214184"/>
                  <a:pt x="237546" y="210065"/>
                </a:cubicBezTo>
                <a:cubicBezTo>
                  <a:pt x="243374" y="192581"/>
                  <a:pt x="262259" y="139088"/>
                  <a:pt x="262259" y="123568"/>
                </a:cubicBezTo>
                <a:cubicBezTo>
                  <a:pt x="262259" y="72819"/>
                  <a:pt x="211146" y="60661"/>
                  <a:pt x="175762" y="37071"/>
                </a:cubicBezTo>
                <a:cubicBezTo>
                  <a:pt x="127852" y="5131"/>
                  <a:pt x="152783" y="17054"/>
                  <a:pt x="101622" y="0"/>
                </a:cubicBezTo>
                <a:lnTo>
                  <a:pt x="2768" y="1235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639360" y="3339563"/>
            <a:ext cx="348004" cy="286461"/>
          </a:xfrm>
          <a:custGeom>
            <a:avLst/>
            <a:gdLst>
              <a:gd name="connsiteX0" fmla="*/ 177981 w 348004"/>
              <a:gd name="connsiteY0" fmla="*/ 33832 h 286461"/>
              <a:gd name="connsiteX1" fmla="*/ 91483 w 348004"/>
              <a:gd name="connsiteY1" fmla="*/ 46188 h 286461"/>
              <a:gd name="connsiteX2" fmla="*/ 54413 w 348004"/>
              <a:gd name="connsiteY2" fmla="*/ 58545 h 286461"/>
              <a:gd name="connsiteX3" fmla="*/ 42056 w 348004"/>
              <a:gd name="connsiteY3" fmla="*/ 95615 h 286461"/>
              <a:gd name="connsiteX4" fmla="*/ 17343 w 348004"/>
              <a:gd name="connsiteY4" fmla="*/ 132686 h 286461"/>
              <a:gd name="connsiteX5" fmla="*/ 66770 w 348004"/>
              <a:gd name="connsiteY5" fmla="*/ 268610 h 286461"/>
              <a:gd name="connsiteX6" fmla="*/ 103840 w 348004"/>
              <a:gd name="connsiteY6" fmla="*/ 280967 h 286461"/>
              <a:gd name="connsiteX7" fmla="*/ 313905 w 348004"/>
              <a:gd name="connsiteY7" fmla="*/ 268610 h 286461"/>
              <a:gd name="connsiteX8" fmla="*/ 338618 w 348004"/>
              <a:gd name="connsiteY8" fmla="*/ 219183 h 286461"/>
              <a:gd name="connsiteX9" fmla="*/ 326262 w 348004"/>
              <a:gd name="connsiteY9" fmla="*/ 33832 h 286461"/>
              <a:gd name="connsiteX10" fmla="*/ 264478 w 348004"/>
              <a:gd name="connsiteY10" fmla="*/ 21475 h 286461"/>
              <a:gd name="connsiteX11" fmla="*/ 177981 w 348004"/>
              <a:gd name="connsiteY11" fmla="*/ 33832 h 28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004" h="286461">
                <a:moveTo>
                  <a:pt x="177981" y="33832"/>
                </a:moveTo>
                <a:cubicBezTo>
                  <a:pt x="149149" y="37951"/>
                  <a:pt x="120043" y="40476"/>
                  <a:pt x="91483" y="46188"/>
                </a:cubicBezTo>
                <a:cubicBezTo>
                  <a:pt x="78711" y="48742"/>
                  <a:pt x="63623" y="49335"/>
                  <a:pt x="54413" y="58545"/>
                </a:cubicBezTo>
                <a:cubicBezTo>
                  <a:pt x="45203" y="67755"/>
                  <a:pt x="47881" y="83965"/>
                  <a:pt x="42056" y="95615"/>
                </a:cubicBezTo>
                <a:cubicBezTo>
                  <a:pt x="35414" y="108898"/>
                  <a:pt x="25581" y="120329"/>
                  <a:pt x="17343" y="132686"/>
                </a:cubicBezTo>
                <a:cubicBezTo>
                  <a:pt x="27986" y="228474"/>
                  <a:pt x="0" y="235225"/>
                  <a:pt x="66770" y="268610"/>
                </a:cubicBezTo>
                <a:cubicBezTo>
                  <a:pt x="78420" y="274435"/>
                  <a:pt x="91483" y="276848"/>
                  <a:pt x="103840" y="280967"/>
                </a:cubicBezTo>
                <a:cubicBezTo>
                  <a:pt x="173862" y="276848"/>
                  <a:pt x="246072" y="286461"/>
                  <a:pt x="313905" y="268610"/>
                </a:cubicBezTo>
                <a:cubicBezTo>
                  <a:pt x="331719" y="263922"/>
                  <a:pt x="337650" y="237578"/>
                  <a:pt x="338618" y="219183"/>
                </a:cubicBezTo>
                <a:cubicBezTo>
                  <a:pt x="341873" y="157348"/>
                  <a:pt x="348004" y="91810"/>
                  <a:pt x="326262" y="33832"/>
                </a:cubicBezTo>
                <a:cubicBezTo>
                  <a:pt x="318888" y="14167"/>
                  <a:pt x="284853" y="26569"/>
                  <a:pt x="264478" y="21475"/>
                </a:cubicBezTo>
                <a:cubicBezTo>
                  <a:pt x="178580" y="0"/>
                  <a:pt x="206813" y="29713"/>
                  <a:pt x="177981" y="3383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8692" y="5718769"/>
            <a:ext cx="3237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if this service's process is killed while it is started, </a:t>
            </a:r>
            <a:r>
              <a:rPr lang="en-US" sz="1200" dirty="0" smtClean="0">
                <a:solidFill>
                  <a:srgbClr val="FF0000"/>
                </a:solidFill>
              </a:rPr>
              <a:t>then leave it in the started state but don't retain this delivered intent</a:t>
            </a:r>
            <a:r>
              <a:rPr lang="en-US" sz="1200" dirty="0" smtClean="0">
                <a:solidFill>
                  <a:schemeClr val="bg2"/>
                </a:solidFill>
              </a:rPr>
              <a:t>.  Later the system will try to re-create the service, because it is in the started state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795234"/>
            <a:ext cx="3237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</a:rPr>
              <a:t> if this service's process is killed while it is started, </a:t>
            </a:r>
            <a:r>
              <a:rPr lang="en-US" sz="1200" dirty="0" smtClean="0">
                <a:solidFill>
                  <a:srgbClr val="FF0000"/>
                </a:solidFill>
              </a:rPr>
              <a:t>then it will be scheduled for a restart and the last delivered Intent re-delivered to it </a:t>
            </a:r>
            <a:r>
              <a:rPr lang="en-US" sz="1200" dirty="0" smtClean="0">
                <a:solidFill>
                  <a:schemeClr val="bg2"/>
                </a:solidFill>
              </a:rPr>
              <a:t>again. It will only </a:t>
            </a:r>
            <a:r>
              <a:rPr lang="en-US" sz="1200" dirty="0" smtClean="0">
                <a:solidFill>
                  <a:srgbClr val="FF0000"/>
                </a:solidFill>
              </a:rPr>
              <a:t>be re-started if it is not finished processing all Intents sent to it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 Android </a:t>
            </a:r>
            <a:br>
              <a:rPr lang="en-US" dirty="0" smtClean="0"/>
            </a:br>
            <a:r>
              <a:rPr lang="en-US" sz="2000" dirty="0" smtClean="0"/>
              <a:t>Service Access in Consideration of Security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469" y="1540358"/>
            <a:ext cx="82159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</a:rPr>
              <a:t>Since remote processes (apps services or system services) are </a:t>
            </a:r>
            <a:r>
              <a:rPr lang="en-US" sz="2000" dirty="0" smtClean="0">
                <a:solidFill>
                  <a:srgbClr val="FF0000"/>
                </a:solidFill>
              </a:rPr>
              <a:t>running in different user spaces</a:t>
            </a:r>
            <a:r>
              <a:rPr lang="en-US" sz="2000" dirty="0" smtClean="0">
                <a:solidFill>
                  <a:schemeClr val="bg2"/>
                </a:solidFill>
              </a:rPr>
              <a:t>, by default apps do NOT have access to them</a:t>
            </a:r>
          </a:p>
          <a:p>
            <a:endParaRPr lang="en-US" sz="2000" b="1" i="1" dirty="0" smtClean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-- Statically, to declare a corresponding</a:t>
            </a:r>
            <a:r>
              <a:rPr lang="en-US" sz="1800" dirty="0" smtClean="0">
                <a:solidFill>
                  <a:schemeClr val="bg2"/>
                </a:solidFill>
                <a:hlinkClick r:id="rId2"/>
              </a:rPr>
              <a:t>&lt;uses-permission&gt;</a:t>
            </a:r>
            <a:r>
              <a:rPr lang="en-US" sz="1800" dirty="0" smtClean="0">
                <a:solidFill>
                  <a:schemeClr val="bg2"/>
                </a:solidFill>
              </a:rPr>
              <a:t> element in their own manifest</a:t>
            </a:r>
          </a:p>
          <a:p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-- Programmatically, to use </a:t>
            </a:r>
            <a:r>
              <a:rPr lang="en-US" sz="1800" dirty="0" err="1" smtClean="0">
                <a:solidFill>
                  <a:schemeClr val="bg2"/>
                </a:solidFill>
                <a:hlinkClick r:id="rId3"/>
              </a:rPr>
              <a:t>Context.startService</a:t>
            </a:r>
            <a:r>
              <a:rPr lang="en-US" sz="1800" dirty="0" smtClean="0">
                <a:solidFill>
                  <a:schemeClr val="bg2"/>
                </a:solidFill>
              </a:rPr>
              <a:t> (intent) to temporarily access the services that don’t protect themselves by using </a:t>
            </a:r>
            <a:r>
              <a:rPr lang="en-US" sz="1800" dirty="0" err="1" smtClean="0">
                <a:hlinkClick r:id="rId4"/>
              </a:rPr>
              <a:t>checkCallingPermission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bg2"/>
                </a:solidFill>
              </a:rPr>
              <a:t>(permission)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bg2"/>
                </a:solidFill>
              </a:rPr>
              <a:t>or </a:t>
            </a:r>
            <a:r>
              <a:rPr lang="en-US" sz="1800" dirty="0" smtClean="0">
                <a:solidFill>
                  <a:schemeClr val="bg2"/>
                </a:solidFill>
                <a:hlinkClick r:id="rId4"/>
              </a:rPr>
              <a:t>checkPermission</a:t>
            </a:r>
            <a:r>
              <a:rPr lang="en-US" sz="1800" b="1" dirty="0" smtClean="0">
                <a:solidFill>
                  <a:schemeClr val="bg2"/>
                </a:solidFill>
              </a:rPr>
              <a:t> </a:t>
            </a:r>
            <a:r>
              <a:rPr lang="en-US" sz="1800" dirty="0" smtClean="0">
                <a:solidFill>
                  <a:schemeClr val="bg2"/>
                </a:solidFill>
              </a:rPr>
              <a:t>(permission, </a:t>
            </a:r>
            <a:r>
              <a:rPr lang="en-US" sz="1800" dirty="0" err="1" smtClean="0">
                <a:solidFill>
                  <a:schemeClr val="bg2"/>
                </a:solidFill>
              </a:rPr>
              <a:t>pid</a:t>
            </a:r>
            <a:r>
              <a:rPr lang="en-US" sz="1800" dirty="0" smtClean="0">
                <a:solidFill>
                  <a:schemeClr val="bg2"/>
                </a:solidFill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</a:rPr>
              <a:t>uid</a:t>
            </a:r>
            <a:r>
              <a:rPr lang="en-US" sz="1800" dirty="0" smtClean="0">
                <a:solidFill>
                  <a:schemeClr val="bg2"/>
                </a:solidFill>
              </a:rPr>
              <a:t>)</a:t>
            </a:r>
            <a:endParaRPr lang="en-US" sz="1800" b="1" dirty="0" smtClean="0">
              <a:solidFill>
                <a:schemeClr val="bg2"/>
              </a:solidFill>
            </a:endParaRPr>
          </a:p>
          <a:p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err="1" smtClean="0">
                <a:solidFill>
                  <a:schemeClr val="bg2"/>
                </a:solidFill>
                <a:hlinkClick r:id="rId5"/>
              </a:rPr>
              <a:t>Intent.FLAG_GRANT_READ_URI_PERMISSION</a:t>
            </a:r>
            <a:r>
              <a:rPr lang="en-US" sz="1800" dirty="0" smtClean="0">
                <a:solidFill>
                  <a:schemeClr val="bg2"/>
                </a:solidFill>
              </a:rPr>
              <a:t>  </a:t>
            </a:r>
            <a:r>
              <a:rPr lang="en-US" sz="1800" dirty="0" err="1" smtClean="0">
                <a:solidFill>
                  <a:schemeClr val="bg2"/>
                </a:solidFill>
                <a:hlinkClick r:id="rId5"/>
              </a:rPr>
              <a:t>Intent.FLAG_GRANT_WRITE_URI_PERMISSION</a:t>
            </a:r>
            <a:endParaRPr lang="en-US" sz="18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1096</Words>
  <Application>Microsoft Office PowerPoint</Application>
  <PresentationFormat>On-screen Show (4:3)</PresentationFormat>
  <Paragraphs>238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Application Development (I) </vt:lpstr>
      <vt:lpstr>Agenda</vt:lpstr>
      <vt:lpstr>Service in Android  Android Service Overview</vt:lpstr>
      <vt:lpstr>Service in Android  Service Lifecycle</vt:lpstr>
      <vt:lpstr>Service in Android  Implementation the Lifecycle Callbakcs</vt:lpstr>
      <vt:lpstr>Service in Android  How to Avoid Service be Terminated Unexpectedly (Low Memory)</vt:lpstr>
      <vt:lpstr>Service in Android  How to Get Service Started/Restarted</vt:lpstr>
      <vt:lpstr>Service in Android  Service Lifecycle In Another View</vt:lpstr>
      <vt:lpstr>Service in Android  Service Access in Consideration of Security</vt:lpstr>
      <vt:lpstr>Service in Android  Local Service Single Threading</vt:lpstr>
      <vt:lpstr>Service in Android  Local Intent Service Example</vt:lpstr>
      <vt:lpstr>Service in Android  Local Service Multi-Threading</vt:lpstr>
      <vt:lpstr>Service in Android  Local Service Example</vt:lpstr>
      <vt:lpstr>Service in Android  Remote Service Single Threading &amp; Multi-Threading</vt:lpstr>
      <vt:lpstr>Service in Android  Android Bound Service Lifecycle Management &amp; Callback Implementation</vt:lpstr>
      <vt:lpstr>Service in Android  Strategy of Bound Service Implementation</vt:lpstr>
      <vt:lpstr>Service in Android  Bound Service Implementation / Extending the Binder</vt:lpstr>
      <vt:lpstr>Service in Android  Bound Service Implementation / Extending the Binder</vt:lpstr>
      <vt:lpstr>Service in Android  Strategy of Bound Service Implementation</vt:lpstr>
      <vt:lpstr>Service in Android  Bound Service Implementation / Using a Messenger</vt:lpstr>
      <vt:lpstr>Service in Android  Bound Service Implementation / Using a Messenger</vt:lpstr>
      <vt:lpstr>Service in Android  Strategy of Bound Service Implementation</vt:lpstr>
      <vt:lpstr>Service in Android  What AIDL</vt:lpstr>
      <vt:lpstr>Service in Android  Bound Service Implementation / Using AIDL</vt:lpstr>
      <vt:lpstr>Service in Android  Bound Service Implementation / Using AIDL / Passing Objects over IPC </vt:lpstr>
      <vt:lpstr>Service in Android  Best Practice in Bound Service </vt:lpstr>
      <vt:lpstr>Service in Android  System Services Run in System Server</vt:lpstr>
      <vt:lpstr>Service in Android Where are All System Services</vt:lpstr>
      <vt:lpstr>Service in Android  How to Call System Services 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2013-11-02T04:18:50Z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