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  <p:sldMasterId id="2147483743" r:id="rId5"/>
    <p:sldMasterId id="2147483752" r:id="rId6"/>
    <p:sldMasterId id="2147483761" r:id="rId7"/>
    <p:sldMasterId id="2147483770" r:id="rId8"/>
    <p:sldMasterId id="2147483779" r:id="rId9"/>
    <p:sldMasterId id="2147483843" r:id="rId10"/>
  </p:sldMasterIdLst>
  <p:notesMasterIdLst>
    <p:notesMasterId r:id="rId27"/>
  </p:notesMasterIdLst>
  <p:handoutMasterIdLst>
    <p:handoutMasterId r:id="rId28"/>
  </p:handoutMasterIdLst>
  <p:sldIdLst>
    <p:sldId id="257" r:id="rId11"/>
    <p:sldId id="389" r:id="rId12"/>
    <p:sldId id="385" r:id="rId13"/>
    <p:sldId id="371" r:id="rId14"/>
    <p:sldId id="372" r:id="rId15"/>
    <p:sldId id="382" r:id="rId16"/>
    <p:sldId id="373" r:id="rId17"/>
    <p:sldId id="374" r:id="rId18"/>
    <p:sldId id="381" r:id="rId19"/>
    <p:sldId id="386" r:id="rId20"/>
    <p:sldId id="387" r:id="rId21"/>
    <p:sldId id="388" r:id="rId22"/>
    <p:sldId id="375" r:id="rId23"/>
    <p:sldId id="376" r:id="rId24"/>
    <p:sldId id="377" r:id="rId25"/>
    <p:sldId id="378" r:id="rId2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87B"/>
    <a:srgbClr val="000000"/>
    <a:srgbClr val="FF00FF"/>
    <a:srgbClr val="996633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4632" autoAdjust="0"/>
    <p:restoredTop sz="99496" autoAdjust="0"/>
  </p:normalViewPr>
  <p:slideViewPr>
    <p:cSldViewPr snapToGrid="0">
      <p:cViewPr>
        <p:scale>
          <a:sx n="80" d="100"/>
          <a:sy n="80" d="100"/>
        </p:scale>
        <p:origin x="-1470" y="-36"/>
      </p:cViewPr>
      <p:guideLst>
        <p:guide orient="horz" pos="935"/>
        <p:guide orient="horz" pos="3884"/>
        <p:guide orient="horz" pos="4020"/>
        <p:guide orient="horz" pos="4156"/>
        <p:guide orient="horz" pos="809"/>
        <p:guide orient="horz" pos="300"/>
        <p:guide orient="horz" pos="142"/>
        <p:guide orient="horz" pos="2160"/>
        <p:guide pos="2880"/>
        <p:guide pos="136"/>
        <p:guide pos="272"/>
        <p:guide pos="5624"/>
        <p:guide pos="4940"/>
        <p:guide pos="5618"/>
        <p:guide pos="1014"/>
      </p:guideLst>
    </p:cSldViewPr>
  </p:slideViewPr>
  <p:outlineViewPr>
    <p:cViewPr>
      <p:scale>
        <a:sx n="33" d="100"/>
        <a:sy n="33" d="100"/>
      </p:scale>
      <p:origin x="0" y="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handoutMaster" Target="handoutMasters/handoutMaster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   Rev 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6E9BC4E0-6123-476C-81FC-255E11AB69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Test Presentation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2008-08-21</a:t>
            </a:r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1/152 43-LXE 108 236 Uen  Rev PA1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74A263B4-D0EB-4C6F-92B6-7AA329CF60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Object-oriented_analysis_and_design" TargetMode="External"/><Relationship Id="rId3" Type="http://schemas.openxmlformats.org/officeDocument/2006/relationships/hyperlink" Target="http://en.wikipedia.org/wiki/Software_engineering" TargetMode="External"/><Relationship Id="rId7" Type="http://schemas.openxmlformats.org/officeDocument/2006/relationships/hyperlink" Target="http://en.wikipedia.org/wiki/Object-oriented_desig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Functional_requirements" TargetMode="External"/><Relationship Id="rId5" Type="http://schemas.openxmlformats.org/officeDocument/2006/relationships/hyperlink" Target="http://en.wikipedia.org/wiki/Unified_Modeling_Language" TargetMode="External"/><Relationship Id="rId4" Type="http://schemas.openxmlformats.org/officeDocument/2006/relationships/hyperlink" Target="http://en.wikipedia.org/wiki/Object_(computer_science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Object-oriented analysis and design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(OOAD) 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3" tooltip="Software engineering"/>
              </a:rPr>
              <a:t>software engineering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approach that models a system as a group of interacting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4" tooltip="Object (computer science)"/>
              </a:rPr>
              <a:t>objects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. Each object represents some entity of interest in the system being modeled, and is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characterised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 by its class, its state (data elements), and its behavior. Various models can be created to show the static structure, dynamic behavior, and run-time deployment of these collaborating objects. There are a number of different notations for representing these models, such as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5" tooltip="Unified Modeling Language"/>
              </a:rPr>
              <a:t>Unified Modeling Language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(UML).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Object-oriented analysis (OOA) applies object-modeling techniques to analyze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6" tooltip="Functional requirements"/>
              </a:rPr>
              <a:t>functional requirements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for a system.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7" tooltip="Object-oriented design"/>
              </a:rPr>
              <a:t>Object-oriented design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(OOD) elaborates the analysis models to produce implementation specifications. OOA focuses on </a:t>
            </a:r>
            <a:r>
              <a:rPr lang="en-US" sz="1200" b="0" i="1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what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the system does, OOD on </a:t>
            </a:r>
            <a:r>
              <a:rPr lang="en-US" sz="1200" b="0" i="1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how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the system does it.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Ref: </a:t>
            </a:r>
            <a:r>
              <a:rPr lang="en-US" dirty="0" smtClean="0">
                <a:hlinkClick r:id="rId8"/>
              </a:rPr>
              <a:t>http://en.wikipedia.org/wiki/Object-oriented_analysis_and_design</a:t>
            </a: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IFRS - International Financial Reporting Standards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GAAP - Generally Accepted Accounting Principles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v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9" name="Picture 8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16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en-GB" sz="1100" b="1" noProof="0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en-GB" sz="1100" b="1" noProof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4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pic>
        <p:nvPicPr>
          <p:cNvPr id="7" name="Picture 6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  <p:sp>
        <p:nvSpPr>
          <p:cNvPr id="14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smtClean="0">
                <a:solidFill>
                  <a:srgbClr val="000000"/>
                </a:solidFill>
                <a:latin typeface="Arial"/>
              </a:rPr>
              <a:t>Company Internal</a:t>
            </a:r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3/155 01-LXE 110 1400 Uen A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5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One way QA and Delivery of Apps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6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2011-12-13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7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C3B6D436-2A95-44DB-A892-425D39D80EDE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41" r:id="rId4"/>
    <p:sldLayoutId id="2147483721" r:id="rId5"/>
    <p:sldLayoutId id="2147483723" r:id="rId6"/>
    <p:sldLayoutId id="2147483724" r:id="rId7"/>
    <p:sldLayoutId id="2147483742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1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832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7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03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" name="Picture 6" descr="SE_makebelieve(2).png"/>
          <p:cNvPicPr>
            <a:picLocks noChangeAspect="1"/>
          </p:cNvPicPr>
          <p:nvPr userDrawn="1"/>
        </p:nvPicPr>
        <p:blipFill>
          <a:blip r:embed="rId10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publishing/app-signing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8.png"/><Relationship Id="rId4" Type="http://schemas.openxmlformats.org/officeDocument/2006/relationships/hyperlink" Target="http://developer.android.com/guide/publishing/preparing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Android </a:t>
            </a:r>
            <a:r>
              <a:rPr lang="en-US" smtClean="0"/>
              <a:t>Application Development (I)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Publish Application (Signed)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err="1" smtClean="0"/>
              <a:t>android:versionCode</a:t>
            </a:r>
            <a:r>
              <a:rPr lang="en-US" altLang="zh-CN" sz="3200" dirty="0" smtClean="0"/>
              <a:t> </a:t>
            </a:r>
          </a:p>
          <a:p>
            <a:pPr lvl="1"/>
            <a:r>
              <a:rPr lang="en-US" altLang="zh-CN" sz="2800" dirty="0" smtClean="0"/>
              <a:t>An integer value that represents the version of the application code, relative to other versions.</a:t>
            </a:r>
          </a:p>
          <a:p>
            <a:r>
              <a:rPr lang="en-US" altLang="zh-CN" sz="3200" dirty="0" err="1" smtClean="0"/>
              <a:t>android:versionName</a:t>
            </a:r>
            <a:r>
              <a:rPr lang="en-US" altLang="zh-CN" sz="3200" dirty="0" smtClean="0"/>
              <a:t> </a:t>
            </a:r>
          </a:p>
          <a:p>
            <a:pPr lvl="1"/>
            <a:r>
              <a:rPr lang="en-US" altLang="zh-CN" sz="2800" dirty="0" smtClean="0"/>
              <a:t>A string value that represents the release version of the application code, as it should be shown to users.</a:t>
            </a:r>
            <a:endParaRPr lang="en-US" altLang="zh-C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1656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How to sign an application? </a:t>
            </a:r>
            <a:b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lang="en-US" altLang="zh-CN" sz="2800" dirty="0" smtClean="0">
                <a:solidFill>
                  <a:schemeClr val="bg1"/>
                </a:solidFill>
                <a:latin typeface="+mn-lt"/>
              </a:rPr>
              <a:t>Step1: Setting Application Version</a:t>
            </a:r>
            <a:endParaRPr kumimoji="0" lang="en-US" altLang="zh-CN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err="1" smtClean="0"/>
              <a:t>android:minSdkVersion</a:t>
            </a:r>
            <a:r>
              <a:rPr lang="en-US" altLang="zh-CN" sz="3200" dirty="0" smtClean="0"/>
              <a:t> </a:t>
            </a:r>
          </a:p>
          <a:p>
            <a:pPr lvl="1"/>
            <a:r>
              <a:rPr lang="en-US" altLang="zh-CN" sz="2400" dirty="0" smtClean="0"/>
              <a:t>The minimum version of the Android platform on which the application will run</a:t>
            </a:r>
          </a:p>
          <a:p>
            <a:r>
              <a:rPr lang="en-US" altLang="zh-CN" sz="3200" dirty="0" err="1" smtClean="0"/>
              <a:t>android:targetSdkVersion</a:t>
            </a:r>
            <a:endParaRPr lang="en-US" altLang="zh-CN" sz="3200" dirty="0" smtClean="0"/>
          </a:p>
          <a:p>
            <a:pPr lvl="1"/>
            <a:r>
              <a:rPr lang="en-US" altLang="zh-CN" sz="2400" dirty="0" smtClean="0"/>
              <a:t>Specifies the API Level on which the application is designed to run or behaviors defined in the target API Level,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rather than being restricted to using only those defined for the minimum API Level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3200" dirty="0" err="1" smtClean="0"/>
              <a:t>android:maxSdkVersion</a:t>
            </a:r>
            <a:r>
              <a:rPr lang="en-US" altLang="zh-CN" sz="3200" dirty="0" smtClean="0"/>
              <a:t> </a:t>
            </a:r>
          </a:p>
          <a:p>
            <a:pPr lvl="1"/>
            <a:r>
              <a:rPr lang="en-US" altLang="zh-CN" sz="2400" dirty="0" smtClean="0"/>
              <a:t>The maximum version of the Android platform on which the application is designed to run, specified by the platform's API Level</a:t>
            </a:r>
            <a:endParaRPr lang="en-US" altLang="zh-C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1656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How to sign an application? </a:t>
            </a:r>
            <a:b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lang="en-US" altLang="zh-CN" sz="2800" dirty="0" smtClean="0">
                <a:solidFill>
                  <a:schemeClr val="bg1"/>
                </a:solidFill>
                <a:latin typeface="+mn-lt"/>
              </a:rPr>
              <a:t>Step2: Specifying System API Requirements</a:t>
            </a:r>
            <a:endParaRPr kumimoji="0" lang="en-US" altLang="zh-CN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Cryptographic keys</a:t>
            </a:r>
          </a:p>
          <a:p>
            <a:pPr lvl="1"/>
            <a:r>
              <a:rPr lang="en-US" sz="2400" dirty="0" smtClean="0"/>
              <a:t>Your application must be signed with a cryptographic key whose validity period ends after </a:t>
            </a:r>
            <a:r>
              <a:rPr lang="en-US" sz="2400" b="1" dirty="0" smtClean="0">
                <a:solidFill>
                  <a:srgbClr val="FF0000"/>
                </a:solidFill>
              </a:rPr>
              <a:t>22 October 2033</a:t>
            </a:r>
            <a:r>
              <a:rPr lang="en-US" sz="2400" dirty="0" smtClean="0"/>
              <a:t>.</a:t>
            </a:r>
          </a:p>
          <a:p>
            <a:pPr marL="174625" lvl="1" indent="-174625"/>
            <a:r>
              <a:rPr lang="en-US" sz="3200" dirty="0" smtClean="0">
                <a:ea typeface="+mn-ea"/>
                <a:cs typeface="+mn-cs"/>
              </a:rPr>
              <a:t>Application Icon</a:t>
            </a:r>
          </a:p>
          <a:p>
            <a:pPr lvl="1"/>
            <a:r>
              <a:rPr lang="en-US" sz="2400" dirty="0" smtClean="0"/>
              <a:t>If you are releasing your application on Android Market, you need to create a </a:t>
            </a:r>
            <a:r>
              <a:rPr lang="en-US" sz="2400" b="1" dirty="0" smtClean="0">
                <a:solidFill>
                  <a:srgbClr val="FF0000"/>
                </a:solidFill>
              </a:rPr>
              <a:t>high resolution </a:t>
            </a:r>
            <a:r>
              <a:rPr lang="en-US" sz="2400" dirty="0" smtClean="0"/>
              <a:t>version of your icon.</a:t>
            </a:r>
          </a:p>
          <a:p>
            <a:pPr marL="174625" lvl="1" indent="-174625"/>
            <a:r>
              <a:rPr lang="en-US" sz="3200" dirty="0" smtClean="0">
                <a:ea typeface="+mn-ea"/>
                <a:cs typeface="+mn-cs"/>
              </a:rPr>
              <a:t>End-user License Agreement</a:t>
            </a:r>
          </a:p>
          <a:p>
            <a:pPr marL="438150" lvl="2" indent="-174625"/>
            <a:r>
              <a:rPr lang="en-US" sz="2400" dirty="0" smtClean="0"/>
              <a:t> A EULA can help protect your person, organization, and </a:t>
            </a:r>
            <a:r>
              <a:rPr lang="en-US" sz="2400" b="1" dirty="0" smtClean="0">
                <a:solidFill>
                  <a:srgbClr val="FF0000"/>
                </a:solidFill>
              </a:rPr>
              <a:t>intellectual property</a:t>
            </a:r>
            <a:r>
              <a:rPr lang="en-US" sz="2400" dirty="0" smtClean="0"/>
              <a:t>, and we recommend that you provide one with your application.</a:t>
            </a:r>
            <a:endParaRPr lang="en-US" sz="2400" dirty="0" smtClean="0">
              <a:ea typeface="+mn-ea"/>
              <a:cs typeface="+mn-cs"/>
            </a:endParaRPr>
          </a:p>
          <a:p>
            <a:pPr lvl="1"/>
            <a:endParaRPr lang="en-US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1656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How to sign an application? </a:t>
            </a:r>
            <a:b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lang="en-US" altLang="zh-CN" sz="2800" dirty="0" smtClean="0">
                <a:solidFill>
                  <a:schemeClr val="bg1"/>
                </a:solidFill>
                <a:latin typeface="+mn-lt"/>
              </a:rPr>
              <a:t>Step3: 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Gathering Materials and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How to sign an application?</a:t>
            </a:r>
            <a:br>
              <a:rPr lang="en-US" altLang="zh-CN" dirty="0" smtClean="0">
                <a:latin typeface="+mn-lt"/>
              </a:rPr>
            </a:br>
            <a:r>
              <a:rPr lang="en-US" altLang="zh-CN" dirty="0" smtClean="0">
                <a:latin typeface="+mn-lt"/>
              </a:rPr>
              <a:t>Step4: Get a Certificate by Following Steps</a:t>
            </a:r>
            <a:endParaRPr lang="zh-CN" alt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" y="1455404"/>
            <a:ext cx="8519160" cy="4637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560" y="320848"/>
            <a:ext cx="8280400" cy="523858"/>
          </a:xfrm>
        </p:spPr>
        <p:txBody>
          <a:bodyPr/>
          <a:lstStyle/>
          <a:p>
            <a:r>
              <a:rPr lang="en-US" altLang="zh-CN" dirty="0" smtClean="0">
                <a:latin typeface="+mn-lt"/>
              </a:rPr>
              <a:t>How to sign an application? </a:t>
            </a:r>
            <a:br>
              <a:rPr lang="en-US" altLang="zh-CN" dirty="0" smtClean="0">
                <a:latin typeface="+mn-lt"/>
              </a:rPr>
            </a:br>
            <a:r>
              <a:rPr lang="en-US" altLang="zh-CN" dirty="0" smtClean="0">
                <a:latin typeface="+mn-lt"/>
              </a:rPr>
              <a:t>Step5: Get the Application in Release Mode</a:t>
            </a:r>
            <a:endParaRPr lang="en-US" altLang="zh-C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0" y="1117853"/>
            <a:ext cx="8280400" cy="4681537"/>
          </a:xfrm>
        </p:spPr>
        <p:txBody>
          <a:bodyPr/>
          <a:lstStyle/>
          <a:p>
            <a:r>
              <a:rPr lang="en-US" altLang="zh-CN" dirty="0" smtClean="0"/>
              <a:t>In release mode, the compiled application is not signed by default and you will need to sign it with your private key.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" y="1947960"/>
            <a:ext cx="8153400" cy="48291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1656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How to sign an application? </a:t>
            </a:r>
            <a:b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lang="en-US" altLang="zh-CN" sz="2800" dirty="0" smtClean="0">
                <a:solidFill>
                  <a:schemeClr val="bg1"/>
                </a:solidFill>
                <a:latin typeface="+mn-lt"/>
              </a:rPr>
              <a:t>Step6: Sign Your Application with Your Private Key</a:t>
            </a:r>
            <a:endParaRPr kumimoji="0" lang="en-US" altLang="zh-CN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7040" y="1468742"/>
            <a:ext cx="82804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77787B"/>
                </a:solidFill>
              </a:rPr>
              <a:t>To sign your application, you run </a:t>
            </a:r>
            <a:r>
              <a:rPr lang="en-US" altLang="zh-CN" sz="3200" dirty="0" err="1" smtClean="0">
                <a:solidFill>
                  <a:srgbClr val="77787B"/>
                </a:solidFill>
              </a:rPr>
              <a:t>Jarsigner</a:t>
            </a:r>
            <a:r>
              <a:rPr lang="en-US" altLang="zh-CN" sz="3200" dirty="0" smtClean="0">
                <a:solidFill>
                  <a:srgbClr val="77787B"/>
                </a:solidFill>
              </a:rPr>
              <a:t>, referencing both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the application's .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apk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77787B"/>
                </a:solidFill>
              </a:rPr>
              <a:t>and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the 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keystore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containing the private key </a:t>
            </a:r>
            <a:r>
              <a:rPr lang="en-US" altLang="zh-CN" sz="3200" dirty="0" smtClean="0">
                <a:solidFill>
                  <a:srgbClr val="77787B"/>
                </a:solidFill>
              </a:rPr>
              <a:t>with which to sign the .</a:t>
            </a:r>
            <a:r>
              <a:rPr lang="en-US" altLang="zh-CN" sz="3200" dirty="0" err="1" smtClean="0">
                <a:solidFill>
                  <a:srgbClr val="77787B"/>
                </a:solidFill>
              </a:rPr>
              <a:t>apk</a:t>
            </a:r>
            <a:endParaRPr lang="en-US" altLang="zh-CN" sz="3200" dirty="0" smtClean="0">
              <a:solidFill>
                <a:srgbClr val="77787B"/>
              </a:solidFill>
            </a:endParaRPr>
          </a:p>
          <a:p>
            <a:pPr lvl="1"/>
            <a:r>
              <a:rPr lang="en-US" altLang="zh-CN" sz="2400" b="1" i="1" dirty="0" err="1" smtClean="0">
                <a:solidFill>
                  <a:srgbClr val="FF0000"/>
                </a:solidFill>
              </a:rPr>
              <a:t>jarsigner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 -verbose -</a:t>
            </a:r>
            <a:r>
              <a:rPr lang="en-US" altLang="zh-CN" sz="2400" b="1" i="1" dirty="0" err="1" smtClean="0">
                <a:solidFill>
                  <a:srgbClr val="FF0000"/>
                </a:solidFill>
              </a:rPr>
              <a:t>keystore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 my-release-</a:t>
            </a:r>
            <a:r>
              <a:rPr lang="en-US" altLang="zh-CN" sz="2400" b="1" i="1" dirty="0" err="1" smtClean="0">
                <a:solidFill>
                  <a:srgbClr val="FF0000"/>
                </a:solidFill>
              </a:rPr>
              <a:t>key.keystore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 my_application.apk </a:t>
            </a:r>
            <a:r>
              <a:rPr lang="en-US" altLang="zh-CN" sz="2400" b="1" i="1" dirty="0" err="1" smtClean="0">
                <a:solidFill>
                  <a:srgbClr val="FF0000"/>
                </a:solidFill>
              </a:rPr>
              <a:t>alias_name</a:t>
            </a:r>
            <a:endParaRPr lang="en-US" altLang="zh-CN" sz="2400" b="1" i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77787B"/>
                </a:solidFill>
              </a:rPr>
              <a:t>Check the result for signed application</a:t>
            </a:r>
          </a:p>
          <a:p>
            <a:pPr lvl="1"/>
            <a:r>
              <a:rPr lang="en-US" altLang="zh-CN" sz="2400" b="1" i="1" dirty="0" err="1" smtClean="0">
                <a:solidFill>
                  <a:srgbClr val="FF0000"/>
                </a:solidFill>
              </a:rPr>
              <a:t>jarsigner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 -verify –verbose my_application.apk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Ensure that all uncompressed data starts with a particular byte alignment, relative to the start of the file. </a:t>
            </a:r>
          </a:p>
          <a:p>
            <a:r>
              <a:rPr lang="en-US" altLang="zh-CN" sz="3200" dirty="0" smtClean="0"/>
              <a:t>Ensure the alignment at 4-byte boundaries provides a performance optimization when installed on a device</a:t>
            </a:r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		</a:t>
            </a:r>
            <a:r>
              <a:rPr lang="en-US" altLang="zh-CN" b="1" i="1" dirty="0" err="1" smtClean="0">
                <a:solidFill>
                  <a:srgbClr val="FF0000"/>
                </a:solidFill>
              </a:rPr>
              <a:t>zipalign</a:t>
            </a:r>
            <a:r>
              <a:rPr lang="en-US" altLang="zh-CN" b="1" i="1" dirty="0" smtClean="0">
                <a:solidFill>
                  <a:srgbClr val="FF0000"/>
                </a:solidFill>
              </a:rPr>
              <a:t> -v 4 your_project_name-unaligned.apk 	your_project_name.apk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1656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How to sign an application? </a:t>
            </a:r>
            <a:b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lang="en-US" altLang="zh-CN" sz="2800" dirty="0" smtClean="0">
                <a:solidFill>
                  <a:schemeClr val="bg1"/>
                </a:solidFill>
                <a:latin typeface="+mn-lt"/>
              </a:rPr>
              <a:t>Step7: Align the final APK package</a:t>
            </a:r>
            <a:endParaRPr kumimoji="0" lang="en-US" altLang="zh-CN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174625" lvl="1" indent="-174625"/>
            <a:r>
              <a:rPr lang="en-US" sz="2400" dirty="0" smtClean="0"/>
              <a:t>Self Introduction</a:t>
            </a:r>
          </a:p>
          <a:p>
            <a:pPr marL="174625" lvl="1" indent="-174625"/>
            <a:r>
              <a:rPr lang="en-US" sz="2400" dirty="0" smtClean="0"/>
              <a:t>Intellectual Property Rights</a:t>
            </a:r>
          </a:p>
          <a:p>
            <a:pPr marL="174625" lvl="1" indent="-174625"/>
            <a:r>
              <a:rPr lang="en-US" sz="2400" dirty="0" smtClean="0"/>
              <a:t>Project Introduction</a:t>
            </a:r>
          </a:p>
          <a:p>
            <a:pPr marL="174625" lvl="1" indent="-174625"/>
            <a:r>
              <a:rPr lang="en-US" sz="2400" dirty="0" smtClean="0"/>
              <a:t>Android Introduction</a:t>
            </a:r>
          </a:p>
          <a:p>
            <a:pPr marL="174625" lvl="1" indent="-174625"/>
            <a:r>
              <a:rPr lang="en-US" sz="2400" dirty="0" smtClean="0"/>
              <a:t>Get Started with Android</a:t>
            </a:r>
          </a:p>
          <a:p>
            <a:pPr marL="174625" lvl="1" indent="-174625"/>
            <a:r>
              <a:rPr lang="en-US" sz="2400" dirty="0" smtClean="0"/>
              <a:t>Requirement </a:t>
            </a:r>
          </a:p>
          <a:p>
            <a:pPr marL="174625" lvl="1" indent="-174625"/>
            <a:r>
              <a:rPr lang="en-US" sz="2400" dirty="0" smtClean="0"/>
              <a:t>Object-Oriented Analysis and Design</a:t>
            </a:r>
          </a:p>
          <a:p>
            <a:pPr marL="174625" lvl="1" indent="-174625"/>
            <a:r>
              <a:rPr lang="en-US" sz="2400" dirty="0" smtClean="0"/>
              <a:t>Scrum</a:t>
            </a:r>
          </a:p>
          <a:p>
            <a:pPr marL="174625" lvl="1" indent="-174625"/>
            <a:r>
              <a:rPr lang="en-US" sz="2400" dirty="0" smtClean="0"/>
              <a:t>Coding</a:t>
            </a:r>
          </a:p>
          <a:p>
            <a:pPr marL="174625" lvl="1" indent="-174625"/>
            <a:r>
              <a:rPr lang="en-US" sz="2400" dirty="0" smtClean="0"/>
              <a:t>Acceptance Test Criteria</a:t>
            </a:r>
          </a:p>
          <a:p>
            <a:pPr marL="174625" lvl="1" indent="-174625"/>
            <a:r>
              <a:rPr lang="en-US" sz="2400" dirty="0" smtClean="0"/>
              <a:t>Publish Application</a:t>
            </a:r>
          </a:p>
          <a:p>
            <a:pPr marL="174625" lvl="1" indent="-174625"/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38118" y="5174998"/>
            <a:ext cx="5118266" cy="403761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ublishing_prepar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1045" y="1169296"/>
            <a:ext cx="3874261" cy="5267122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4085112" y="1294410"/>
            <a:ext cx="4773880" cy="5070764"/>
          </a:xfrm>
          <a:prstGeom prst="wedgeRoundRectCallout">
            <a:avLst>
              <a:gd name="adj1" fmla="val -55089"/>
              <a:gd name="adj2" fmla="val -5366"/>
              <a:gd name="adj3" fmla="val 16667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Publish Application</a:t>
            </a:r>
            <a:br>
              <a:rPr lang="en-US" dirty="0" smtClean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27616" y="1484313"/>
            <a:ext cx="4484584" cy="4681537"/>
          </a:xfrm>
        </p:spPr>
        <p:txBody>
          <a:bodyPr/>
          <a:lstStyle/>
          <a:p>
            <a:r>
              <a:rPr lang="en-US" sz="2000" dirty="0" smtClean="0">
                <a:ea typeface="+mn-ea"/>
                <a:cs typeface="+mn-cs"/>
              </a:rPr>
              <a:t>Signing in Debug Mode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sz="1400" dirty="0" smtClean="0"/>
              <a:t>When you run or debug your application, ADT signs the .</a:t>
            </a:r>
            <a:r>
              <a:rPr lang="en-US" sz="1400" dirty="0" err="1" smtClean="0"/>
              <a:t>apk</a:t>
            </a:r>
            <a:r>
              <a:rPr lang="en-US" sz="1400" dirty="0" smtClean="0"/>
              <a:t> with the debug certificate, runs </a:t>
            </a:r>
            <a:r>
              <a:rPr lang="en-US" sz="1400" dirty="0" err="1" smtClean="0"/>
              <a:t>zipalign</a:t>
            </a:r>
            <a:r>
              <a:rPr lang="en-US" sz="1400" dirty="0" smtClean="0"/>
              <a:t> on the package, then installs it on the selected emulator or connected device. No specific action on your part is needed.</a:t>
            </a:r>
            <a:endParaRPr lang="en-US" sz="1400" dirty="0" smtClean="0">
              <a:ea typeface="+mn-ea"/>
              <a:cs typeface="+mn-cs"/>
            </a:endParaRPr>
          </a:p>
          <a:p>
            <a:pPr lvl="1">
              <a:buNone/>
            </a:pPr>
            <a:r>
              <a:rPr lang="en-US" sz="1400" dirty="0" smtClean="0">
                <a:ea typeface="+mn-ea"/>
                <a:cs typeface="+mn-cs"/>
              </a:rPr>
              <a:t>	</a:t>
            </a:r>
            <a:r>
              <a:rPr lang="en-US" sz="1400" i="1" dirty="0" smtClean="0">
                <a:ea typeface="+mn-ea"/>
                <a:cs typeface="+mn-cs"/>
              </a:rPr>
              <a:t>Note: </a:t>
            </a:r>
            <a:r>
              <a:rPr lang="en-US" sz="1400" i="1" dirty="0" smtClean="0"/>
              <a:t>The self-signed certificate used to sign your application in debug mode will have an expiration date of 365 days from its creation date.</a:t>
            </a:r>
          </a:p>
          <a:p>
            <a:pPr marL="174625" lvl="1" indent="-174625"/>
            <a:r>
              <a:rPr lang="en-US" dirty="0" smtClean="0">
                <a:ea typeface="+mn-ea"/>
                <a:cs typeface="+mn-cs"/>
              </a:rPr>
              <a:t>Signing in Release Mode</a:t>
            </a:r>
          </a:p>
          <a:p>
            <a:pPr marL="882650" lvl="2" indent="-342900">
              <a:buFont typeface="+mj-lt"/>
              <a:buAutoNum type="arabicPeriod"/>
            </a:pPr>
            <a:r>
              <a:rPr lang="en-US" sz="1400" dirty="0" smtClean="0">
                <a:hlinkClick r:id="rId3"/>
              </a:rPr>
              <a:t>Obtain a suitable private key</a:t>
            </a:r>
            <a:endParaRPr lang="en-US" sz="1400" dirty="0" smtClean="0"/>
          </a:p>
          <a:p>
            <a:pPr marL="882650" lvl="2" indent="-342900">
              <a:buFont typeface="+mj-lt"/>
              <a:buAutoNum type="arabicPeriod"/>
            </a:pPr>
            <a:r>
              <a:rPr lang="en-US" sz="1400" dirty="0" smtClean="0">
                <a:hlinkClick r:id="rId3"/>
              </a:rPr>
              <a:t>Compile the application in release mode</a:t>
            </a:r>
            <a:endParaRPr lang="en-US" sz="1400" dirty="0" smtClean="0"/>
          </a:p>
          <a:p>
            <a:pPr marL="882650" lvl="2" indent="-342900">
              <a:buFont typeface="+mj-lt"/>
              <a:buAutoNum type="arabicPeriod"/>
            </a:pPr>
            <a:r>
              <a:rPr lang="en-US" sz="1400" dirty="0" smtClean="0">
                <a:hlinkClick r:id="rId3"/>
              </a:rPr>
              <a:t>Sign your application with your private key</a:t>
            </a:r>
            <a:endParaRPr lang="en-US" sz="1400" dirty="0" smtClean="0"/>
          </a:p>
          <a:p>
            <a:pPr marL="882650" lvl="2" indent="-342900">
              <a:buFont typeface="+mj-lt"/>
              <a:buAutoNum type="arabicPeriod"/>
            </a:pPr>
            <a:r>
              <a:rPr lang="en-US" sz="1400" dirty="0" smtClean="0">
                <a:hlinkClick r:id="rId3"/>
              </a:rPr>
              <a:t>Align the final APK package</a:t>
            </a:r>
            <a:endParaRPr lang="en-US" sz="1400" dirty="0" smtClean="0"/>
          </a:p>
          <a:p>
            <a:pPr marL="882650" lvl="2" indent="-342900">
              <a:buNone/>
            </a:pPr>
            <a:r>
              <a:rPr lang="en-US" sz="1400" i="1" dirty="0" smtClean="0">
                <a:ea typeface="+mn-ea"/>
                <a:cs typeface="+mn-cs"/>
              </a:rPr>
              <a:t>Hints: Export Wizard in Eclipse will help you</a:t>
            </a:r>
          </a:p>
          <a:p>
            <a:pPr marL="882650" lvl="2" indent="-342900">
              <a:buNone/>
            </a:pPr>
            <a:r>
              <a:rPr lang="en-US" sz="1400" i="1" dirty="0" smtClean="0">
                <a:ea typeface="+mn-ea"/>
                <a:cs typeface="+mn-cs"/>
              </a:rPr>
              <a:t>export a signed .</a:t>
            </a:r>
            <a:r>
              <a:rPr lang="en-US" sz="1400" i="1" dirty="0" err="1" smtClean="0">
                <a:ea typeface="+mn-ea"/>
                <a:cs typeface="+mn-cs"/>
              </a:rPr>
              <a:t>apk</a:t>
            </a:r>
            <a:r>
              <a:rPr lang="en-US" sz="1400" i="1" dirty="0" smtClean="0">
                <a:ea typeface="+mn-ea"/>
                <a:cs typeface="+mn-cs"/>
              </a:rPr>
              <a:t> (and even create a new</a:t>
            </a:r>
          </a:p>
          <a:p>
            <a:pPr marL="882650" lvl="2" indent="-342900">
              <a:buNone/>
            </a:pPr>
            <a:r>
              <a:rPr lang="en-US" sz="1400" i="1" dirty="0" err="1" smtClean="0">
                <a:ea typeface="+mn-ea"/>
                <a:cs typeface="+mn-cs"/>
              </a:rPr>
              <a:t>keystore</a:t>
            </a:r>
            <a:r>
              <a:rPr lang="en-US" sz="1400" i="1" dirty="0" smtClean="0">
                <a:ea typeface="+mn-ea"/>
                <a:cs typeface="+mn-cs"/>
              </a:rPr>
              <a:t>, if necessary). </a:t>
            </a:r>
          </a:p>
          <a:p>
            <a:pPr marL="882650" lvl="2" indent="-342900">
              <a:buNone/>
            </a:pPr>
            <a:r>
              <a:rPr lang="en-US" sz="1400" i="1" dirty="0" smtClean="0">
                <a:ea typeface="+mn-ea"/>
                <a:cs typeface="+mn-cs"/>
              </a:rPr>
              <a:t>[Ref to </a:t>
            </a:r>
            <a:r>
              <a:rPr lang="en-US" sz="1400" i="1" dirty="0" smtClean="0">
                <a:ea typeface="+mn-ea"/>
                <a:cs typeface="+mn-cs"/>
                <a:hlinkClick r:id="rId3"/>
              </a:rPr>
              <a:t>Compile and sign with Eclipse ADT</a:t>
            </a:r>
            <a:r>
              <a:rPr lang="en-US" sz="1400" i="1" dirty="0" smtClean="0">
                <a:ea typeface="+mn-ea"/>
                <a:cs typeface="+mn-cs"/>
              </a:rPr>
              <a:t>]</a:t>
            </a:r>
          </a:p>
          <a:p>
            <a:pPr lvl="1">
              <a:buNone/>
            </a:pPr>
            <a:endParaRPr lang="en-US" sz="14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15634" y="6175169"/>
            <a:ext cx="3918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77787B"/>
                </a:solidFill>
              </a:rPr>
              <a:t>[Ref to </a:t>
            </a:r>
            <a:r>
              <a:rPr lang="en-US" sz="1400" i="1" dirty="0" smtClean="0">
                <a:solidFill>
                  <a:srgbClr val="77787B"/>
                </a:solidFill>
                <a:hlinkClick r:id="rId4"/>
              </a:rPr>
              <a:t>Preparing for Release</a:t>
            </a:r>
            <a:r>
              <a:rPr lang="en-US" sz="1400" i="1" dirty="0" smtClean="0">
                <a:solidFill>
                  <a:srgbClr val="77787B"/>
                </a:solidFill>
              </a:rPr>
              <a:t>]</a:t>
            </a:r>
            <a:endParaRPr lang="en-US" sz="1400" i="1" dirty="0">
              <a:solidFill>
                <a:srgbClr val="77787B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2947988"/>
            <a:ext cx="5334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What is Signing for Application?</a:t>
            </a:r>
            <a:endParaRPr lang="zh-CN" alt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b="1" dirty="0" smtClean="0"/>
              <a:t>Signing is the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process</a:t>
            </a:r>
            <a:r>
              <a:rPr lang="en-US" altLang="zh-CN" sz="3600" b="1" dirty="0" smtClean="0"/>
              <a:t> of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digitally signing</a:t>
            </a:r>
            <a:r>
              <a:rPr lang="en-US" altLang="zh-CN" sz="3600" b="1" dirty="0" smtClean="0"/>
              <a:t> executables </a:t>
            </a:r>
          </a:p>
          <a:p>
            <a:pPr>
              <a:buNone/>
            </a:pPr>
            <a:r>
              <a:rPr lang="en-US" altLang="zh-CN" sz="3600" b="1" dirty="0" smtClean="0"/>
              <a:t> and scripts to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confirm the software author</a:t>
            </a:r>
            <a:r>
              <a:rPr lang="en-US" altLang="zh-CN" sz="3600" b="1" dirty="0" smtClean="0"/>
              <a:t> and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guarantee</a:t>
            </a:r>
            <a:r>
              <a:rPr lang="en-US" altLang="zh-CN" sz="3600" b="1" dirty="0" smtClean="0"/>
              <a:t> that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the code </a:t>
            </a:r>
            <a:r>
              <a:rPr lang="en-US" altLang="zh-CN" sz="3600" b="1" dirty="0" smtClean="0"/>
              <a:t>has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not</a:t>
            </a:r>
            <a:r>
              <a:rPr lang="en-US" altLang="zh-CN" sz="3600" b="1" dirty="0" smtClean="0"/>
              <a:t> been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altered or corrupted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Why Do We Need to Sign an Application?</a:t>
            </a:r>
            <a:endParaRPr lang="zh-CN" alt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The Android system requires that all installed applications be digitally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signed with a certificate </a:t>
            </a:r>
            <a:r>
              <a:rPr lang="en-US" altLang="zh-CN" sz="3200" dirty="0" smtClean="0"/>
              <a:t>whose private key is held by the application's developer.</a:t>
            </a:r>
          </a:p>
          <a:p>
            <a:r>
              <a:rPr lang="en-US" altLang="zh-CN" sz="3200" dirty="0" smtClean="0"/>
              <a:t>Uses the certificate as a means of identifying the author of an application and establishing trust relationships between applications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Signing Strategies</a:t>
            </a:r>
            <a:endParaRPr lang="zh-CN" alt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0" y="1027113"/>
            <a:ext cx="8280400" cy="4681537"/>
          </a:xfrm>
        </p:spPr>
        <p:txBody>
          <a:bodyPr/>
          <a:lstStyle/>
          <a:p>
            <a:r>
              <a:rPr lang="en-US" altLang="zh-CN" sz="3200" dirty="0" smtClean="0"/>
              <a:t>Application Upgrade </a:t>
            </a:r>
          </a:p>
          <a:p>
            <a:pPr lvl="1"/>
            <a:r>
              <a:rPr lang="en-US" altLang="zh-CN" sz="2400" dirty="0" smtClean="0"/>
              <a:t>As you release updates to your application, you will want to continue to sign the updates with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the same certificate or set of certificates</a:t>
            </a:r>
          </a:p>
          <a:p>
            <a:r>
              <a:rPr lang="en-US" altLang="zh-CN" sz="2800" dirty="0" smtClean="0"/>
              <a:t>Application Modularity  </a:t>
            </a:r>
          </a:p>
          <a:p>
            <a:pPr lvl="1"/>
            <a:r>
              <a:rPr lang="en-US" altLang="zh-CN" sz="2400" dirty="0" smtClean="0"/>
              <a:t>The Android system allows applications that are signed by the same certificate to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run in the same process</a:t>
            </a:r>
          </a:p>
          <a:p>
            <a:r>
              <a:rPr lang="en-US" altLang="zh-CN" sz="2800" dirty="0" smtClean="0"/>
              <a:t>Code/Data Sharing Through Permissions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The Android system provides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signature-based permissions enforcement</a:t>
            </a:r>
            <a:r>
              <a:rPr lang="en-US" altLang="zh-CN" sz="2400" dirty="0" smtClean="0"/>
              <a:t>, so that an application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can expose functionality to another application that is signed with a specified certificate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What is Certificate?</a:t>
            </a:r>
            <a:endParaRPr lang="zh-CN" alt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The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certificate is a digital file </a:t>
            </a:r>
            <a:r>
              <a:rPr lang="en-US" altLang="zh-CN" sz="3200" dirty="0" smtClean="0"/>
              <a:t>generated by some tool such as 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keytool</a:t>
            </a:r>
            <a:r>
              <a:rPr lang="en-US" altLang="zh-CN" sz="3200" dirty="0" smtClean="0"/>
              <a:t> in Java SDK.</a:t>
            </a:r>
          </a:p>
          <a:p>
            <a:r>
              <a:rPr lang="en-US" altLang="zh-CN" sz="3200" dirty="0" smtClean="0"/>
              <a:t>The certificate is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not used to control </a:t>
            </a:r>
            <a:r>
              <a:rPr lang="en-US" altLang="zh-CN" sz="3200" dirty="0" smtClean="0"/>
              <a:t>which applications the user can install. </a:t>
            </a:r>
          </a:p>
          <a:p>
            <a:r>
              <a:rPr lang="en-US" altLang="zh-CN" sz="3200" dirty="0" smtClean="0"/>
              <a:t>The certificate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does not need to be signed by a certificate authority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Important Tips for Signing and Certificates</a:t>
            </a:r>
            <a:endParaRPr lang="zh-CN" alt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981393"/>
            <a:ext cx="8280400" cy="5388927"/>
          </a:xfrm>
        </p:spPr>
        <p:txBody>
          <a:bodyPr/>
          <a:lstStyle/>
          <a:p>
            <a:r>
              <a:rPr lang="en-US" altLang="zh-CN" sz="3200" dirty="0" smtClean="0"/>
              <a:t>All applications </a:t>
            </a:r>
            <a:r>
              <a:rPr lang="en-US" altLang="zh-CN" sz="3200" b="1" i="1" dirty="0" smtClean="0">
                <a:solidFill>
                  <a:srgbClr val="FF0000"/>
                </a:solidFill>
              </a:rPr>
              <a:t>must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 be signed</a:t>
            </a:r>
            <a:r>
              <a:rPr lang="en-US" altLang="zh-CN" sz="3200" dirty="0" smtClean="0"/>
              <a:t>. </a:t>
            </a:r>
          </a:p>
          <a:p>
            <a:pPr lvl="1"/>
            <a:r>
              <a:rPr lang="en-US" altLang="zh-CN" sz="2800" dirty="0" smtClean="0"/>
              <a:t>The system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will not install </a:t>
            </a:r>
            <a:r>
              <a:rPr lang="en-US" altLang="zh-CN" sz="2800" dirty="0" smtClean="0"/>
              <a:t>an application that is not signed.</a:t>
            </a:r>
          </a:p>
          <a:p>
            <a:r>
              <a:rPr lang="en-US" altLang="zh-CN" sz="3200" dirty="0" smtClean="0"/>
              <a:t>You can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use self-signed certificates </a:t>
            </a:r>
            <a:r>
              <a:rPr lang="en-US" altLang="zh-CN" sz="3200" dirty="0" smtClean="0"/>
              <a:t>to sign your applications. </a:t>
            </a:r>
          </a:p>
          <a:p>
            <a:pPr lvl="1"/>
            <a:r>
              <a:rPr lang="en-US" altLang="zh-CN" sz="2800" b="1" dirty="0" smtClean="0">
                <a:solidFill>
                  <a:srgbClr val="FF0000"/>
                </a:solidFill>
              </a:rPr>
              <a:t>No certificate authority is needed.</a:t>
            </a:r>
          </a:p>
          <a:p>
            <a:r>
              <a:rPr lang="en-US" altLang="zh-CN" sz="3200" dirty="0" smtClean="0"/>
              <a:t>When you are ready to release your application for end-users,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you must sign it with a suitable private key</a:t>
            </a:r>
            <a:r>
              <a:rPr lang="en-US" altLang="zh-CN" sz="3200" dirty="0" smtClean="0"/>
              <a:t>. </a:t>
            </a:r>
          </a:p>
          <a:p>
            <a:pPr lvl="1"/>
            <a:r>
              <a:rPr lang="en-US" altLang="zh-CN" sz="2800" b="1" dirty="0" smtClean="0">
                <a:solidFill>
                  <a:srgbClr val="FF0000"/>
                </a:solidFill>
              </a:rPr>
              <a:t>You can not </a:t>
            </a:r>
            <a:r>
              <a:rPr lang="en-US" altLang="zh-CN" sz="2800" dirty="0" smtClean="0"/>
              <a:t>publish an application that is signed with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the debug key generated</a:t>
            </a:r>
            <a:r>
              <a:rPr lang="en-US" altLang="zh-CN" sz="2800" dirty="0" smtClean="0"/>
              <a:t> by the SDK tools.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Important Tips for Signing and Certificates Cont.</a:t>
            </a:r>
            <a:endParaRPr lang="zh-CN" alt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89953"/>
            <a:ext cx="8757920" cy="5388927"/>
          </a:xfrm>
        </p:spPr>
        <p:txBody>
          <a:bodyPr/>
          <a:lstStyle/>
          <a:p>
            <a:r>
              <a:rPr lang="en-US" altLang="zh-CN" sz="3200" dirty="0" smtClean="0"/>
              <a:t>The system tests a signer certificate's expiration date only at install time. </a:t>
            </a:r>
          </a:p>
          <a:p>
            <a:pPr lvl="1"/>
            <a:r>
              <a:rPr lang="en-US" altLang="zh-CN" sz="2800" b="1" dirty="0" smtClean="0">
                <a:solidFill>
                  <a:srgbClr val="FF0000"/>
                </a:solidFill>
              </a:rPr>
              <a:t>If an application's signer certificate expires</a:t>
            </a:r>
            <a:r>
              <a:rPr lang="en-US" altLang="zh-CN" sz="2800" dirty="0" smtClean="0"/>
              <a:t> after the application is installed,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the application will continue to function normally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3200" dirty="0" err="1" smtClean="0"/>
              <a:t>Keytool</a:t>
            </a:r>
            <a:r>
              <a:rPr lang="en-US" altLang="zh-CN" sz="3200" dirty="0" smtClean="0"/>
              <a:t> and </a:t>
            </a:r>
            <a:r>
              <a:rPr lang="en-US" altLang="zh-CN" sz="3200" dirty="0" err="1" smtClean="0"/>
              <a:t>Jarsigner</a:t>
            </a:r>
            <a:r>
              <a:rPr lang="en-US" altLang="zh-CN" sz="3200" dirty="0" smtClean="0"/>
              <a:t> </a:t>
            </a:r>
          </a:p>
          <a:p>
            <a:pPr lvl="1"/>
            <a:r>
              <a:rPr lang="en-US" altLang="zh-CN" sz="2800" dirty="0" smtClean="0"/>
              <a:t>To generate keys and sign your application .</a:t>
            </a:r>
            <a:r>
              <a:rPr lang="en-US" altLang="zh-CN" sz="2800" dirty="0" err="1" smtClean="0"/>
              <a:t>apk</a:t>
            </a:r>
            <a:r>
              <a:rPr lang="en-US" altLang="zh-CN" sz="2800" dirty="0" smtClean="0"/>
              <a:t> files</a:t>
            </a:r>
          </a:p>
          <a:p>
            <a:r>
              <a:rPr lang="en-US" altLang="zh-CN" sz="3200" dirty="0" err="1" smtClean="0"/>
              <a:t>zipalign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CN" sz="2800" dirty="0" smtClean="0"/>
              <a:t>Once you have signed the application, use the tool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/>
              <a:t>to optimize the final APK package.</a:t>
            </a:r>
            <a:endParaRPr lang="en-US" altLang="zh-CN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 - Liquid Energy TEMPLATE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_Lime">
  <a:themeElements>
    <a:clrScheme name="SE_Lime_ab">
      <a:dk1>
        <a:srgbClr val="000000"/>
      </a:dk1>
      <a:lt1>
        <a:srgbClr val="FFFFFF"/>
      </a:lt1>
      <a:dk2>
        <a:srgbClr val="65BB10"/>
      </a:dk2>
      <a:lt2>
        <a:srgbClr val="FFFFFF"/>
      </a:lt2>
      <a:accent1>
        <a:srgbClr val="65BB10"/>
      </a:accent1>
      <a:accent2>
        <a:srgbClr val="206000"/>
      </a:accent2>
      <a:accent3>
        <a:srgbClr val="8EC76E"/>
      </a:accent3>
      <a:accent4>
        <a:srgbClr val="B2D69A"/>
      </a:accent4>
      <a:accent5>
        <a:srgbClr val="D7EACA"/>
      </a:accent5>
      <a:accent6>
        <a:srgbClr val="869C7D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 Orange">
  <a:themeElements>
    <a:clrScheme name="SE_Orange_ab">
      <a:dk1>
        <a:srgbClr val="000000"/>
      </a:dk1>
      <a:lt1>
        <a:srgbClr val="FFFFFF"/>
      </a:lt1>
      <a:dk2>
        <a:srgbClr val="EC7100"/>
      </a:dk2>
      <a:lt2>
        <a:srgbClr val="FFFFFF"/>
      </a:lt2>
      <a:accent1>
        <a:srgbClr val="EC7100"/>
      </a:accent1>
      <a:accent2>
        <a:srgbClr val="773B00"/>
      </a:accent2>
      <a:accent3>
        <a:srgbClr val="EF9152"/>
      </a:accent3>
      <a:accent4>
        <a:srgbClr val="F4B284"/>
      </a:accent4>
      <a:accent5>
        <a:srgbClr val="FAD6BB"/>
      </a:accent5>
      <a:accent6>
        <a:srgbClr val="AD876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_Red">
  <a:themeElements>
    <a:clrScheme name="SE_Red_ab">
      <a:dk1>
        <a:srgbClr val="000000"/>
      </a:dk1>
      <a:lt1>
        <a:srgbClr val="FFFFFF"/>
      </a:lt1>
      <a:dk2>
        <a:srgbClr val="D4041D"/>
      </a:dk2>
      <a:lt2>
        <a:srgbClr val="FFFFFF"/>
      </a:lt2>
      <a:accent1>
        <a:srgbClr val="D4041D"/>
      </a:accent1>
      <a:accent2>
        <a:srgbClr val="500000"/>
      </a:accent2>
      <a:accent3>
        <a:srgbClr val="DD6249"/>
      </a:accent3>
      <a:accent4>
        <a:srgbClr val="E69178"/>
      </a:accent4>
      <a:accent5>
        <a:srgbClr val="F2C5B4"/>
      </a:accent5>
      <a:accent6>
        <a:srgbClr val="926C65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E_Purple">
  <a:themeElements>
    <a:clrScheme name="SE_Purple_ab">
      <a:dk1>
        <a:srgbClr val="000000"/>
      </a:dk1>
      <a:lt1>
        <a:srgbClr val="FFFFFF"/>
      </a:lt1>
      <a:dk2>
        <a:srgbClr val="96078E"/>
      </a:dk2>
      <a:lt2>
        <a:srgbClr val="FFFFFF"/>
      </a:lt2>
      <a:accent1>
        <a:srgbClr val="96078E"/>
      </a:accent1>
      <a:accent2>
        <a:srgbClr val="390049"/>
      </a:accent2>
      <a:accent3>
        <a:srgbClr val="A45EA2"/>
      </a:accent3>
      <a:accent4>
        <a:srgbClr val="BD8CBC"/>
      </a:accent4>
      <a:accent5>
        <a:srgbClr val="D8C0DD"/>
      </a:accent5>
      <a:accent6>
        <a:srgbClr val="826C8A"/>
      </a:accent6>
      <a:hlink>
        <a:srgbClr val="0070C0"/>
      </a:hlink>
      <a:folHlink>
        <a:srgbClr val="D4041D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E_Cherry">
  <a:themeElements>
    <a:clrScheme name="SE_Cherry_ab">
      <a:dk1>
        <a:srgbClr val="000000"/>
      </a:dk1>
      <a:lt1>
        <a:srgbClr val="FFFFFF"/>
      </a:lt1>
      <a:dk2>
        <a:srgbClr val="CE0057"/>
      </a:dk2>
      <a:lt2>
        <a:srgbClr val="FFFFFF"/>
      </a:lt2>
      <a:accent1>
        <a:srgbClr val="CE0057"/>
      </a:accent1>
      <a:accent2>
        <a:srgbClr val="7F0036"/>
      </a:accent2>
      <a:accent3>
        <a:srgbClr val="D76277"/>
      </a:accent3>
      <a:accent4>
        <a:srgbClr val="E1929A"/>
      </a:accent4>
      <a:accent5>
        <a:srgbClr val="EFC5C7"/>
      </a:accent5>
      <a:accent6>
        <a:srgbClr val="B27A80"/>
      </a:accent6>
      <a:hlink>
        <a:srgbClr val="0070C0"/>
      </a:hlink>
      <a:folHlink>
        <a:srgbClr val="96078E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iquidEnergyPPT V1 17-08-09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B1936BC6A3674D9D095E5A89BD8B8A" ma:contentTypeVersion="1" ma:contentTypeDescription="Create a new document." ma:contentTypeScope="" ma:versionID="c2e3eb12613c1b174384d1487473fb06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63A28C3-7298-4AE7-889F-409D23CEA9A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07E9B76-B933-47EA-B8C8-B5D5CA3F2B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1BAB-20D1-4041-858C-3DF7A9DD0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- Liquid Energy TEMPLATE</Template>
  <TotalTime>0</TotalTime>
  <Words>529</Words>
  <Application>Microsoft Office PowerPoint</Application>
  <PresentationFormat>On-screen Show (4:3)</PresentationFormat>
  <Paragraphs>104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PPT - Liquid Energy TEMPLATE</vt:lpstr>
      <vt:lpstr>SE_Lime</vt:lpstr>
      <vt:lpstr>SE Orange</vt:lpstr>
      <vt:lpstr>SE_Red</vt:lpstr>
      <vt:lpstr>SE_Purple</vt:lpstr>
      <vt:lpstr>SE_Cherry</vt:lpstr>
      <vt:lpstr>LiquidEnergyPPT V1 17-08-09</vt:lpstr>
      <vt:lpstr>Android Application Development (I) </vt:lpstr>
      <vt:lpstr>Agenda</vt:lpstr>
      <vt:lpstr>Publish Application </vt:lpstr>
      <vt:lpstr>What is Signing for Application?</vt:lpstr>
      <vt:lpstr>Why Do We Need to Sign an Application?</vt:lpstr>
      <vt:lpstr>Signing Strategies</vt:lpstr>
      <vt:lpstr>What is Certificate?</vt:lpstr>
      <vt:lpstr>Important Tips for Signing and Certificates</vt:lpstr>
      <vt:lpstr>Important Tips for Signing and Certificates Cont.</vt:lpstr>
      <vt:lpstr>Slide 10</vt:lpstr>
      <vt:lpstr>Slide 11</vt:lpstr>
      <vt:lpstr>Slide 12</vt:lpstr>
      <vt:lpstr>How to sign an application? Step4: Get a Certificate by Following Steps</vt:lpstr>
      <vt:lpstr>How to sign an application?  Step5: Get the Application in Release Mode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One way QA and Delivery of Apps</dc:subject>
  <dc:creator/>
  <dc:description>3/155 01-LXE 110 1400 Uen_x000d_Rev A</dc:description>
  <cp:lastModifiedBy/>
  <cp:revision>1</cp:revision>
  <dcterms:created xsi:type="dcterms:W3CDTF">2011-11-30T11:01:39Z</dcterms:created>
  <dcterms:modified xsi:type="dcterms:W3CDTF">2012-11-04T07:10:58Z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">
    <vt:lpwstr>1</vt:lpwstr>
  </property>
  <property fmtid="{D5CDD505-2E9C-101B-9397-08002B2CF9AE}" pid="3" name="Checked">
    <vt:lpwstr/>
  </property>
  <property fmtid="{D5CDD505-2E9C-101B-9397-08002B2CF9AE}" pid="4" name="Reference">
    <vt:lpwstr/>
  </property>
  <property fmtid="{D5CDD505-2E9C-101B-9397-08002B2CF9AE}" pid="5" name="LeftFooterField">
    <vt:lpwstr>DocNo</vt:lpwstr>
  </property>
  <property fmtid="{D5CDD505-2E9C-101B-9397-08002B2CF9AE}" pid="6" name="RightFooterField">
    <vt:lpwstr>Title</vt:lpwstr>
  </property>
  <property fmtid="{D5CDD505-2E9C-101B-9397-08002B2CF9AE}" pid="7" name="MiddleFooterField">
    <vt:lpwstr>Date</vt:lpwstr>
  </property>
  <property fmtid="{D5CDD505-2E9C-101B-9397-08002B2CF9AE}" pid="8" name="SecClassViewType">
    <vt:lpwstr>False</vt:lpwstr>
  </property>
  <property fmtid="{D5CDD505-2E9C-101B-9397-08002B2CF9AE}" pid="9" name="FooterType">
    <vt:lpwstr>CVL</vt:lpwstr>
  </property>
  <property fmtid="{D5CDD505-2E9C-101B-9397-08002B2CF9AE}" pid="10" name="DocumentType">
    <vt:lpwstr>EnOHLogoNew2001</vt:lpwstr>
  </property>
  <property fmtid="{D5CDD505-2E9C-101B-9397-08002B2CF9AE}" pid="11" name="TemplateName">
    <vt:lpwstr>EN/FAD 109 0015/8</vt:lpwstr>
  </property>
  <property fmtid="{D5CDD505-2E9C-101B-9397-08002B2CF9AE}" pid="12" name="TemplateVersion">
    <vt:lpwstr>R1A</vt:lpwstr>
  </property>
  <property fmtid="{D5CDD505-2E9C-101B-9397-08002B2CF9AE}" pid="13" name="TotalNumb">
    <vt:lpwstr>False</vt:lpwstr>
  </property>
  <property fmtid="{D5CDD505-2E9C-101B-9397-08002B2CF9AE}" pid="14" name="TemplateFileRevState">
    <vt:lpwstr>E</vt:lpwstr>
  </property>
  <property fmtid="{D5CDD505-2E9C-101B-9397-08002B2CF9AE}" pid="15" name="ContentTypeId">
    <vt:lpwstr>0x01010033B1936BC6A3674D9D095E5A89BD8B8A</vt:lpwstr>
  </property>
  <property fmtid="{D5CDD505-2E9C-101B-9397-08002B2CF9AE}" pid="16" name="DocumentSource">
    <vt:lpwstr>This document is managed in metaDoc.</vt:lpwstr>
  </property>
  <property fmtid="{D5CDD505-2E9C-101B-9397-08002B2CF9AE}" pid="17" name="SecurityClass">
    <vt:lpwstr>Company Internal</vt:lpwstr>
  </property>
  <property fmtid="{D5CDD505-2E9C-101B-9397-08002B2CF9AE}" pid="18" name="Prepared">
    <vt:lpwstr>SEM/CVEIO JOHAN HAMMER</vt:lpwstr>
  </property>
  <property fmtid="{D5CDD505-2E9C-101B-9397-08002B2CF9AE}" pid="19" name="Date">
    <vt:lpwstr>2011-12-13</vt:lpwstr>
  </property>
  <property fmtid="{D5CDD505-2E9C-101B-9397-08002B2CF9AE}" pid="20" name="Revision">
    <vt:lpwstr>A</vt:lpwstr>
  </property>
  <property fmtid="{D5CDD505-2E9C-101B-9397-08002B2CF9AE}" pid="21" name="Title">
    <vt:lpwstr>One way QA and Delivery of Apps</vt:lpwstr>
  </property>
  <property fmtid="{D5CDD505-2E9C-101B-9397-08002B2CF9AE}" pid="22" name="DocName">
    <vt:lpwstr>PROCESS DESCRIPTION</vt:lpwstr>
  </property>
  <property fmtid="{D5CDD505-2E9C-101B-9397-08002B2CF9AE}" pid="23" name="DocNo">
    <vt:lpwstr>3/155 01-LXE 110 1400 Uen</vt:lpwstr>
  </property>
  <property fmtid="{D5CDD505-2E9C-101B-9397-08002B2CF9AE}" pid="24" name="ApprovedBy">
    <vt:lpwstr>SEM/CVEIO (JOHAN HAMMER)</vt:lpwstr>
  </property>
  <property fmtid="{D5CDD505-2E9C-101B-9397-08002B2CF9AE}" pid="25" name="Keyword">
    <vt:lpwstr>ONE WAY QA AND DELIVERY OF APPS_x000d_
UNIFIED</vt:lpwstr>
  </property>
</Properties>
</file>