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28"/>
  </p:notesMasterIdLst>
  <p:handoutMasterIdLst>
    <p:handoutMasterId r:id="rId29"/>
  </p:handoutMasterIdLst>
  <p:sldIdLst>
    <p:sldId id="257" r:id="rId11"/>
    <p:sldId id="551" r:id="rId12"/>
    <p:sldId id="520" r:id="rId13"/>
    <p:sldId id="552" r:id="rId14"/>
    <p:sldId id="553" r:id="rId15"/>
    <p:sldId id="554" r:id="rId16"/>
    <p:sldId id="561" r:id="rId17"/>
    <p:sldId id="555" r:id="rId18"/>
    <p:sldId id="556" r:id="rId19"/>
    <p:sldId id="559" r:id="rId20"/>
    <p:sldId id="557" r:id="rId21"/>
    <p:sldId id="558" r:id="rId22"/>
    <p:sldId id="560" r:id="rId23"/>
    <p:sldId id="563" r:id="rId24"/>
    <p:sldId id="562" r:id="rId25"/>
    <p:sldId id="565" r:id="rId26"/>
    <p:sldId id="564" r:id="rId27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87B"/>
    <a:srgbClr val="FF00FF"/>
    <a:srgbClr val="000000"/>
    <a:srgbClr val="996633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9492" autoAdjust="0"/>
  </p:normalViewPr>
  <p:slideViewPr>
    <p:cSldViewPr snapToGrid="0">
      <p:cViewPr>
        <p:scale>
          <a:sx n="70" d="100"/>
          <a:sy n="70" d="100"/>
        </p:scale>
        <p:origin x="-1858" y="-466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6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bject-oriented_analysis_and_design" TargetMode="External"/><Relationship Id="rId3" Type="http://schemas.openxmlformats.org/officeDocument/2006/relationships/hyperlink" Target="http://en.wikipedia.org/wiki/Software_engineering" TargetMode="External"/><Relationship Id="rId7" Type="http://schemas.openxmlformats.org/officeDocument/2006/relationships/hyperlink" Target="http://en.wikipedia.org/wiki/Object-oriented_desig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Functional_requirements" TargetMode="External"/><Relationship Id="rId5" Type="http://schemas.openxmlformats.org/officeDocument/2006/relationships/hyperlink" Target="http://en.wikipedia.org/wiki/Unified_Modeling_Language" TargetMode="External"/><Relationship Id="rId4" Type="http://schemas.openxmlformats.org/officeDocument/2006/relationships/hyperlink" Target="http://en.wikipedia.org/wiki/Object_(computer_science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300" b="1" dirty="0" smtClean="0"/>
              <a:t>Object-oriented analysis and design</a:t>
            </a:r>
            <a:r>
              <a:rPr lang="en-US" sz="1300" dirty="0" smtClean="0"/>
              <a:t> (OOAD) is a </a:t>
            </a:r>
            <a:r>
              <a:rPr lang="en-US" sz="1300" dirty="0" smtClean="0">
                <a:hlinkClick r:id="rId3" tooltip="Software engineering"/>
              </a:rPr>
              <a:t>software engineering</a:t>
            </a:r>
            <a:r>
              <a:rPr lang="en-US" sz="1300" dirty="0" smtClean="0"/>
              <a:t> approach that models a system as a group of interacting </a:t>
            </a:r>
            <a:r>
              <a:rPr lang="en-US" sz="1300" dirty="0" smtClean="0">
                <a:hlinkClick r:id="rId4" tooltip="Object (computer science)"/>
              </a:rPr>
              <a:t>objects</a:t>
            </a:r>
            <a:r>
              <a:rPr lang="en-US" sz="1300" dirty="0" smtClean="0"/>
              <a:t>. Each object represents some entity of interest in the system being modeled, and is </a:t>
            </a:r>
            <a:r>
              <a:rPr lang="en-US" sz="1300" dirty="0" err="1" smtClean="0"/>
              <a:t>characterised</a:t>
            </a:r>
            <a:r>
              <a:rPr lang="en-US" sz="1300" dirty="0" smtClean="0"/>
              <a:t> by its class, its state (data elements), and its behavior. Various models can be created to show the static structure, dynamic behavior, and run-time deployment of these collaborating objects. There are a number of different notations for representing these models, such as the </a:t>
            </a:r>
            <a:r>
              <a:rPr lang="en-US" sz="1300" dirty="0" smtClean="0">
                <a:hlinkClick r:id="rId5" tooltip="Unified Modeling Language"/>
              </a:rPr>
              <a:t>Unified Modeling Language</a:t>
            </a:r>
            <a:r>
              <a:rPr lang="en-US" sz="1300" dirty="0" smtClean="0"/>
              <a:t> (UML).</a:t>
            </a:r>
          </a:p>
          <a:p>
            <a:endParaRPr lang="en-US" sz="1300" dirty="0" smtClean="0"/>
          </a:p>
          <a:p>
            <a:r>
              <a:rPr lang="en-US" sz="1300" dirty="0" smtClean="0"/>
              <a:t>Object-oriented analysis (OOA) applies object-modeling techniques to analyze the </a:t>
            </a:r>
            <a:r>
              <a:rPr lang="en-US" sz="1300" dirty="0" smtClean="0">
                <a:hlinkClick r:id="rId6" tooltip="Functional requirements"/>
              </a:rPr>
              <a:t>functional requirements</a:t>
            </a:r>
            <a:r>
              <a:rPr lang="en-US" sz="1300" dirty="0" smtClean="0"/>
              <a:t> for a system. </a:t>
            </a:r>
            <a:r>
              <a:rPr lang="en-US" sz="1300" dirty="0" smtClean="0">
                <a:hlinkClick r:id="rId7" tooltip="Object-oriented design"/>
              </a:rPr>
              <a:t>Object-oriented design</a:t>
            </a:r>
            <a:r>
              <a:rPr lang="en-US" sz="1300" dirty="0" smtClean="0"/>
              <a:t> (OOD) elaborates the analysis models to produce implementation specifications. OOA focuses on </a:t>
            </a:r>
            <a:r>
              <a:rPr lang="en-US" sz="1300" i="1" dirty="0" smtClean="0"/>
              <a:t>what</a:t>
            </a:r>
            <a:r>
              <a:rPr lang="en-US" sz="1300" dirty="0" smtClean="0"/>
              <a:t> the system does, OOD on </a:t>
            </a:r>
            <a:r>
              <a:rPr lang="en-US" sz="1300" i="1" dirty="0" smtClean="0"/>
              <a:t>how</a:t>
            </a:r>
            <a:r>
              <a:rPr lang="en-US" sz="1300" dirty="0" smtClean="0"/>
              <a:t> the system does it.</a:t>
            </a:r>
          </a:p>
          <a:p>
            <a:pPr defTabSz="990478">
              <a:defRPr/>
            </a:pPr>
            <a:endParaRPr lang="en-US" sz="1300" dirty="0" smtClean="0"/>
          </a:p>
          <a:p>
            <a:pPr defTabSz="990478">
              <a:defRPr/>
            </a:pPr>
            <a:r>
              <a:rPr lang="en-US" sz="1300" dirty="0" smtClean="0"/>
              <a:t>Ref: </a:t>
            </a:r>
            <a:r>
              <a:rPr lang="en-US" dirty="0" smtClean="0">
                <a:hlinkClick r:id="rId8"/>
              </a:rPr>
              <a:t>http://en.wikipedia.org/wiki/Object-oriented_analysis_and_design</a:t>
            </a:r>
            <a:endParaRPr lang="en-US" sz="1300" dirty="0" smtClean="0"/>
          </a:p>
          <a:p>
            <a:pPr defTabSz="990478">
              <a:defRPr/>
            </a:pPr>
            <a:endParaRPr lang="en-US" sz="1300" dirty="0" smtClean="0"/>
          </a:p>
          <a:p>
            <a:pPr defTabSz="990478">
              <a:defRPr/>
            </a:pPr>
            <a:endParaRPr lang="en-US" sz="1300" dirty="0" smtClean="0"/>
          </a:p>
          <a:p>
            <a:pPr defTabSz="990478">
              <a:defRPr/>
            </a:pPr>
            <a:r>
              <a:rPr lang="en-US" sz="1300" dirty="0" smtClean="0"/>
              <a:t>IFRS - International Financial Reporting Standards</a:t>
            </a:r>
          </a:p>
          <a:p>
            <a:pPr defTabSz="990478">
              <a:defRPr/>
            </a:pPr>
            <a:r>
              <a:rPr lang="en-US" sz="1300" dirty="0" smtClean="0"/>
              <a:t>GAAP - Generally Accepted Accounting Principles</a:t>
            </a:r>
          </a:p>
          <a:p>
            <a:pPr defTabSz="990478">
              <a:defRPr/>
            </a:pPr>
            <a:endParaRPr lang="en-US" sz="1300" dirty="0" smtClean="0"/>
          </a:p>
          <a:p>
            <a:pPr defTabSz="990478">
              <a:defRPr/>
            </a:pPr>
            <a:endParaRPr lang="en-US" sz="130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5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7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F418691C-65CC-4C57-9288-3713510ABC24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help/adb.html" TargetMode="Externa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ools/debugging/ddms.html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debugging/debugging-log.html" TargetMode="Externa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developer.android.com/tools/debugging/debugging-ui.html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stalling/studio.html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Android </a:t>
            </a:r>
            <a:r>
              <a:rPr lang="en-US" dirty="0" smtClean="0"/>
              <a:t>Application Development (I)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- Get started with Android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Logs of App Launch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1800" y="1151907"/>
            <a:ext cx="8280400" cy="5013944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Waiting for device.</a:t>
            </a:r>
          </a:p>
          <a:p>
            <a:pPr>
              <a:buNone/>
            </a:pPr>
            <a:r>
              <a:rPr lang="en-US" sz="1400" dirty="0" smtClean="0"/>
              <a:t>Target device: </a:t>
            </a:r>
            <a:r>
              <a:rPr lang="en-US" sz="1400" dirty="0" err="1" smtClean="0">
                <a:solidFill>
                  <a:srgbClr val="7030A0"/>
                </a:solidFill>
              </a:rPr>
              <a:t>AVE_Emulator</a:t>
            </a:r>
            <a:r>
              <a:rPr lang="en-US" sz="1400" dirty="0" smtClean="0">
                <a:solidFill>
                  <a:srgbClr val="7030A0"/>
                </a:solidFill>
              </a:rPr>
              <a:t> [emulator-5554]</a:t>
            </a:r>
          </a:p>
          <a:p>
            <a:pPr>
              <a:buNone/>
            </a:pPr>
            <a:r>
              <a:rPr lang="en-US" sz="1400" dirty="0" smtClean="0"/>
              <a:t>Uploading file</a:t>
            </a:r>
          </a:p>
          <a:p>
            <a:pPr>
              <a:buNone/>
            </a:pPr>
            <a:r>
              <a:rPr lang="en-US" sz="1400" dirty="0" smtClean="0"/>
              <a:t>	local path: C:\04Workspace\HelloWorldProject\HelloWorld\build\apk</a:t>
            </a:r>
            <a:r>
              <a:rPr lang="en-US" sz="1400" dirty="0" smtClean="0">
                <a:solidFill>
                  <a:srgbClr val="7030A0"/>
                </a:solidFill>
              </a:rPr>
              <a:t>\HelloWorld-debug-unaligned.apk</a:t>
            </a:r>
          </a:p>
          <a:p>
            <a:pPr>
              <a:buNone/>
            </a:pPr>
            <a:r>
              <a:rPr lang="en-US" sz="1400" dirty="0" smtClean="0"/>
              <a:t>	remote path: </a:t>
            </a:r>
            <a:r>
              <a:rPr lang="en-US" sz="1400" dirty="0" smtClean="0">
                <a:solidFill>
                  <a:srgbClr val="7030A0"/>
                </a:solidFill>
              </a:rPr>
              <a:t>/data/local/</a:t>
            </a:r>
            <a:r>
              <a:rPr lang="en-US" sz="1400" dirty="0" err="1" smtClean="0">
                <a:solidFill>
                  <a:srgbClr val="7030A0"/>
                </a:solidFill>
              </a:rPr>
              <a:t>tmp</a:t>
            </a:r>
            <a:r>
              <a:rPr lang="en-US" sz="1400" dirty="0" smtClean="0">
                <a:solidFill>
                  <a:srgbClr val="7030A0"/>
                </a:solidFill>
              </a:rPr>
              <a:t>/</a:t>
            </a:r>
            <a:r>
              <a:rPr lang="en-US" sz="1400" dirty="0" err="1" smtClean="0">
                <a:solidFill>
                  <a:srgbClr val="7030A0"/>
                </a:solidFill>
              </a:rPr>
              <a:t>com.powerelite.helloworld</a:t>
            </a:r>
            <a:endParaRPr lang="en-US" sz="14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400" dirty="0" smtClean="0"/>
              <a:t>Installing </a:t>
            </a:r>
            <a:r>
              <a:rPr lang="en-US" sz="1400" dirty="0" err="1" smtClean="0">
                <a:solidFill>
                  <a:srgbClr val="7030A0"/>
                </a:solidFill>
              </a:rPr>
              <a:t>com.powerelite.helloworld</a:t>
            </a:r>
            <a:endParaRPr lang="en-US" sz="14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400" dirty="0" smtClean="0"/>
              <a:t>DEVICE SHELL COMMAND: </a:t>
            </a:r>
            <a:r>
              <a:rPr lang="en-US" sz="1400" dirty="0" smtClean="0">
                <a:solidFill>
                  <a:srgbClr val="7030A0"/>
                </a:solidFill>
              </a:rPr>
              <a:t>pm install -r "/data/local/</a:t>
            </a:r>
            <a:r>
              <a:rPr lang="en-US" sz="1400" dirty="0" err="1" smtClean="0">
                <a:solidFill>
                  <a:srgbClr val="7030A0"/>
                </a:solidFill>
              </a:rPr>
              <a:t>tmp</a:t>
            </a:r>
            <a:r>
              <a:rPr lang="en-US" sz="1400" dirty="0" smtClean="0">
                <a:solidFill>
                  <a:srgbClr val="7030A0"/>
                </a:solidFill>
              </a:rPr>
              <a:t>/</a:t>
            </a:r>
            <a:r>
              <a:rPr lang="en-US" sz="1400" dirty="0" err="1" smtClean="0">
                <a:solidFill>
                  <a:srgbClr val="7030A0"/>
                </a:solidFill>
              </a:rPr>
              <a:t>com.powerelite.helloworld</a:t>
            </a:r>
            <a:r>
              <a:rPr lang="en-US" sz="1400" dirty="0" smtClean="0">
                <a:solidFill>
                  <a:srgbClr val="7030A0"/>
                </a:solidFill>
              </a:rPr>
              <a:t>"</a:t>
            </a:r>
          </a:p>
          <a:p>
            <a:pPr>
              <a:buNone/>
            </a:pPr>
            <a:r>
              <a:rPr lang="en-US" sz="1400" dirty="0" err="1" smtClean="0"/>
              <a:t>pkg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7030A0"/>
                </a:solidFill>
              </a:rPr>
              <a:t>/data/local/</a:t>
            </a:r>
            <a:r>
              <a:rPr lang="en-US" sz="1400" dirty="0" err="1" smtClean="0">
                <a:solidFill>
                  <a:srgbClr val="7030A0"/>
                </a:solidFill>
              </a:rPr>
              <a:t>tmp</a:t>
            </a:r>
            <a:r>
              <a:rPr lang="en-US" sz="1400" dirty="0" smtClean="0">
                <a:solidFill>
                  <a:srgbClr val="7030A0"/>
                </a:solidFill>
              </a:rPr>
              <a:t>/</a:t>
            </a:r>
            <a:r>
              <a:rPr lang="en-US" sz="1400" dirty="0" err="1" smtClean="0">
                <a:solidFill>
                  <a:srgbClr val="7030A0"/>
                </a:solidFill>
              </a:rPr>
              <a:t>com.powerelite.helloworld</a:t>
            </a:r>
            <a:endParaRPr lang="en-US" sz="14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400" dirty="0" smtClean="0"/>
              <a:t>Success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Launching application: </a:t>
            </a:r>
            <a:r>
              <a:rPr lang="en-US" sz="1400" dirty="0" err="1" smtClean="0">
                <a:solidFill>
                  <a:srgbClr val="7030A0"/>
                </a:solidFill>
              </a:rPr>
              <a:t>com.powerelite.helloworld</a:t>
            </a:r>
            <a:r>
              <a:rPr lang="en-US" sz="1400" dirty="0" smtClean="0">
                <a:solidFill>
                  <a:srgbClr val="7030A0"/>
                </a:solidFill>
              </a:rPr>
              <a:t>/</a:t>
            </a:r>
            <a:r>
              <a:rPr lang="en-US" sz="1400" dirty="0" err="1" smtClean="0">
                <a:solidFill>
                  <a:srgbClr val="7030A0"/>
                </a:solidFill>
              </a:rPr>
              <a:t>com.powerelite.helloworld.MainActivity</a:t>
            </a:r>
            <a:r>
              <a:rPr lang="en-US" sz="1400" dirty="0" smtClean="0"/>
              <a:t>.</a:t>
            </a:r>
          </a:p>
          <a:p>
            <a:pPr>
              <a:buNone/>
            </a:pPr>
            <a:r>
              <a:rPr lang="en-US" sz="1400" dirty="0" smtClean="0"/>
              <a:t>DEVICE SHELL COMMAND: </a:t>
            </a:r>
            <a:r>
              <a:rPr lang="en-US" sz="1400" dirty="0" smtClean="0">
                <a:solidFill>
                  <a:srgbClr val="7030A0"/>
                </a:solidFill>
              </a:rPr>
              <a:t>am start -n "</a:t>
            </a:r>
            <a:r>
              <a:rPr lang="en-US" sz="1400" dirty="0" err="1" smtClean="0">
                <a:solidFill>
                  <a:srgbClr val="7030A0"/>
                </a:solidFill>
              </a:rPr>
              <a:t>com.powerelite.helloworld</a:t>
            </a:r>
            <a:r>
              <a:rPr lang="en-US" sz="1400" dirty="0" smtClean="0">
                <a:solidFill>
                  <a:srgbClr val="7030A0"/>
                </a:solidFill>
              </a:rPr>
              <a:t>/</a:t>
            </a:r>
            <a:r>
              <a:rPr lang="en-US" sz="1400" dirty="0" err="1" smtClean="0">
                <a:solidFill>
                  <a:srgbClr val="7030A0"/>
                </a:solidFill>
              </a:rPr>
              <a:t>com.powerelite.helloworld.MainActivity</a:t>
            </a:r>
            <a:r>
              <a:rPr lang="en-US" sz="1400" dirty="0" smtClean="0">
                <a:solidFill>
                  <a:srgbClr val="7030A0"/>
                </a:solidFill>
              </a:rPr>
              <a:t>" -a </a:t>
            </a:r>
            <a:r>
              <a:rPr lang="en-US" sz="1400" dirty="0" err="1" smtClean="0">
                <a:solidFill>
                  <a:srgbClr val="7030A0"/>
                </a:solidFill>
              </a:rPr>
              <a:t>android.intent.action.MAIN</a:t>
            </a:r>
            <a:r>
              <a:rPr lang="en-US" sz="1400" dirty="0" smtClean="0">
                <a:solidFill>
                  <a:srgbClr val="7030A0"/>
                </a:solidFill>
              </a:rPr>
              <a:t> -c </a:t>
            </a:r>
            <a:r>
              <a:rPr lang="en-US" sz="1400" dirty="0" err="1" smtClean="0">
                <a:solidFill>
                  <a:srgbClr val="7030A0"/>
                </a:solidFill>
              </a:rPr>
              <a:t>android.intent.category.LAUNCHER</a:t>
            </a:r>
            <a:endParaRPr lang="en-US" sz="14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400" dirty="0" smtClean="0"/>
              <a:t>Starting: </a:t>
            </a:r>
            <a:r>
              <a:rPr lang="en-US" sz="1400" dirty="0" smtClean="0">
                <a:solidFill>
                  <a:srgbClr val="7030A0"/>
                </a:solidFill>
              </a:rPr>
              <a:t>Intent { act=</a:t>
            </a:r>
            <a:r>
              <a:rPr lang="en-US" sz="1400" dirty="0" err="1" smtClean="0">
                <a:solidFill>
                  <a:srgbClr val="7030A0"/>
                </a:solidFill>
              </a:rPr>
              <a:t>android.intent.action.MAIN</a:t>
            </a:r>
            <a:r>
              <a:rPr lang="en-US" sz="1400" dirty="0" smtClean="0">
                <a:solidFill>
                  <a:srgbClr val="7030A0"/>
                </a:solidFill>
              </a:rPr>
              <a:t> cat=[</a:t>
            </a:r>
            <a:r>
              <a:rPr lang="en-US" sz="1400" dirty="0" err="1" smtClean="0">
                <a:solidFill>
                  <a:srgbClr val="7030A0"/>
                </a:solidFill>
              </a:rPr>
              <a:t>android.intent.category.LAUNCHER</a:t>
            </a:r>
            <a:r>
              <a:rPr lang="en-US" sz="1400" dirty="0" smtClean="0">
                <a:solidFill>
                  <a:srgbClr val="7030A0"/>
                </a:solidFill>
              </a:rPr>
              <a:t>] </a:t>
            </a:r>
            <a:r>
              <a:rPr lang="en-US" sz="1400" dirty="0" err="1" smtClean="0">
                <a:solidFill>
                  <a:srgbClr val="7030A0"/>
                </a:solidFill>
              </a:rPr>
              <a:t>cmp</a:t>
            </a:r>
            <a:r>
              <a:rPr lang="en-US" sz="1400" dirty="0" smtClean="0">
                <a:solidFill>
                  <a:srgbClr val="7030A0"/>
                </a:solidFill>
              </a:rPr>
              <a:t>=</a:t>
            </a:r>
            <a:r>
              <a:rPr lang="en-US" sz="1400" dirty="0" err="1" smtClean="0">
                <a:solidFill>
                  <a:srgbClr val="7030A0"/>
                </a:solidFill>
              </a:rPr>
              <a:t>com.powerelite.helloworld</a:t>
            </a:r>
            <a:r>
              <a:rPr lang="en-US" sz="1400" dirty="0" smtClean="0">
                <a:solidFill>
                  <a:srgbClr val="7030A0"/>
                </a:solidFill>
              </a:rPr>
              <a:t>/.</a:t>
            </a:r>
            <a:r>
              <a:rPr lang="en-US" sz="1400" dirty="0" err="1" smtClean="0">
                <a:solidFill>
                  <a:srgbClr val="7030A0"/>
                </a:solidFill>
              </a:rPr>
              <a:t>MainActivity</a:t>
            </a:r>
            <a:r>
              <a:rPr lang="en-US" sz="1400" dirty="0" smtClean="0">
                <a:solidFill>
                  <a:srgbClr val="7030A0"/>
                </a:solidFill>
              </a:rPr>
              <a:t> }</a:t>
            </a:r>
          </a:p>
          <a:p>
            <a:pPr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UIs</a:t>
            </a:r>
            <a:endParaRPr lang="en-US" dirty="0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644" y="881998"/>
            <a:ext cx="2028895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239" y="3026483"/>
            <a:ext cx="2031559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234543" y="189033"/>
            <a:ext cx="4572000" cy="666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77787B"/>
                </a:solidFill>
              </a:rPr>
              <a:t>&lt;</a:t>
            </a:r>
            <a:r>
              <a:rPr lang="en-US" sz="1200" dirty="0" err="1" smtClean="0">
                <a:solidFill>
                  <a:srgbClr val="77787B"/>
                </a:solidFill>
              </a:rPr>
              <a:t>RelativeLayout</a:t>
            </a:r>
            <a:r>
              <a:rPr lang="en-US" sz="1200" dirty="0" smtClean="0">
                <a:solidFill>
                  <a:srgbClr val="77787B"/>
                </a:solidFill>
              </a:rPr>
              <a:t> </a:t>
            </a:r>
            <a:r>
              <a:rPr lang="en-US" sz="1200" dirty="0" err="1" smtClean="0">
                <a:solidFill>
                  <a:srgbClr val="77787B"/>
                </a:solidFill>
              </a:rPr>
              <a:t>xmlns:android</a:t>
            </a:r>
            <a:r>
              <a:rPr lang="en-US" sz="1200" dirty="0" smtClean="0">
                <a:solidFill>
                  <a:srgbClr val="77787B"/>
                </a:solidFill>
              </a:rPr>
              <a:t>="http://schemas.android.com/apk/res/android"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</a:t>
            </a:r>
            <a:r>
              <a:rPr lang="en-US" sz="1200" dirty="0" err="1" smtClean="0">
                <a:solidFill>
                  <a:srgbClr val="77787B"/>
                </a:solidFill>
              </a:rPr>
              <a:t>xmlns:tools</a:t>
            </a:r>
            <a:r>
              <a:rPr lang="en-US" sz="1200" dirty="0" smtClean="0">
                <a:solidFill>
                  <a:srgbClr val="77787B"/>
                </a:solidFill>
              </a:rPr>
              <a:t>="http://schemas.android.com/tools"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</a:t>
            </a:r>
            <a:r>
              <a:rPr lang="en-US" sz="1200" dirty="0" err="1" smtClean="0">
                <a:solidFill>
                  <a:srgbClr val="77787B"/>
                </a:solidFill>
              </a:rPr>
              <a:t>android:layout_width</a:t>
            </a:r>
            <a:r>
              <a:rPr lang="en-US" sz="1200" dirty="0" smtClean="0">
                <a:solidFill>
                  <a:srgbClr val="77787B"/>
                </a:solidFill>
              </a:rPr>
              <a:t>="</a:t>
            </a:r>
            <a:r>
              <a:rPr lang="en-US" sz="1200" dirty="0" err="1" smtClean="0">
                <a:solidFill>
                  <a:srgbClr val="77787B"/>
                </a:solidFill>
              </a:rPr>
              <a:t>match_parent</a:t>
            </a:r>
            <a:r>
              <a:rPr lang="en-US" sz="1200" dirty="0" smtClean="0">
                <a:solidFill>
                  <a:srgbClr val="77787B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</a:t>
            </a:r>
            <a:r>
              <a:rPr lang="en-US" sz="1200" dirty="0" err="1" smtClean="0">
                <a:solidFill>
                  <a:srgbClr val="77787B"/>
                </a:solidFill>
              </a:rPr>
              <a:t>android:layout_height</a:t>
            </a:r>
            <a:r>
              <a:rPr lang="en-US" sz="1200" dirty="0" smtClean="0">
                <a:solidFill>
                  <a:srgbClr val="77787B"/>
                </a:solidFill>
              </a:rPr>
              <a:t>="</a:t>
            </a:r>
            <a:r>
              <a:rPr lang="en-US" sz="1200" dirty="0" err="1" smtClean="0">
                <a:solidFill>
                  <a:srgbClr val="77787B"/>
                </a:solidFill>
              </a:rPr>
              <a:t>match_parent</a:t>
            </a:r>
            <a:r>
              <a:rPr lang="en-US" sz="1200" dirty="0" smtClean="0">
                <a:solidFill>
                  <a:srgbClr val="77787B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</a:t>
            </a:r>
            <a:r>
              <a:rPr lang="en-US" sz="1200" dirty="0" err="1" smtClean="0">
                <a:solidFill>
                  <a:srgbClr val="77787B"/>
                </a:solidFill>
              </a:rPr>
              <a:t>android:paddingLeft</a:t>
            </a:r>
            <a:r>
              <a:rPr lang="en-US" sz="1200" dirty="0" smtClean="0">
                <a:solidFill>
                  <a:srgbClr val="77787B"/>
                </a:solidFill>
              </a:rPr>
              <a:t>="@</a:t>
            </a:r>
            <a:r>
              <a:rPr lang="en-US" sz="1200" dirty="0" err="1" smtClean="0">
                <a:solidFill>
                  <a:srgbClr val="77787B"/>
                </a:solidFill>
              </a:rPr>
              <a:t>dimen</a:t>
            </a:r>
            <a:r>
              <a:rPr lang="en-US" sz="1200" dirty="0" smtClean="0">
                <a:solidFill>
                  <a:srgbClr val="77787B"/>
                </a:solidFill>
              </a:rPr>
              <a:t>/</a:t>
            </a:r>
            <a:r>
              <a:rPr lang="en-US" sz="1200" dirty="0" err="1" smtClean="0">
                <a:solidFill>
                  <a:srgbClr val="77787B"/>
                </a:solidFill>
              </a:rPr>
              <a:t>activity_horizontal_margin</a:t>
            </a:r>
            <a:r>
              <a:rPr lang="en-US" sz="1200" dirty="0" smtClean="0">
                <a:solidFill>
                  <a:srgbClr val="77787B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</a:t>
            </a:r>
            <a:r>
              <a:rPr lang="en-US" sz="1200" dirty="0" err="1" smtClean="0">
                <a:solidFill>
                  <a:srgbClr val="77787B"/>
                </a:solidFill>
              </a:rPr>
              <a:t>android:paddingRight</a:t>
            </a:r>
            <a:r>
              <a:rPr lang="en-US" sz="1200" dirty="0" smtClean="0">
                <a:solidFill>
                  <a:srgbClr val="77787B"/>
                </a:solidFill>
              </a:rPr>
              <a:t>="@</a:t>
            </a:r>
            <a:r>
              <a:rPr lang="en-US" sz="1200" dirty="0" err="1" smtClean="0">
                <a:solidFill>
                  <a:srgbClr val="77787B"/>
                </a:solidFill>
              </a:rPr>
              <a:t>dimen</a:t>
            </a:r>
            <a:r>
              <a:rPr lang="en-US" sz="1200" dirty="0" smtClean="0">
                <a:solidFill>
                  <a:srgbClr val="77787B"/>
                </a:solidFill>
              </a:rPr>
              <a:t>/</a:t>
            </a:r>
            <a:r>
              <a:rPr lang="en-US" sz="1200" dirty="0" err="1" smtClean="0">
                <a:solidFill>
                  <a:srgbClr val="77787B"/>
                </a:solidFill>
              </a:rPr>
              <a:t>activity_horizontal_margin</a:t>
            </a:r>
            <a:r>
              <a:rPr lang="en-US" sz="1200" dirty="0" smtClean="0">
                <a:solidFill>
                  <a:srgbClr val="77787B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</a:t>
            </a:r>
            <a:r>
              <a:rPr lang="en-US" sz="1200" dirty="0" err="1" smtClean="0">
                <a:solidFill>
                  <a:srgbClr val="77787B"/>
                </a:solidFill>
              </a:rPr>
              <a:t>android:paddingTop</a:t>
            </a:r>
            <a:r>
              <a:rPr lang="en-US" sz="1200" dirty="0" smtClean="0">
                <a:solidFill>
                  <a:srgbClr val="77787B"/>
                </a:solidFill>
              </a:rPr>
              <a:t>="@</a:t>
            </a:r>
            <a:r>
              <a:rPr lang="en-US" sz="1200" dirty="0" err="1" smtClean="0">
                <a:solidFill>
                  <a:srgbClr val="77787B"/>
                </a:solidFill>
              </a:rPr>
              <a:t>dimen</a:t>
            </a:r>
            <a:r>
              <a:rPr lang="en-US" sz="1200" dirty="0" smtClean="0">
                <a:solidFill>
                  <a:srgbClr val="77787B"/>
                </a:solidFill>
              </a:rPr>
              <a:t>/</a:t>
            </a:r>
            <a:r>
              <a:rPr lang="en-US" sz="1200" dirty="0" err="1" smtClean="0">
                <a:solidFill>
                  <a:srgbClr val="77787B"/>
                </a:solidFill>
              </a:rPr>
              <a:t>activity_vertical_margin</a:t>
            </a:r>
            <a:r>
              <a:rPr lang="en-US" sz="1200" dirty="0" smtClean="0">
                <a:solidFill>
                  <a:srgbClr val="77787B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</a:t>
            </a:r>
            <a:r>
              <a:rPr lang="en-US" sz="1200" dirty="0" err="1" smtClean="0">
                <a:solidFill>
                  <a:srgbClr val="77787B"/>
                </a:solidFill>
              </a:rPr>
              <a:t>android:paddingBottom</a:t>
            </a:r>
            <a:r>
              <a:rPr lang="en-US" sz="1200" dirty="0" smtClean="0">
                <a:solidFill>
                  <a:srgbClr val="77787B"/>
                </a:solidFill>
              </a:rPr>
              <a:t>="@</a:t>
            </a:r>
            <a:r>
              <a:rPr lang="en-US" sz="1200" dirty="0" err="1" smtClean="0">
                <a:solidFill>
                  <a:srgbClr val="77787B"/>
                </a:solidFill>
              </a:rPr>
              <a:t>dimen</a:t>
            </a:r>
            <a:r>
              <a:rPr lang="en-US" sz="1200" dirty="0" smtClean="0">
                <a:solidFill>
                  <a:srgbClr val="77787B"/>
                </a:solidFill>
              </a:rPr>
              <a:t>/</a:t>
            </a:r>
            <a:r>
              <a:rPr lang="en-US" sz="1200" dirty="0" err="1" smtClean="0">
                <a:solidFill>
                  <a:srgbClr val="77787B"/>
                </a:solidFill>
              </a:rPr>
              <a:t>activity_vertical_margin</a:t>
            </a:r>
            <a:r>
              <a:rPr lang="en-US" sz="1200" dirty="0" smtClean="0">
                <a:solidFill>
                  <a:srgbClr val="77787B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</a:t>
            </a:r>
            <a:r>
              <a:rPr lang="en-US" sz="1200" dirty="0" err="1" smtClean="0">
                <a:solidFill>
                  <a:srgbClr val="77787B"/>
                </a:solidFill>
              </a:rPr>
              <a:t>android:orientation</a:t>
            </a:r>
            <a:r>
              <a:rPr lang="en-US" sz="1200" dirty="0" smtClean="0">
                <a:solidFill>
                  <a:srgbClr val="77787B"/>
                </a:solidFill>
              </a:rPr>
              <a:t>="vertical"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</a:t>
            </a:r>
            <a:r>
              <a:rPr lang="en-US" sz="1200" dirty="0" err="1" smtClean="0">
                <a:solidFill>
                  <a:srgbClr val="77787B"/>
                </a:solidFill>
              </a:rPr>
              <a:t>tools:context</a:t>
            </a:r>
            <a:r>
              <a:rPr lang="en-US" sz="1200" dirty="0" smtClean="0">
                <a:solidFill>
                  <a:srgbClr val="77787B"/>
                </a:solidFill>
              </a:rPr>
              <a:t>=".</a:t>
            </a:r>
            <a:r>
              <a:rPr lang="en-US" sz="1200" dirty="0" err="1" smtClean="0">
                <a:solidFill>
                  <a:srgbClr val="77787B"/>
                </a:solidFill>
              </a:rPr>
              <a:t>MainActivity$PlaceholderFragment</a:t>
            </a:r>
            <a:r>
              <a:rPr lang="en-US" sz="1200" dirty="0" smtClean="0">
                <a:solidFill>
                  <a:srgbClr val="77787B"/>
                </a:solidFill>
              </a:rPr>
              <a:t>"&gt;</a:t>
            </a:r>
          </a:p>
          <a:p>
            <a:endParaRPr lang="en-US" sz="1200" dirty="0" smtClean="0">
              <a:solidFill>
                <a:srgbClr val="77787B"/>
              </a:solidFill>
            </a:endParaRPr>
          </a:p>
          <a:p>
            <a:r>
              <a:rPr lang="en-US" sz="1200" dirty="0" smtClean="0">
                <a:solidFill>
                  <a:srgbClr val="77787B"/>
                </a:solidFill>
              </a:rPr>
              <a:t>    &lt;</a:t>
            </a:r>
            <a:r>
              <a:rPr lang="en-US" sz="1200" dirty="0" err="1" smtClean="0">
                <a:solidFill>
                  <a:srgbClr val="77787B"/>
                </a:solidFill>
              </a:rPr>
              <a:t>TextView</a:t>
            </a:r>
            <a:r>
              <a:rPr lang="en-US" sz="1200" dirty="0" smtClean="0">
                <a:solidFill>
                  <a:srgbClr val="77787B"/>
                </a:solidFill>
              </a:rPr>
              <a:t> </a:t>
            </a:r>
            <a:r>
              <a:rPr lang="en-US" sz="1200" dirty="0" err="1" smtClean="0">
                <a:solidFill>
                  <a:srgbClr val="77787B"/>
                </a:solidFill>
              </a:rPr>
              <a:t>android:id</a:t>
            </a:r>
            <a:r>
              <a:rPr lang="en-US" sz="1200" dirty="0" smtClean="0">
                <a:solidFill>
                  <a:srgbClr val="77787B"/>
                </a:solidFill>
              </a:rPr>
              <a:t>="@+id/</a:t>
            </a:r>
            <a:r>
              <a:rPr lang="en-US" sz="1200" dirty="0" err="1" smtClean="0">
                <a:solidFill>
                  <a:srgbClr val="77787B"/>
                </a:solidFill>
              </a:rPr>
              <a:t>text_message</a:t>
            </a:r>
            <a:r>
              <a:rPr lang="en-US" sz="1200" dirty="0" smtClean="0">
                <a:solidFill>
                  <a:srgbClr val="77787B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</a:t>
            </a:r>
            <a:r>
              <a:rPr lang="en-US" sz="1200" dirty="0" err="1" smtClean="0">
                <a:solidFill>
                  <a:srgbClr val="77787B"/>
                </a:solidFill>
              </a:rPr>
              <a:t>android:text</a:t>
            </a:r>
            <a:r>
              <a:rPr lang="en-US" sz="1200" dirty="0" smtClean="0">
                <a:solidFill>
                  <a:srgbClr val="77787B"/>
                </a:solidFill>
              </a:rPr>
              <a:t>="@string/</a:t>
            </a:r>
            <a:r>
              <a:rPr lang="en-US" sz="1200" dirty="0" err="1" smtClean="0">
                <a:solidFill>
                  <a:srgbClr val="77787B"/>
                </a:solidFill>
              </a:rPr>
              <a:t>hello_world</a:t>
            </a:r>
            <a:r>
              <a:rPr lang="en-US" sz="1200" dirty="0" smtClean="0">
                <a:solidFill>
                  <a:srgbClr val="77787B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</a:t>
            </a:r>
            <a:r>
              <a:rPr lang="en-US" sz="1200" dirty="0" err="1" smtClean="0">
                <a:solidFill>
                  <a:srgbClr val="77787B"/>
                </a:solidFill>
              </a:rPr>
              <a:t>android:layout_width</a:t>
            </a:r>
            <a:r>
              <a:rPr lang="en-US" sz="1200" dirty="0" smtClean="0">
                <a:solidFill>
                  <a:srgbClr val="77787B"/>
                </a:solidFill>
              </a:rPr>
              <a:t>="</a:t>
            </a:r>
            <a:r>
              <a:rPr lang="en-US" sz="1200" dirty="0" err="1" smtClean="0">
                <a:solidFill>
                  <a:srgbClr val="77787B"/>
                </a:solidFill>
              </a:rPr>
              <a:t>wrap_content</a:t>
            </a:r>
            <a:r>
              <a:rPr lang="en-US" sz="1200" dirty="0" smtClean="0">
                <a:solidFill>
                  <a:srgbClr val="77787B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</a:t>
            </a:r>
            <a:r>
              <a:rPr lang="en-US" sz="1200" dirty="0" err="1" smtClean="0">
                <a:solidFill>
                  <a:srgbClr val="77787B"/>
                </a:solidFill>
              </a:rPr>
              <a:t>android:layout_height</a:t>
            </a:r>
            <a:r>
              <a:rPr lang="en-US" sz="1200" dirty="0" smtClean="0">
                <a:solidFill>
                  <a:srgbClr val="77787B"/>
                </a:solidFill>
              </a:rPr>
              <a:t>="</a:t>
            </a:r>
            <a:r>
              <a:rPr lang="en-US" sz="1200" dirty="0" err="1" smtClean="0">
                <a:solidFill>
                  <a:srgbClr val="77787B"/>
                </a:solidFill>
              </a:rPr>
              <a:t>wrap_content</a:t>
            </a:r>
            <a:r>
              <a:rPr lang="en-US" sz="1200" dirty="0" smtClean="0">
                <a:solidFill>
                  <a:srgbClr val="77787B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</a:t>
            </a:r>
            <a:r>
              <a:rPr lang="en-US" sz="1200" dirty="0" err="1" smtClean="0">
                <a:solidFill>
                  <a:srgbClr val="77787B"/>
                </a:solidFill>
              </a:rPr>
              <a:t>android:layout_alignParentRight</a:t>
            </a:r>
            <a:r>
              <a:rPr lang="en-US" sz="1200" dirty="0" smtClean="0">
                <a:solidFill>
                  <a:srgbClr val="77787B"/>
                </a:solidFill>
              </a:rPr>
              <a:t>="true"/&gt;</a:t>
            </a:r>
          </a:p>
          <a:p>
            <a:endParaRPr lang="en-US" sz="1200" dirty="0" smtClean="0">
              <a:solidFill>
                <a:srgbClr val="77787B"/>
              </a:solidFill>
            </a:endParaRPr>
          </a:p>
          <a:p>
            <a:r>
              <a:rPr lang="en-US" sz="1200" dirty="0" smtClean="0">
                <a:solidFill>
                  <a:srgbClr val="7030A0"/>
                </a:solidFill>
              </a:rPr>
              <a:t>    &lt;!-- add linear layout --&gt;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    &lt;</a:t>
            </a:r>
            <a:r>
              <a:rPr lang="en-US" sz="1200" dirty="0" err="1" smtClean="0">
                <a:solidFill>
                  <a:srgbClr val="7030A0"/>
                </a:solidFill>
              </a:rPr>
              <a:t>LinearLayout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smtClean="0">
                <a:solidFill>
                  <a:srgbClr val="7030A0"/>
                </a:solidFill>
              </a:rPr>
              <a:t>        </a:t>
            </a:r>
            <a:r>
              <a:rPr lang="en-US" sz="1200" dirty="0" err="1" smtClean="0">
                <a:solidFill>
                  <a:srgbClr val="7030A0"/>
                </a:solidFill>
              </a:rPr>
              <a:t>android:layout_width</a:t>
            </a:r>
            <a:r>
              <a:rPr lang="en-US" sz="1200" dirty="0" smtClean="0">
                <a:solidFill>
                  <a:srgbClr val="7030A0"/>
                </a:solidFill>
              </a:rPr>
              <a:t>="</a:t>
            </a:r>
            <a:r>
              <a:rPr lang="en-US" sz="1200" dirty="0" err="1" smtClean="0">
                <a:solidFill>
                  <a:srgbClr val="7030A0"/>
                </a:solidFill>
              </a:rPr>
              <a:t>match_parent</a:t>
            </a:r>
            <a:r>
              <a:rPr lang="en-US" sz="1200" dirty="0" smtClean="0">
                <a:solidFill>
                  <a:srgbClr val="7030A0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        </a:t>
            </a:r>
            <a:r>
              <a:rPr lang="en-US" sz="1200" dirty="0" err="1" smtClean="0">
                <a:solidFill>
                  <a:srgbClr val="7030A0"/>
                </a:solidFill>
              </a:rPr>
              <a:t>android:layout_height</a:t>
            </a:r>
            <a:r>
              <a:rPr lang="en-US" sz="1200" dirty="0" smtClean="0">
                <a:solidFill>
                  <a:srgbClr val="7030A0"/>
                </a:solidFill>
              </a:rPr>
              <a:t>="</a:t>
            </a:r>
            <a:r>
              <a:rPr lang="en-US" sz="1200" dirty="0" err="1" smtClean="0">
                <a:solidFill>
                  <a:srgbClr val="7030A0"/>
                </a:solidFill>
              </a:rPr>
              <a:t>match_parent</a:t>
            </a:r>
            <a:r>
              <a:rPr lang="en-US" sz="1200" dirty="0" smtClean="0">
                <a:solidFill>
                  <a:srgbClr val="7030A0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        </a:t>
            </a:r>
            <a:r>
              <a:rPr lang="en-US" sz="1200" dirty="0" err="1" smtClean="0">
                <a:solidFill>
                  <a:srgbClr val="FF0000"/>
                </a:solidFill>
              </a:rPr>
              <a:t>android:layout_below</a:t>
            </a:r>
            <a:r>
              <a:rPr lang="en-US" sz="1200" dirty="0" smtClean="0">
                <a:solidFill>
                  <a:srgbClr val="FF0000"/>
                </a:solidFill>
              </a:rPr>
              <a:t>="@id/</a:t>
            </a:r>
            <a:r>
              <a:rPr lang="en-US" sz="1200" dirty="0" err="1" smtClean="0">
                <a:solidFill>
                  <a:srgbClr val="FF0000"/>
                </a:solidFill>
              </a:rPr>
              <a:t>text_message</a:t>
            </a:r>
            <a:r>
              <a:rPr lang="en-US" sz="1200" dirty="0" smtClean="0">
                <a:solidFill>
                  <a:srgbClr val="FF0000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        </a:t>
            </a:r>
            <a:r>
              <a:rPr lang="en-US" sz="1200" dirty="0" err="1" smtClean="0">
                <a:solidFill>
                  <a:srgbClr val="7030A0"/>
                </a:solidFill>
              </a:rPr>
              <a:t>android:orientation</a:t>
            </a:r>
            <a:r>
              <a:rPr lang="en-US" sz="1200" dirty="0" smtClean="0">
                <a:solidFill>
                  <a:srgbClr val="7030A0"/>
                </a:solidFill>
              </a:rPr>
              <a:t>="horizontal"&gt;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        &lt;</a:t>
            </a:r>
            <a:r>
              <a:rPr lang="en-US" sz="1200" dirty="0" err="1" smtClean="0">
                <a:solidFill>
                  <a:srgbClr val="7030A0"/>
                </a:solidFill>
              </a:rPr>
              <a:t>EditText</a:t>
            </a:r>
            <a:r>
              <a:rPr lang="en-US" sz="1200" dirty="0" smtClean="0">
                <a:solidFill>
                  <a:srgbClr val="7030A0"/>
                </a:solidFill>
              </a:rPr>
              <a:t> </a:t>
            </a:r>
            <a:r>
              <a:rPr lang="en-US" sz="1200" dirty="0" err="1" smtClean="0">
                <a:solidFill>
                  <a:srgbClr val="7030A0"/>
                </a:solidFill>
              </a:rPr>
              <a:t>android:id</a:t>
            </a:r>
            <a:r>
              <a:rPr lang="en-US" sz="1200" dirty="0" smtClean="0">
                <a:solidFill>
                  <a:srgbClr val="7030A0"/>
                </a:solidFill>
              </a:rPr>
              <a:t>="@+id/</a:t>
            </a:r>
            <a:r>
              <a:rPr lang="en-US" sz="1200" dirty="0" err="1" smtClean="0">
                <a:solidFill>
                  <a:srgbClr val="7030A0"/>
                </a:solidFill>
              </a:rPr>
              <a:t>edit_message</a:t>
            </a:r>
            <a:r>
              <a:rPr lang="en-US" sz="1200" dirty="0" smtClean="0">
                <a:solidFill>
                  <a:srgbClr val="7030A0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            </a:t>
            </a:r>
            <a:r>
              <a:rPr lang="en-US" sz="1200" dirty="0" err="1" smtClean="0">
                <a:solidFill>
                  <a:srgbClr val="7030A0"/>
                </a:solidFill>
              </a:rPr>
              <a:t>android:layout_weight</a:t>
            </a:r>
            <a:r>
              <a:rPr lang="en-US" sz="1200" dirty="0" smtClean="0">
                <a:solidFill>
                  <a:srgbClr val="7030A0"/>
                </a:solidFill>
              </a:rPr>
              <a:t>="1"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            </a:t>
            </a:r>
            <a:r>
              <a:rPr lang="en-US" sz="1200" dirty="0" err="1" smtClean="0">
                <a:solidFill>
                  <a:srgbClr val="7030A0"/>
                </a:solidFill>
              </a:rPr>
              <a:t>android:layout_width</a:t>
            </a:r>
            <a:r>
              <a:rPr lang="en-US" sz="1200" dirty="0" smtClean="0">
                <a:solidFill>
                  <a:srgbClr val="7030A0"/>
                </a:solidFill>
              </a:rPr>
              <a:t>="0dp"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            </a:t>
            </a:r>
            <a:r>
              <a:rPr lang="en-US" sz="1200" dirty="0" err="1" smtClean="0">
                <a:solidFill>
                  <a:srgbClr val="7030A0"/>
                </a:solidFill>
              </a:rPr>
              <a:t>android:layout_height</a:t>
            </a:r>
            <a:r>
              <a:rPr lang="en-US" sz="1200" dirty="0" smtClean="0">
                <a:solidFill>
                  <a:srgbClr val="7030A0"/>
                </a:solidFill>
              </a:rPr>
              <a:t>="</a:t>
            </a:r>
            <a:r>
              <a:rPr lang="en-US" sz="1200" dirty="0" err="1" smtClean="0">
                <a:solidFill>
                  <a:srgbClr val="7030A0"/>
                </a:solidFill>
              </a:rPr>
              <a:t>wrap_content</a:t>
            </a:r>
            <a:r>
              <a:rPr lang="en-US" sz="1200" dirty="0" smtClean="0">
                <a:solidFill>
                  <a:srgbClr val="7030A0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            </a:t>
            </a:r>
            <a:r>
              <a:rPr lang="en-US" sz="1200" dirty="0" err="1" smtClean="0">
                <a:solidFill>
                  <a:srgbClr val="7030A0"/>
                </a:solidFill>
              </a:rPr>
              <a:t>android:hint</a:t>
            </a:r>
            <a:r>
              <a:rPr lang="en-US" sz="1200" dirty="0" smtClean="0">
                <a:solidFill>
                  <a:srgbClr val="7030A0"/>
                </a:solidFill>
              </a:rPr>
              <a:t>="type text here" /&gt;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        &lt;Button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            </a:t>
            </a:r>
            <a:r>
              <a:rPr lang="en-US" sz="1200" dirty="0" err="1" smtClean="0">
                <a:solidFill>
                  <a:srgbClr val="7030A0"/>
                </a:solidFill>
              </a:rPr>
              <a:t>android:layout_width</a:t>
            </a:r>
            <a:r>
              <a:rPr lang="en-US" sz="1200" dirty="0" smtClean="0">
                <a:solidFill>
                  <a:srgbClr val="7030A0"/>
                </a:solidFill>
              </a:rPr>
              <a:t>="</a:t>
            </a:r>
            <a:r>
              <a:rPr lang="en-US" sz="1200" dirty="0" err="1" smtClean="0">
                <a:solidFill>
                  <a:srgbClr val="7030A0"/>
                </a:solidFill>
              </a:rPr>
              <a:t>wrap_content</a:t>
            </a:r>
            <a:r>
              <a:rPr lang="en-US" sz="1200" dirty="0" smtClean="0">
                <a:solidFill>
                  <a:srgbClr val="7030A0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            </a:t>
            </a:r>
            <a:r>
              <a:rPr lang="en-US" sz="1200" dirty="0" err="1" smtClean="0">
                <a:solidFill>
                  <a:srgbClr val="7030A0"/>
                </a:solidFill>
              </a:rPr>
              <a:t>android:layout_height</a:t>
            </a:r>
            <a:r>
              <a:rPr lang="en-US" sz="1200" dirty="0" smtClean="0">
                <a:solidFill>
                  <a:srgbClr val="7030A0"/>
                </a:solidFill>
              </a:rPr>
              <a:t>="</a:t>
            </a:r>
            <a:r>
              <a:rPr lang="en-US" sz="1200" dirty="0" err="1" smtClean="0">
                <a:solidFill>
                  <a:srgbClr val="7030A0"/>
                </a:solidFill>
              </a:rPr>
              <a:t>wrap_content</a:t>
            </a:r>
            <a:r>
              <a:rPr lang="en-US" sz="1200" dirty="0" smtClean="0">
                <a:solidFill>
                  <a:srgbClr val="7030A0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            </a:t>
            </a:r>
            <a:r>
              <a:rPr lang="en-US" sz="1200" dirty="0" err="1" smtClean="0">
                <a:solidFill>
                  <a:srgbClr val="7030A0"/>
                </a:solidFill>
              </a:rPr>
              <a:t>android:text</a:t>
            </a:r>
            <a:r>
              <a:rPr lang="en-US" sz="1200" dirty="0" smtClean="0">
                <a:solidFill>
                  <a:srgbClr val="7030A0"/>
                </a:solidFill>
              </a:rPr>
              <a:t>="send" /&gt;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    &lt;/</a:t>
            </a:r>
            <a:r>
              <a:rPr lang="en-US" sz="1200" dirty="0" err="1" smtClean="0">
                <a:solidFill>
                  <a:srgbClr val="7030A0"/>
                </a:solidFill>
              </a:rPr>
              <a:t>LinearLayout</a:t>
            </a:r>
            <a:r>
              <a:rPr lang="en-US" sz="1200" dirty="0" smtClean="0">
                <a:solidFill>
                  <a:srgbClr val="7030A0"/>
                </a:solidFill>
              </a:rPr>
              <a:t>&gt;</a:t>
            </a:r>
            <a:endParaRPr lang="en-US" sz="1200" dirty="0" smtClean="0">
              <a:solidFill>
                <a:srgbClr val="77787B"/>
              </a:solidFill>
            </a:endParaRPr>
          </a:p>
          <a:p>
            <a:r>
              <a:rPr lang="en-US" sz="1200" dirty="0" smtClean="0">
                <a:solidFill>
                  <a:srgbClr val="77787B"/>
                </a:solidFill>
              </a:rPr>
              <a:t>&lt;/</a:t>
            </a:r>
            <a:r>
              <a:rPr lang="en-US" sz="1200" dirty="0" err="1" smtClean="0">
                <a:solidFill>
                  <a:srgbClr val="77787B"/>
                </a:solidFill>
              </a:rPr>
              <a:t>RelativeLayout</a:t>
            </a:r>
            <a:r>
              <a:rPr lang="en-US" sz="1200" dirty="0" smtClean="0">
                <a:solidFill>
                  <a:srgbClr val="77787B"/>
                </a:solidFill>
              </a:rPr>
              <a:t>&gt;</a:t>
            </a:r>
            <a:endParaRPr lang="en-US" sz="1200" dirty="0">
              <a:solidFill>
                <a:srgbClr val="77787B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5400000">
            <a:off x="2133601" y="2242453"/>
            <a:ext cx="598714" cy="2830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Activity</a:t>
            </a:r>
            <a:endParaRPr lang="en-US" dirty="0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468" y="816429"/>
            <a:ext cx="2026786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8953" y="2847069"/>
            <a:ext cx="2029450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ent Arrow 9"/>
          <p:cNvSpPr/>
          <p:nvPr/>
        </p:nvSpPr>
        <p:spPr>
          <a:xfrm rot="5400000">
            <a:off x="2133601" y="2242453"/>
            <a:ext cx="598714" cy="2830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23657" y="417629"/>
            <a:ext cx="4572000" cy="323165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res/layout/fragment_main.xml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&lt;</a:t>
            </a:r>
            <a:r>
              <a:rPr lang="en-US" sz="1200" dirty="0" err="1" smtClean="0">
                <a:solidFill>
                  <a:srgbClr val="77787B"/>
                </a:solidFill>
              </a:rPr>
              <a:t>LinearLayout</a:t>
            </a:r>
            <a:r>
              <a:rPr lang="en-US" sz="1200" dirty="0" smtClean="0">
                <a:solidFill>
                  <a:srgbClr val="77787B"/>
                </a:solidFill>
              </a:rPr>
              <a:t> </a:t>
            </a:r>
            <a:r>
              <a:rPr lang="en-US" sz="1200" dirty="0" err="1" smtClean="0">
                <a:solidFill>
                  <a:srgbClr val="77787B"/>
                </a:solidFill>
              </a:rPr>
              <a:t>xmlns:android</a:t>
            </a:r>
            <a:r>
              <a:rPr lang="en-US" sz="1200" dirty="0" smtClean="0">
                <a:solidFill>
                  <a:srgbClr val="77787B"/>
                </a:solidFill>
              </a:rPr>
              <a:t>="http://schemas.android.com/apk/res/android"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</a:t>
            </a:r>
            <a:r>
              <a:rPr lang="en-US" sz="1200" dirty="0" err="1" smtClean="0">
                <a:solidFill>
                  <a:srgbClr val="77787B"/>
                </a:solidFill>
              </a:rPr>
              <a:t>xmlns:tools</a:t>
            </a:r>
            <a:r>
              <a:rPr lang="en-US" sz="1200" dirty="0" smtClean="0">
                <a:solidFill>
                  <a:srgbClr val="77787B"/>
                </a:solidFill>
              </a:rPr>
              <a:t>="http://schemas.android.com/tools"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…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</a:t>
            </a:r>
            <a:r>
              <a:rPr lang="en-US" sz="1200" dirty="0" err="1" smtClean="0">
                <a:solidFill>
                  <a:srgbClr val="77787B"/>
                </a:solidFill>
              </a:rPr>
              <a:t>tools:context</a:t>
            </a:r>
            <a:r>
              <a:rPr lang="en-US" sz="1200" dirty="0" smtClean="0">
                <a:solidFill>
                  <a:srgbClr val="77787B"/>
                </a:solidFill>
              </a:rPr>
              <a:t>=".</a:t>
            </a:r>
            <a:r>
              <a:rPr lang="en-US" sz="1200" dirty="0" err="1" smtClean="0">
                <a:solidFill>
                  <a:srgbClr val="77787B"/>
                </a:solidFill>
              </a:rPr>
              <a:t>MainActivity$MainFragment</a:t>
            </a:r>
            <a:r>
              <a:rPr lang="en-US" sz="1200" dirty="0" smtClean="0">
                <a:solidFill>
                  <a:srgbClr val="77787B"/>
                </a:solidFill>
              </a:rPr>
              <a:t>"&gt;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&lt;</a:t>
            </a:r>
            <a:r>
              <a:rPr lang="en-US" sz="1200" dirty="0" err="1" smtClean="0">
                <a:solidFill>
                  <a:srgbClr val="77787B"/>
                </a:solidFill>
              </a:rPr>
              <a:t>EditText</a:t>
            </a:r>
            <a:r>
              <a:rPr lang="en-US" sz="1200" dirty="0" smtClean="0">
                <a:solidFill>
                  <a:srgbClr val="77787B"/>
                </a:solidFill>
              </a:rPr>
              <a:t> </a:t>
            </a:r>
            <a:r>
              <a:rPr lang="en-US" sz="1200" dirty="0" err="1" smtClean="0">
                <a:solidFill>
                  <a:srgbClr val="77787B"/>
                </a:solidFill>
              </a:rPr>
              <a:t>android:id</a:t>
            </a:r>
            <a:r>
              <a:rPr lang="en-US" sz="1200" dirty="0" smtClean="0">
                <a:solidFill>
                  <a:srgbClr val="77787B"/>
                </a:solidFill>
              </a:rPr>
              <a:t>="@+id/</a:t>
            </a:r>
            <a:r>
              <a:rPr lang="en-US" sz="1200" dirty="0" err="1" smtClean="0">
                <a:solidFill>
                  <a:srgbClr val="FF0000"/>
                </a:solidFill>
              </a:rPr>
              <a:t>edit_message</a:t>
            </a:r>
            <a:r>
              <a:rPr lang="en-US" sz="1200" dirty="0" smtClean="0">
                <a:solidFill>
                  <a:srgbClr val="77787B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</a:t>
            </a:r>
            <a:r>
              <a:rPr lang="en-US" sz="1200" dirty="0" err="1" smtClean="0">
                <a:solidFill>
                  <a:srgbClr val="77787B"/>
                </a:solidFill>
              </a:rPr>
              <a:t>android:layout_weight</a:t>
            </a:r>
            <a:r>
              <a:rPr lang="en-US" sz="1200" dirty="0" smtClean="0">
                <a:solidFill>
                  <a:srgbClr val="77787B"/>
                </a:solidFill>
              </a:rPr>
              <a:t>="1"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</a:t>
            </a:r>
            <a:r>
              <a:rPr lang="en-US" sz="1200" dirty="0" err="1" smtClean="0">
                <a:solidFill>
                  <a:srgbClr val="77787B"/>
                </a:solidFill>
              </a:rPr>
              <a:t>android:layout_width</a:t>
            </a:r>
            <a:r>
              <a:rPr lang="en-US" sz="1200" dirty="0" smtClean="0">
                <a:solidFill>
                  <a:srgbClr val="77787B"/>
                </a:solidFill>
              </a:rPr>
              <a:t>="0dp"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</a:t>
            </a:r>
            <a:r>
              <a:rPr lang="en-US" sz="1200" dirty="0" err="1" smtClean="0">
                <a:solidFill>
                  <a:srgbClr val="77787B"/>
                </a:solidFill>
              </a:rPr>
              <a:t>android:layout_height</a:t>
            </a:r>
            <a:r>
              <a:rPr lang="en-US" sz="1200" dirty="0" smtClean="0">
                <a:solidFill>
                  <a:srgbClr val="77787B"/>
                </a:solidFill>
              </a:rPr>
              <a:t>="</a:t>
            </a:r>
            <a:r>
              <a:rPr lang="en-US" sz="1200" dirty="0" err="1" smtClean="0">
                <a:solidFill>
                  <a:srgbClr val="77787B"/>
                </a:solidFill>
              </a:rPr>
              <a:t>wrap_content</a:t>
            </a:r>
            <a:r>
              <a:rPr lang="en-US" sz="1200" dirty="0" smtClean="0">
                <a:solidFill>
                  <a:srgbClr val="77787B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</a:t>
            </a:r>
            <a:r>
              <a:rPr lang="en-US" sz="1200" dirty="0" err="1" smtClean="0">
                <a:solidFill>
                  <a:srgbClr val="77787B"/>
                </a:solidFill>
              </a:rPr>
              <a:t>android:hint</a:t>
            </a:r>
            <a:r>
              <a:rPr lang="en-US" sz="1200" dirty="0" smtClean="0">
                <a:solidFill>
                  <a:srgbClr val="77787B"/>
                </a:solidFill>
              </a:rPr>
              <a:t>="Type text here"/&gt;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&lt;Button </a:t>
            </a:r>
            <a:r>
              <a:rPr lang="en-US" sz="1200" dirty="0" err="1" smtClean="0">
                <a:solidFill>
                  <a:srgbClr val="77787B"/>
                </a:solidFill>
              </a:rPr>
              <a:t>android:id</a:t>
            </a:r>
            <a:r>
              <a:rPr lang="en-US" sz="1200" dirty="0" smtClean="0">
                <a:solidFill>
                  <a:srgbClr val="77787B"/>
                </a:solidFill>
              </a:rPr>
              <a:t>="@+id/</a:t>
            </a:r>
            <a:r>
              <a:rPr lang="en-US" sz="1200" dirty="0" err="1" smtClean="0">
                <a:solidFill>
                  <a:srgbClr val="FF0000"/>
                </a:solidFill>
              </a:rPr>
              <a:t>send_button</a:t>
            </a:r>
            <a:r>
              <a:rPr lang="en-US" sz="1200" dirty="0" smtClean="0">
                <a:solidFill>
                  <a:srgbClr val="77787B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</a:t>
            </a:r>
            <a:r>
              <a:rPr lang="en-US" sz="1200" dirty="0" err="1" smtClean="0">
                <a:solidFill>
                  <a:srgbClr val="77787B"/>
                </a:solidFill>
              </a:rPr>
              <a:t>android:layout_width</a:t>
            </a:r>
            <a:r>
              <a:rPr lang="en-US" sz="1200" dirty="0" smtClean="0">
                <a:solidFill>
                  <a:srgbClr val="77787B"/>
                </a:solidFill>
              </a:rPr>
              <a:t>="</a:t>
            </a:r>
            <a:r>
              <a:rPr lang="en-US" sz="1200" dirty="0" err="1" smtClean="0">
                <a:solidFill>
                  <a:srgbClr val="77787B"/>
                </a:solidFill>
              </a:rPr>
              <a:t>wrap_content</a:t>
            </a:r>
            <a:r>
              <a:rPr lang="en-US" sz="1200" dirty="0" smtClean="0">
                <a:solidFill>
                  <a:srgbClr val="77787B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</a:t>
            </a:r>
            <a:r>
              <a:rPr lang="en-US" sz="1200" dirty="0" err="1" smtClean="0">
                <a:solidFill>
                  <a:srgbClr val="77787B"/>
                </a:solidFill>
              </a:rPr>
              <a:t>android:layout_height</a:t>
            </a:r>
            <a:r>
              <a:rPr lang="en-US" sz="1200" dirty="0" smtClean="0">
                <a:solidFill>
                  <a:srgbClr val="77787B"/>
                </a:solidFill>
              </a:rPr>
              <a:t>="</a:t>
            </a:r>
            <a:r>
              <a:rPr lang="en-US" sz="1200" dirty="0" err="1" smtClean="0">
                <a:solidFill>
                  <a:srgbClr val="77787B"/>
                </a:solidFill>
              </a:rPr>
              <a:t>wrap_content</a:t>
            </a:r>
            <a:r>
              <a:rPr lang="en-US" sz="1200" dirty="0" smtClean="0">
                <a:solidFill>
                  <a:srgbClr val="77787B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</a:t>
            </a:r>
            <a:r>
              <a:rPr lang="en-US" sz="1200" dirty="0" err="1" smtClean="0">
                <a:solidFill>
                  <a:srgbClr val="77787B"/>
                </a:solidFill>
              </a:rPr>
              <a:t>android:text</a:t>
            </a:r>
            <a:r>
              <a:rPr lang="en-US" sz="1200" dirty="0" smtClean="0">
                <a:solidFill>
                  <a:srgbClr val="77787B"/>
                </a:solidFill>
              </a:rPr>
              <a:t>="@string/</a:t>
            </a:r>
            <a:r>
              <a:rPr lang="en-US" sz="1200" dirty="0" err="1" smtClean="0">
                <a:solidFill>
                  <a:srgbClr val="77787B"/>
                </a:solidFill>
              </a:rPr>
              <a:t>button_send</a:t>
            </a:r>
            <a:r>
              <a:rPr lang="en-US" sz="1200" dirty="0" smtClean="0">
                <a:solidFill>
                  <a:srgbClr val="77787B"/>
                </a:solidFill>
              </a:rPr>
              <a:t>" /&gt;</a:t>
            </a:r>
          </a:p>
          <a:p>
            <a:endParaRPr lang="en-US" sz="1200" dirty="0" smtClean="0">
              <a:solidFill>
                <a:srgbClr val="77787B"/>
              </a:solidFill>
            </a:endParaRPr>
          </a:p>
          <a:p>
            <a:r>
              <a:rPr lang="en-US" sz="1200" dirty="0" smtClean="0">
                <a:solidFill>
                  <a:srgbClr val="77787B"/>
                </a:solidFill>
              </a:rPr>
              <a:t>&lt;/</a:t>
            </a:r>
            <a:r>
              <a:rPr lang="en-US" sz="1200" dirty="0" err="1" smtClean="0">
                <a:solidFill>
                  <a:srgbClr val="77787B"/>
                </a:solidFill>
              </a:rPr>
              <a:t>LinearLayout</a:t>
            </a:r>
            <a:r>
              <a:rPr lang="en-US" sz="1200" dirty="0" smtClean="0">
                <a:solidFill>
                  <a:srgbClr val="77787B"/>
                </a:solidFill>
              </a:rPr>
              <a:t>&gt;</a:t>
            </a:r>
            <a:endParaRPr lang="en-US" sz="1200" dirty="0">
              <a:solidFill>
                <a:srgbClr val="77787B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23657" y="3857516"/>
            <a:ext cx="4572000" cy="2862322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res/layout/fragment_text.xml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&lt;</a:t>
            </a:r>
            <a:r>
              <a:rPr lang="en-US" sz="1200" dirty="0" err="1" smtClean="0">
                <a:solidFill>
                  <a:srgbClr val="77787B"/>
                </a:solidFill>
              </a:rPr>
              <a:t>RelativeLayout</a:t>
            </a:r>
            <a:r>
              <a:rPr lang="en-US" sz="1200" dirty="0" smtClean="0">
                <a:solidFill>
                  <a:srgbClr val="77787B"/>
                </a:solidFill>
              </a:rPr>
              <a:t> </a:t>
            </a:r>
            <a:r>
              <a:rPr lang="en-US" sz="1200" dirty="0" err="1" smtClean="0">
                <a:solidFill>
                  <a:srgbClr val="77787B"/>
                </a:solidFill>
              </a:rPr>
              <a:t>xmlns:android</a:t>
            </a:r>
            <a:r>
              <a:rPr lang="en-US" sz="1200" dirty="0" smtClean="0">
                <a:solidFill>
                  <a:srgbClr val="77787B"/>
                </a:solidFill>
              </a:rPr>
              <a:t>="http://schemas.android.com/apk/res/android"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</a:t>
            </a:r>
            <a:r>
              <a:rPr lang="en-US" sz="1200" dirty="0" err="1" smtClean="0">
                <a:solidFill>
                  <a:srgbClr val="77787B"/>
                </a:solidFill>
              </a:rPr>
              <a:t>xmlns:tools</a:t>
            </a:r>
            <a:r>
              <a:rPr lang="en-US" sz="1200" dirty="0" smtClean="0">
                <a:solidFill>
                  <a:srgbClr val="77787B"/>
                </a:solidFill>
              </a:rPr>
              <a:t>="http://schemas.android.com/tools"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…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</a:t>
            </a:r>
            <a:r>
              <a:rPr lang="en-US" sz="1200" dirty="0" err="1" smtClean="0">
                <a:solidFill>
                  <a:srgbClr val="77787B"/>
                </a:solidFill>
              </a:rPr>
              <a:t>android:orientation</a:t>
            </a:r>
            <a:r>
              <a:rPr lang="en-US" sz="1200" dirty="0" smtClean="0">
                <a:solidFill>
                  <a:srgbClr val="77787B"/>
                </a:solidFill>
              </a:rPr>
              <a:t>="vertical"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</a:t>
            </a:r>
            <a:r>
              <a:rPr lang="en-US" sz="1200" dirty="0" err="1" smtClean="0">
                <a:solidFill>
                  <a:srgbClr val="77787B"/>
                </a:solidFill>
              </a:rPr>
              <a:t>tools:context</a:t>
            </a:r>
            <a:r>
              <a:rPr lang="en-US" sz="1200" dirty="0" smtClean="0">
                <a:solidFill>
                  <a:srgbClr val="77787B"/>
                </a:solidFill>
              </a:rPr>
              <a:t>=".</a:t>
            </a:r>
            <a:r>
              <a:rPr lang="en-US" sz="1200" dirty="0" err="1" smtClean="0">
                <a:solidFill>
                  <a:srgbClr val="77787B"/>
                </a:solidFill>
              </a:rPr>
              <a:t>TextActivity$TextFragment</a:t>
            </a:r>
            <a:r>
              <a:rPr lang="en-US" sz="1200" dirty="0" smtClean="0">
                <a:solidFill>
                  <a:srgbClr val="77787B"/>
                </a:solidFill>
              </a:rPr>
              <a:t>"&gt;</a:t>
            </a:r>
          </a:p>
          <a:p>
            <a:endParaRPr lang="en-US" sz="1200" dirty="0" smtClean="0">
              <a:solidFill>
                <a:srgbClr val="77787B"/>
              </a:solidFill>
            </a:endParaRPr>
          </a:p>
          <a:p>
            <a:r>
              <a:rPr lang="en-US" sz="1200" dirty="0" smtClean="0">
                <a:solidFill>
                  <a:srgbClr val="77787B"/>
                </a:solidFill>
              </a:rPr>
              <a:t>    &lt;</a:t>
            </a:r>
            <a:r>
              <a:rPr lang="en-US" sz="1200" dirty="0" err="1" smtClean="0">
                <a:solidFill>
                  <a:srgbClr val="77787B"/>
                </a:solidFill>
              </a:rPr>
              <a:t>TextView</a:t>
            </a:r>
            <a:r>
              <a:rPr lang="en-US" sz="1200" dirty="0" smtClean="0">
                <a:solidFill>
                  <a:srgbClr val="77787B"/>
                </a:solidFill>
              </a:rPr>
              <a:t> </a:t>
            </a:r>
            <a:r>
              <a:rPr lang="en-US" sz="1200" dirty="0" err="1" smtClean="0">
                <a:solidFill>
                  <a:srgbClr val="77787B"/>
                </a:solidFill>
              </a:rPr>
              <a:t>android:id</a:t>
            </a:r>
            <a:r>
              <a:rPr lang="en-US" sz="1200" dirty="0" smtClean="0">
                <a:solidFill>
                  <a:srgbClr val="77787B"/>
                </a:solidFill>
              </a:rPr>
              <a:t>="@+id/</a:t>
            </a:r>
            <a:r>
              <a:rPr lang="en-US" sz="1200" dirty="0" err="1" smtClean="0">
                <a:solidFill>
                  <a:srgbClr val="FF0000"/>
                </a:solidFill>
              </a:rPr>
              <a:t>text_message</a:t>
            </a:r>
            <a:r>
              <a:rPr lang="en-US" sz="1200" dirty="0" smtClean="0">
                <a:solidFill>
                  <a:srgbClr val="77787B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</a:t>
            </a:r>
            <a:r>
              <a:rPr lang="en-US" sz="1200" dirty="0" err="1" smtClean="0">
                <a:solidFill>
                  <a:srgbClr val="77787B"/>
                </a:solidFill>
              </a:rPr>
              <a:t>android:layout_width</a:t>
            </a:r>
            <a:r>
              <a:rPr lang="en-US" sz="1200" dirty="0" smtClean="0">
                <a:solidFill>
                  <a:srgbClr val="77787B"/>
                </a:solidFill>
              </a:rPr>
              <a:t>="</a:t>
            </a:r>
            <a:r>
              <a:rPr lang="en-US" sz="1200" dirty="0" err="1" smtClean="0">
                <a:solidFill>
                  <a:srgbClr val="77787B"/>
                </a:solidFill>
              </a:rPr>
              <a:t>wrap_content</a:t>
            </a:r>
            <a:r>
              <a:rPr lang="en-US" sz="1200" dirty="0" smtClean="0">
                <a:solidFill>
                  <a:srgbClr val="77787B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</a:t>
            </a:r>
            <a:r>
              <a:rPr lang="en-US" sz="1200" dirty="0" err="1" smtClean="0">
                <a:solidFill>
                  <a:srgbClr val="77787B"/>
                </a:solidFill>
              </a:rPr>
              <a:t>android:layout_height</a:t>
            </a:r>
            <a:r>
              <a:rPr lang="en-US" sz="1200" dirty="0" smtClean="0">
                <a:solidFill>
                  <a:srgbClr val="77787B"/>
                </a:solidFill>
              </a:rPr>
              <a:t>="</a:t>
            </a:r>
            <a:r>
              <a:rPr lang="en-US" sz="1200" dirty="0" err="1" smtClean="0">
                <a:solidFill>
                  <a:srgbClr val="77787B"/>
                </a:solidFill>
              </a:rPr>
              <a:t>wrap_content</a:t>
            </a:r>
            <a:r>
              <a:rPr lang="en-US" sz="1200" dirty="0" smtClean="0">
                <a:solidFill>
                  <a:srgbClr val="77787B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</a:t>
            </a:r>
            <a:r>
              <a:rPr lang="en-US" sz="1200" dirty="0" err="1" smtClean="0">
                <a:solidFill>
                  <a:srgbClr val="77787B"/>
                </a:solidFill>
              </a:rPr>
              <a:t>android:text</a:t>
            </a:r>
            <a:r>
              <a:rPr lang="en-US" sz="1200" dirty="0" smtClean="0">
                <a:solidFill>
                  <a:srgbClr val="77787B"/>
                </a:solidFill>
              </a:rPr>
              <a:t>="@string/</a:t>
            </a:r>
            <a:r>
              <a:rPr lang="en-US" sz="1200" dirty="0" err="1" smtClean="0">
                <a:solidFill>
                  <a:srgbClr val="77787B"/>
                </a:solidFill>
              </a:rPr>
              <a:t>hello_world</a:t>
            </a:r>
            <a:r>
              <a:rPr lang="en-US" sz="1200" dirty="0" smtClean="0">
                <a:solidFill>
                  <a:srgbClr val="77787B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</a:t>
            </a:r>
            <a:r>
              <a:rPr lang="en-US" sz="1200" dirty="0" err="1" smtClean="0">
                <a:solidFill>
                  <a:srgbClr val="77787B"/>
                </a:solidFill>
              </a:rPr>
              <a:t>android:layout_alignParentRight</a:t>
            </a:r>
            <a:r>
              <a:rPr lang="en-US" sz="1200" dirty="0" smtClean="0">
                <a:solidFill>
                  <a:srgbClr val="77787B"/>
                </a:solidFill>
              </a:rPr>
              <a:t>="true"/&gt;</a:t>
            </a:r>
          </a:p>
          <a:p>
            <a:endParaRPr lang="en-US" sz="1200" dirty="0" smtClean="0">
              <a:solidFill>
                <a:srgbClr val="77787B"/>
              </a:solidFill>
            </a:endParaRPr>
          </a:p>
          <a:p>
            <a:r>
              <a:rPr lang="en-US" sz="1200" dirty="0" smtClean="0">
                <a:solidFill>
                  <a:srgbClr val="77787B"/>
                </a:solidFill>
              </a:rPr>
              <a:t>&lt;/</a:t>
            </a:r>
            <a:r>
              <a:rPr lang="en-US" sz="1200" dirty="0" err="1" smtClean="0">
                <a:solidFill>
                  <a:srgbClr val="77787B"/>
                </a:solidFill>
              </a:rPr>
              <a:t>RelativeLayout</a:t>
            </a:r>
            <a:r>
              <a:rPr lang="en-US" sz="1200" dirty="0" smtClean="0">
                <a:solidFill>
                  <a:srgbClr val="77787B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Activity Cont.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828" y="885715"/>
            <a:ext cx="8567058" cy="341632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MainActivity.java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public View </a:t>
            </a:r>
            <a:r>
              <a:rPr lang="en-US" sz="1200" dirty="0" err="1" smtClean="0">
                <a:solidFill>
                  <a:srgbClr val="77787B"/>
                </a:solidFill>
              </a:rPr>
              <a:t>onCreateView</a:t>
            </a:r>
            <a:r>
              <a:rPr lang="en-US" sz="1200" dirty="0" smtClean="0">
                <a:solidFill>
                  <a:srgbClr val="77787B"/>
                </a:solidFill>
              </a:rPr>
              <a:t>(</a:t>
            </a:r>
            <a:r>
              <a:rPr lang="en-US" sz="1200" dirty="0" err="1" smtClean="0">
                <a:solidFill>
                  <a:srgbClr val="77787B"/>
                </a:solidFill>
              </a:rPr>
              <a:t>LayoutInflater</a:t>
            </a:r>
            <a:r>
              <a:rPr lang="en-US" sz="1200" dirty="0" smtClean="0">
                <a:solidFill>
                  <a:srgbClr val="77787B"/>
                </a:solidFill>
              </a:rPr>
              <a:t> </a:t>
            </a:r>
            <a:r>
              <a:rPr lang="en-US" sz="1200" dirty="0" err="1" smtClean="0">
                <a:solidFill>
                  <a:srgbClr val="77787B"/>
                </a:solidFill>
              </a:rPr>
              <a:t>inflater</a:t>
            </a:r>
            <a:r>
              <a:rPr lang="en-US" sz="1200" dirty="0" smtClean="0">
                <a:solidFill>
                  <a:srgbClr val="77787B"/>
                </a:solidFill>
              </a:rPr>
              <a:t>, </a:t>
            </a:r>
            <a:r>
              <a:rPr lang="en-US" sz="1200" dirty="0" err="1" smtClean="0">
                <a:solidFill>
                  <a:srgbClr val="77787B"/>
                </a:solidFill>
              </a:rPr>
              <a:t>ViewGroup</a:t>
            </a:r>
            <a:r>
              <a:rPr lang="en-US" sz="1200" dirty="0" smtClean="0">
                <a:solidFill>
                  <a:srgbClr val="77787B"/>
                </a:solidFill>
              </a:rPr>
              <a:t> container,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        Bundle </a:t>
            </a:r>
            <a:r>
              <a:rPr lang="en-US" sz="1200" dirty="0" err="1" smtClean="0">
                <a:solidFill>
                  <a:srgbClr val="77787B"/>
                </a:solidFill>
              </a:rPr>
              <a:t>savedInstanceState</a:t>
            </a:r>
            <a:r>
              <a:rPr lang="en-US" sz="1200" dirty="0" smtClean="0">
                <a:solidFill>
                  <a:srgbClr val="77787B"/>
                </a:solidFill>
              </a:rPr>
              <a:t>) {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    final </a:t>
            </a:r>
            <a:r>
              <a:rPr lang="en-US" sz="1200" dirty="0" err="1" smtClean="0">
                <a:solidFill>
                  <a:srgbClr val="77787B"/>
                </a:solidFill>
              </a:rPr>
              <a:t>LinearLayout</a:t>
            </a:r>
            <a:r>
              <a:rPr lang="en-US" sz="1200" dirty="0" smtClean="0">
                <a:solidFill>
                  <a:srgbClr val="77787B"/>
                </a:solidFill>
              </a:rPr>
              <a:t> </a:t>
            </a:r>
            <a:r>
              <a:rPr lang="en-US" sz="1200" dirty="0" err="1" smtClean="0">
                <a:solidFill>
                  <a:srgbClr val="77787B"/>
                </a:solidFill>
              </a:rPr>
              <a:t>mLinearLayout</a:t>
            </a:r>
            <a:r>
              <a:rPr lang="en-US" sz="1200" dirty="0" smtClean="0">
                <a:solidFill>
                  <a:srgbClr val="77787B"/>
                </a:solidFill>
              </a:rPr>
              <a:t> = (</a:t>
            </a:r>
            <a:r>
              <a:rPr lang="en-US" sz="1200" dirty="0" err="1" smtClean="0">
                <a:solidFill>
                  <a:srgbClr val="77787B"/>
                </a:solidFill>
              </a:rPr>
              <a:t>LinearLayout</a:t>
            </a:r>
            <a:r>
              <a:rPr lang="en-US" sz="1200" dirty="0" smtClean="0">
                <a:solidFill>
                  <a:srgbClr val="77787B"/>
                </a:solidFill>
              </a:rPr>
              <a:t>) </a:t>
            </a:r>
            <a:r>
              <a:rPr lang="en-US" sz="1200" dirty="0" err="1" smtClean="0">
                <a:solidFill>
                  <a:srgbClr val="77787B"/>
                </a:solidFill>
              </a:rPr>
              <a:t>inflater.inflate</a:t>
            </a:r>
            <a:r>
              <a:rPr lang="en-US" sz="1200" dirty="0" smtClean="0">
                <a:solidFill>
                  <a:srgbClr val="77787B"/>
                </a:solidFill>
              </a:rPr>
              <a:t>(</a:t>
            </a:r>
            <a:r>
              <a:rPr lang="en-US" sz="1200" dirty="0" err="1" smtClean="0">
                <a:solidFill>
                  <a:srgbClr val="77787B"/>
                </a:solidFill>
              </a:rPr>
              <a:t>R.layout.</a:t>
            </a:r>
            <a:r>
              <a:rPr lang="en-US" sz="1200" dirty="0" err="1" smtClean="0">
                <a:solidFill>
                  <a:srgbClr val="FF0000"/>
                </a:solidFill>
              </a:rPr>
              <a:t>fragment_main</a:t>
            </a:r>
            <a:r>
              <a:rPr lang="en-US" sz="1200" dirty="0" smtClean="0">
                <a:solidFill>
                  <a:srgbClr val="77787B"/>
                </a:solidFill>
              </a:rPr>
              <a:t>, container, false);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    Button </a:t>
            </a:r>
            <a:r>
              <a:rPr lang="en-US" sz="1200" dirty="0" err="1" smtClean="0">
                <a:solidFill>
                  <a:srgbClr val="77787B"/>
                </a:solidFill>
              </a:rPr>
              <a:t>mButton</a:t>
            </a:r>
            <a:r>
              <a:rPr lang="en-US" sz="1200" dirty="0" smtClean="0">
                <a:solidFill>
                  <a:srgbClr val="77787B"/>
                </a:solidFill>
              </a:rPr>
              <a:t> = (Button) </a:t>
            </a:r>
            <a:r>
              <a:rPr lang="en-US" sz="1200" dirty="0" err="1" smtClean="0">
                <a:solidFill>
                  <a:srgbClr val="77787B"/>
                </a:solidFill>
              </a:rPr>
              <a:t>mLinearLayout.findViewById</a:t>
            </a:r>
            <a:r>
              <a:rPr lang="en-US" sz="1200" dirty="0" smtClean="0">
                <a:solidFill>
                  <a:srgbClr val="77787B"/>
                </a:solidFill>
              </a:rPr>
              <a:t>(</a:t>
            </a:r>
            <a:r>
              <a:rPr lang="en-US" sz="1200" dirty="0" err="1" smtClean="0">
                <a:solidFill>
                  <a:srgbClr val="77787B"/>
                </a:solidFill>
              </a:rPr>
              <a:t>R.id.</a:t>
            </a:r>
            <a:r>
              <a:rPr lang="en-US" sz="1200" dirty="0" err="1" smtClean="0">
                <a:solidFill>
                  <a:srgbClr val="FF0000"/>
                </a:solidFill>
              </a:rPr>
              <a:t>send_button</a:t>
            </a:r>
            <a:r>
              <a:rPr lang="en-US" sz="1200" dirty="0" smtClean="0">
                <a:solidFill>
                  <a:srgbClr val="77787B"/>
                </a:solidFill>
              </a:rPr>
              <a:t>);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    </a:t>
            </a:r>
            <a:r>
              <a:rPr lang="en-US" sz="1200" dirty="0" err="1" smtClean="0">
                <a:solidFill>
                  <a:srgbClr val="77787B"/>
                </a:solidFill>
              </a:rPr>
              <a:t>mButton.</a:t>
            </a:r>
            <a:r>
              <a:rPr lang="en-US" sz="1200" dirty="0" err="1" smtClean="0">
                <a:solidFill>
                  <a:srgbClr val="FFC000"/>
                </a:solidFill>
              </a:rPr>
              <a:t>setOnClickListener</a:t>
            </a:r>
            <a:r>
              <a:rPr lang="en-US" sz="1200" dirty="0" smtClean="0">
                <a:solidFill>
                  <a:srgbClr val="77787B"/>
                </a:solidFill>
              </a:rPr>
              <a:t>(new </a:t>
            </a:r>
            <a:r>
              <a:rPr lang="en-US" sz="1200" dirty="0" err="1" smtClean="0">
                <a:solidFill>
                  <a:srgbClr val="77787B"/>
                </a:solidFill>
              </a:rPr>
              <a:t>OnClickListener</a:t>
            </a:r>
            <a:r>
              <a:rPr lang="en-US" sz="1200" dirty="0" smtClean="0">
                <a:solidFill>
                  <a:srgbClr val="77787B"/>
                </a:solidFill>
              </a:rPr>
              <a:t>() {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        public void </a:t>
            </a:r>
            <a:r>
              <a:rPr lang="en-US" sz="1200" dirty="0" err="1" smtClean="0">
                <a:solidFill>
                  <a:srgbClr val="FFC000"/>
                </a:solidFill>
              </a:rPr>
              <a:t>onClick</a:t>
            </a:r>
            <a:r>
              <a:rPr lang="en-US" sz="1200" dirty="0" smtClean="0">
                <a:solidFill>
                  <a:srgbClr val="77787B"/>
                </a:solidFill>
              </a:rPr>
              <a:t>(View v) {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            // Perform action on click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            </a:t>
            </a:r>
            <a:r>
              <a:rPr lang="en-US" sz="1200" dirty="0" smtClean="0">
                <a:solidFill>
                  <a:srgbClr val="7030A0"/>
                </a:solidFill>
              </a:rPr>
              <a:t>Intent </a:t>
            </a:r>
            <a:r>
              <a:rPr lang="en-US" sz="1200" dirty="0" err="1" smtClean="0">
                <a:solidFill>
                  <a:srgbClr val="7030A0"/>
                </a:solidFill>
              </a:rPr>
              <a:t>intent</a:t>
            </a:r>
            <a:r>
              <a:rPr lang="en-US" sz="1200" dirty="0" smtClean="0">
                <a:solidFill>
                  <a:srgbClr val="7030A0"/>
                </a:solidFill>
              </a:rPr>
              <a:t> = new Intent();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                    </a:t>
            </a:r>
            <a:r>
              <a:rPr lang="en-US" sz="1200" dirty="0" err="1" smtClean="0">
                <a:solidFill>
                  <a:srgbClr val="7030A0"/>
                </a:solidFill>
              </a:rPr>
              <a:t>intent.setClass</a:t>
            </a:r>
            <a:r>
              <a:rPr lang="en-US" sz="1200" dirty="0" smtClean="0">
                <a:solidFill>
                  <a:srgbClr val="7030A0"/>
                </a:solidFill>
              </a:rPr>
              <a:t>(</a:t>
            </a:r>
            <a:r>
              <a:rPr lang="en-US" sz="1200" dirty="0" err="1" smtClean="0">
                <a:solidFill>
                  <a:srgbClr val="7030A0"/>
                </a:solidFill>
              </a:rPr>
              <a:t>getActivity</a:t>
            </a:r>
            <a:r>
              <a:rPr lang="en-US" sz="1200" dirty="0" smtClean="0">
                <a:solidFill>
                  <a:srgbClr val="7030A0"/>
                </a:solidFill>
              </a:rPr>
              <a:t>(), </a:t>
            </a:r>
            <a:r>
              <a:rPr lang="en-US" sz="1200" b="1" dirty="0" err="1" smtClean="0">
                <a:solidFill>
                  <a:srgbClr val="7030A0"/>
                </a:solidFill>
              </a:rPr>
              <a:t>TextActivity.class</a:t>
            </a:r>
            <a:r>
              <a:rPr lang="en-US" sz="1200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            </a:t>
            </a:r>
            <a:r>
              <a:rPr lang="en-US" sz="1200" dirty="0" err="1" smtClean="0">
                <a:solidFill>
                  <a:srgbClr val="77787B"/>
                </a:solidFill>
              </a:rPr>
              <a:t>EditText</a:t>
            </a:r>
            <a:r>
              <a:rPr lang="en-US" sz="1200" dirty="0" smtClean="0">
                <a:solidFill>
                  <a:srgbClr val="77787B"/>
                </a:solidFill>
              </a:rPr>
              <a:t> </a:t>
            </a:r>
            <a:r>
              <a:rPr lang="en-US" sz="1200" dirty="0" err="1" smtClean="0">
                <a:solidFill>
                  <a:srgbClr val="77787B"/>
                </a:solidFill>
              </a:rPr>
              <a:t>editText</a:t>
            </a:r>
            <a:r>
              <a:rPr lang="en-US" sz="1200" dirty="0" smtClean="0">
                <a:solidFill>
                  <a:srgbClr val="77787B"/>
                </a:solidFill>
              </a:rPr>
              <a:t> = (</a:t>
            </a:r>
            <a:r>
              <a:rPr lang="en-US" sz="1200" dirty="0" err="1" smtClean="0">
                <a:solidFill>
                  <a:srgbClr val="77787B"/>
                </a:solidFill>
              </a:rPr>
              <a:t>EditText</a:t>
            </a:r>
            <a:r>
              <a:rPr lang="en-US" sz="1200" dirty="0" smtClean="0">
                <a:solidFill>
                  <a:srgbClr val="77787B"/>
                </a:solidFill>
              </a:rPr>
              <a:t>) </a:t>
            </a:r>
            <a:r>
              <a:rPr lang="en-US" sz="1200" dirty="0" err="1" smtClean="0">
                <a:solidFill>
                  <a:srgbClr val="77787B"/>
                </a:solidFill>
              </a:rPr>
              <a:t>mLinearLayout.findViewById</a:t>
            </a:r>
            <a:r>
              <a:rPr lang="en-US" sz="1200" dirty="0" smtClean="0">
                <a:solidFill>
                  <a:srgbClr val="77787B"/>
                </a:solidFill>
              </a:rPr>
              <a:t>(</a:t>
            </a:r>
            <a:r>
              <a:rPr lang="en-US" sz="1200" dirty="0" err="1" smtClean="0">
                <a:solidFill>
                  <a:srgbClr val="77787B"/>
                </a:solidFill>
              </a:rPr>
              <a:t>R.id.</a:t>
            </a:r>
            <a:r>
              <a:rPr lang="en-US" sz="1200" dirty="0" err="1" smtClean="0">
                <a:solidFill>
                  <a:srgbClr val="FF0000"/>
                </a:solidFill>
              </a:rPr>
              <a:t>edit_message</a:t>
            </a:r>
            <a:r>
              <a:rPr lang="en-US" sz="1200" dirty="0" smtClean="0">
                <a:solidFill>
                  <a:srgbClr val="77787B"/>
                </a:solidFill>
              </a:rPr>
              <a:t>);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            String message = </a:t>
            </a:r>
            <a:r>
              <a:rPr lang="en-US" sz="1200" dirty="0" err="1" smtClean="0">
                <a:solidFill>
                  <a:srgbClr val="77787B"/>
                </a:solidFill>
              </a:rPr>
              <a:t>editText.getText</a:t>
            </a:r>
            <a:r>
              <a:rPr lang="en-US" sz="1200" dirty="0" smtClean="0">
                <a:solidFill>
                  <a:srgbClr val="77787B"/>
                </a:solidFill>
              </a:rPr>
              <a:t>().</a:t>
            </a:r>
            <a:r>
              <a:rPr lang="en-US" sz="1200" dirty="0" err="1" smtClean="0">
                <a:solidFill>
                  <a:srgbClr val="77787B"/>
                </a:solidFill>
              </a:rPr>
              <a:t>toString</a:t>
            </a:r>
            <a:r>
              <a:rPr lang="en-US" sz="1200" dirty="0" smtClean="0">
                <a:solidFill>
                  <a:srgbClr val="77787B"/>
                </a:solidFill>
              </a:rPr>
              <a:t>();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                    </a:t>
            </a:r>
            <a:r>
              <a:rPr lang="en-US" sz="1200" dirty="0" err="1" smtClean="0">
                <a:solidFill>
                  <a:srgbClr val="7030A0"/>
                </a:solidFill>
              </a:rPr>
              <a:t>intent.putExtra</a:t>
            </a:r>
            <a:r>
              <a:rPr lang="en-US" sz="1200" dirty="0" smtClean="0">
                <a:solidFill>
                  <a:srgbClr val="7030A0"/>
                </a:solidFill>
              </a:rPr>
              <a:t>(EXTRA_MESSAGE, message);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                    </a:t>
            </a:r>
            <a:r>
              <a:rPr lang="en-US" sz="1200" dirty="0" err="1" smtClean="0">
                <a:solidFill>
                  <a:srgbClr val="7030A0"/>
                </a:solidFill>
              </a:rPr>
              <a:t>startActivity</a:t>
            </a:r>
            <a:r>
              <a:rPr lang="en-US" sz="1200" dirty="0" smtClean="0">
                <a:solidFill>
                  <a:srgbClr val="7030A0"/>
                </a:solidFill>
              </a:rPr>
              <a:t>(intent);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        }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    });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    return </a:t>
            </a:r>
            <a:r>
              <a:rPr lang="en-US" sz="1200" dirty="0" err="1" smtClean="0">
                <a:solidFill>
                  <a:srgbClr val="77787B"/>
                </a:solidFill>
              </a:rPr>
              <a:t>mLinearLayout</a:t>
            </a:r>
            <a:r>
              <a:rPr lang="en-US" sz="1200" dirty="0" smtClean="0">
                <a:solidFill>
                  <a:srgbClr val="77787B"/>
                </a:solidFill>
              </a:rPr>
              <a:t>;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828" y="4554200"/>
            <a:ext cx="8567058" cy="1754326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TextActivity.java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public View </a:t>
            </a:r>
            <a:r>
              <a:rPr lang="en-US" sz="1200" dirty="0" err="1" smtClean="0">
                <a:solidFill>
                  <a:srgbClr val="77787B"/>
                </a:solidFill>
              </a:rPr>
              <a:t>onCreateView</a:t>
            </a:r>
            <a:r>
              <a:rPr lang="en-US" sz="1200" dirty="0" smtClean="0">
                <a:solidFill>
                  <a:srgbClr val="77787B"/>
                </a:solidFill>
              </a:rPr>
              <a:t>(</a:t>
            </a:r>
            <a:r>
              <a:rPr lang="en-US" sz="1200" dirty="0" err="1" smtClean="0">
                <a:solidFill>
                  <a:srgbClr val="77787B"/>
                </a:solidFill>
              </a:rPr>
              <a:t>LayoutInflater</a:t>
            </a:r>
            <a:r>
              <a:rPr lang="en-US" sz="1200" dirty="0" smtClean="0">
                <a:solidFill>
                  <a:srgbClr val="77787B"/>
                </a:solidFill>
              </a:rPr>
              <a:t> </a:t>
            </a:r>
            <a:r>
              <a:rPr lang="en-US" sz="1200" dirty="0" err="1" smtClean="0">
                <a:solidFill>
                  <a:srgbClr val="77787B"/>
                </a:solidFill>
              </a:rPr>
              <a:t>inflater</a:t>
            </a:r>
            <a:r>
              <a:rPr lang="en-US" sz="1200" dirty="0" smtClean="0">
                <a:solidFill>
                  <a:srgbClr val="77787B"/>
                </a:solidFill>
              </a:rPr>
              <a:t>, </a:t>
            </a:r>
            <a:r>
              <a:rPr lang="en-US" sz="1200" dirty="0" err="1" smtClean="0">
                <a:solidFill>
                  <a:srgbClr val="77787B"/>
                </a:solidFill>
              </a:rPr>
              <a:t>ViewGroup</a:t>
            </a:r>
            <a:r>
              <a:rPr lang="en-US" sz="1200" dirty="0" smtClean="0">
                <a:solidFill>
                  <a:srgbClr val="77787B"/>
                </a:solidFill>
              </a:rPr>
              <a:t> container,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         Bundle </a:t>
            </a:r>
            <a:r>
              <a:rPr lang="en-US" sz="1200" dirty="0" err="1" smtClean="0">
                <a:solidFill>
                  <a:srgbClr val="77787B"/>
                </a:solidFill>
              </a:rPr>
              <a:t>savedInstanceState</a:t>
            </a:r>
            <a:r>
              <a:rPr lang="en-US" sz="1200" dirty="0" smtClean="0">
                <a:solidFill>
                  <a:srgbClr val="77787B"/>
                </a:solidFill>
              </a:rPr>
              <a:t>) {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    final </a:t>
            </a:r>
            <a:r>
              <a:rPr lang="en-US" sz="1200" dirty="0" err="1" smtClean="0">
                <a:solidFill>
                  <a:srgbClr val="77787B"/>
                </a:solidFill>
              </a:rPr>
              <a:t>RelativeLayout</a:t>
            </a:r>
            <a:r>
              <a:rPr lang="en-US" sz="1200" dirty="0" smtClean="0">
                <a:solidFill>
                  <a:srgbClr val="77787B"/>
                </a:solidFill>
              </a:rPr>
              <a:t> </a:t>
            </a:r>
            <a:r>
              <a:rPr lang="en-US" sz="1200" dirty="0" err="1" smtClean="0">
                <a:solidFill>
                  <a:srgbClr val="77787B"/>
                </a:solidFill>
              </a:rPr>
              <a:t>mRelativeLayout</a:t>
            </a:r>
            <a:r>
              <a:rPr lang="en-US" sz="1200" dirty="0" smtClean="0">
                <a:solidFill>
                  <a:srgbClr val="77787B"/>
                </a:solidFill>
              </a:rPr>
              <a:t> = (</a:t>
            </a:r>
            <a:r>
              <a:rPr lang="en-US" sz="1200" dirty="0" err="1" smtClean="0">
                <a:solidFill>
                  <a:srgbClr val="77787B"/>
                </a:solidFill>
              </a:rPr>
              <a:t>RelativeLayout</a:t>
            </a:r>
            <a:r>
              <a:rPr lang="en-US" sz="1200" dirty="0" smtClean="0">
                <a:solidFill>
                  <a:srgbClr val="77787B"/>
                </a:solidFill>
              </a:rPr>
              <a:t>) </a:t>
            </a:r>
            <a:r>
              <a:rPr lang="en-US" sz="1200" dirty="0" err="1" smtClean="0">
                <a:solidFill>
                  <a:srgbClr val="77787B"/>
                </a:solidFill>
              </a:rPr>
              <a:t>inflater.inflate</a:t>
            </a:r>
            <a:r>
              <a:rPr lang="en-US" sz="1200" dirty="0" smtClean="0">
                <a:solidFill>
                  <a:srgbClr val="77787B"/>
                </a:solidFill>
              </a:rPr>
              <a:t>(</a:t>
            </a:r>
            <a:r>
              <a:rPr lang="en-US" sz="1200" dirty="0" err="1" smtClean="0">
                <a:solidFill>
                  <a:srgbClr val="77787B"/>
                </a:solidFill>
              </a:rPr>
              <a:t>R.layout.</a:t>
            </a:r>
            <a:r>
              <a:rPr lang="en-US" sz="1200" dirty="0" err="1" smtClean="0">
                <a:solidFill>
                  <a:srgbClr val="FF0000"/>
                </a:solidFill>
              </a:rPr>
              <a:t>fragment_text</a:t>
            </a:r>
            <a:r>
              <a:rPr lang="en-US" sz="1200" dirty="0" smtClean="0">
                <a:solidFill>
                  <a:srgbClr val="77787B"/>
                </a:solidFill>
              </a:rPr>
              <a:t>, container, false);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    </a:t>
            </a:r>
            <a:r>
              <a:rPr lang="en-US" sz="1200" dirty="0" err="1" smtClean="0">
                <a:solidFill>
                  <a:srgbClr val="77787B"/>
                </a:solidFill>
              </a:rPr>
              <a:t>TextView</a:t>
            </a:r>
            <a:r>
              <a:rPr lang="en-US" sz="1200" dirty="0" smtClean="0">
                <a:solidFill>
                  <a:srgbClr val="77787B"/>
                </a:solidFill>
              </a:rPr>
              <a:t> </a:t>
            </a:r>
            <a:r>
              <a:rPr lang="en-US" sz="1200" dirty="0" err="1" smtClean="0">
                <a:solidFill>
                  <a:srgbClr val="77787B"/>
                </a:solidFill>
              </a:rPr>
              <a:t>mText</a:t>
            </a:r>
            <a:r>
              <a:rPr lang="en-US" sz="1200" dirty="0" smtClean="0">
                <a:solidFill>
                  <a:srgbClr val="77787B"/>
                </a:solidFill>
              </a:rPr>
              <a:t> = (</a:t>
            </a:r>
            <a:r>
              <a:rPr lang="en-US" sz="1200" dirty="0" err="1" smtClean="0">
                <a:solidFill>
                  <a:srgbClr val="77787B"/>
                </a:solidFill>
              </a:rPr>
              <a:t>TextView</a:t>
            </a:r>
            <a:r>
              <a:rPr lang="en-US" sz="1200" dirty="0" smtClean="0">
                <a:solidFill>
                  <a:srgbClr val="77787B"/>
                </a:solidFill>
              </a:rPr>
              <a:t>) </a:t>
            </a:r>
            <a:r>
              <a:rPr lang="en-US" sz="1200" dirty="0" err="1" smtClean="0">
                <a:solidFill>
                  <a:srgbClr val="77787B"/>
                </a:solidFill>
              </a:rPr>
              <a:t>mRelativeLayout.findViewById</a:t>
            </a:r>
            <a:r>
              <a:rPr lang="en-US" sz="1200" dirty="0" smtClean="0">
                <a:solidFill>
                  <a:srgbClr val="77787B"/>
                </a:solidFill>
              </a:rPr>
              <a:t>(</a:t>
            </a:r>
            <a:r>
              <a:rPr lang="en-US" sz="1200" dirty="0" err="1" smtClean="0">
                <a:solidFill>
                  <a:srgbClr val="77787B"/>
                </a:solidFill>
              </a:rPr>
              <a:t>R.id.</a:t>
            </a:r>
            <a:r>
              <a:rPr lang="en-US" sz="1200" dirty="0" err="1" smtClean="0">
                <a:solidFill>
                  <a:srgbClr val="FF0000"/>
                </a:solidFill>
              </a:rPr>
              <a:t>text_message</a:t>
            </a:r>
            <a:r>
              <a:rPr lang="en-US" sz="1200" dirty="0" smtClean="0">
                <a:solidFill>
                  <a:srgbClr val="77787B"/>
                </a:solidFill>
              </a:rPr>
              <a:t>);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    String </a:t>
            </a:r>
            <a:r>
              <a:rPr lang="en-US" sz="1200" dirty="0" err="1" smtClean="0">
                <a:solidFill>
                  <a:srgbClr val="77787B"/>
                </a:solidFill>
              </a:rPr>
              <a:t>mEditText</a:t>
            </a:r>
            <a:r>
              <a:rPr lang="en-US" sz="1200" dirty="0" smtClean="0">
                <a:solidFill>
                  <a:srgbClr val="77787B"/>
                </a:solidFill>
              </a:rPr>
              <a:t> = </a:t>
            </a:r>
            <a:r>
              <a:rPr lang="en-US" sz="1200" dirty="0" err="1" smtClean="0">
                <a:solidFill>
                  <a:srgbClr val="7030A0"/>
                </a:solidFill>
              </a:rPr>
              <a:t>getActivity</a:t>
            </a:r>
            <a:r>
              <a:rPr lang="en-US" sz="1200" dirty="0" smtClean="0">
                <a:solidFill>
                  <a:srgbClr val="7030A0"/>
                </a:solidFill>
              </a:rPr>
              <a:t>().</a:t>
            </a:r>
            <a:r>
              <a:rPr lang="en-US" sz="1200" dirty="0" err="1" smtClean="0">
                <a:solidFill>
                  <a:srgbClr val="7030A0"/>
                </a:solidFill>
              </a:rPr>
              <a:t>getIntent</a:t>
            </a:r>
            <a:r>
              <a:rPr lang="en-US" sz="1200" dirty="0" smtClean="0">
                <a:solidFill>
                  <a:srgbClr val="7030A0"/>
                </a:solidFill>
              </a:rPr>
              <a:t>().</a:t>
            </a:r>
            <a:r>
              <a:rPr lang="en-US" sz="1200" dirty="0" err="1" smtClean="0">
                <a:solidFill>
                  <a:srgbClr val="7030A0"/>
                </a:solidFill>
              </a:rPr>
              <a:t>getStringExtra</a:t>
            </a:r>
            <a:r>
              <a:rPr lang="en-US" sz="1200" dirty="0" smtClean="0">
                <a:solidFill>
                  <a:srgbClr val="7030A0"/>
                </a:solidFill>
              </a:rPr>
              <a:t>(EXTRA_MESSAGE);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    </a:t>
            </a:r>
            <a:r>
              <a:rPr lang="en-US" sz="1200" dirty="0" err="1" smtClean="0">
                <a:solidFill>
                  <a:srgbClr val="77787B"/>
                </a:solidFill>
              </a:rPr>
              <a:t>mText.setText</a:t>
            </a:r>
            <a:r>
              <a:rPr lang="en-US" sz="1200" dirty="0" smtClean="0">
                <a:solidFill>
                  <a:srgbClr val="77787B"/>
                </a:solidFill>
              </a:rPr>
              <a:t>(</a:t>
            </a:r>
            <a:r>
              <a:rPr lang="en-US" sz="1200" dirty="0" err="1" smtClean="0">
                <a:solidFill>
                  <a:srgbClr val="77787B"/>
                </a:solidFill>
              </a:rPr>
              <a:t>mEditText</a:t>
            </a:r>
            <a:r>
              <a:rPr lang="en-US" sz="1200" dirty="0" smtClean="0">
                <a:solidFill>
                  <a:srgbClr val="77787B"/>
                </a:solidFill>
              </a:rPr>
              <a:t>);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           return </a:t>
            </a:r>
            <a:r>
              <a:rPr lang="en-US" sz="1200" dirty="0" err="1" smtClean="0">
                <a:solidFill>
                  <a:srgbClr val="77787B"/>
                </a:solidFill>
              </a:rPr>
              <a:t>mRelativeLayout</a:t>
            </a:r>
            <a:r>
              <a:rPr lang="en-US" sz="1200" dirty="0" smtClean="0">
                <a:solidFill>
                  <a:srgbClr val="77787B"/>
                </a:solidFill>
              </a:rPr>
              <a:t>;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 }</a:t>
            </a:r>
            <a:endParaRPr lang="en-US" sz="1200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ADB – Android Debug Bridge 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1800" y="1151907"/>
            <a:ext cx="8280400" cy="5013944"/>
          </a:xfrm>
        </p:spPr>
        <p:txBody>
          <a:bodyPr/>
          <a:lstStyle/>
          <a:p>
            <a:r>
              <a:rPr lang="en-US" dirty="0" smtClean="0"/>
              <a:t>A command </a:t>
            </a:r>
            <a:r>
              <a:rPr lang="en-US" dirty="0" smtClean="0"/>
              <a:t>line </a:t>
            </a:r>
            <a:r>
              <a:rPr lang="en-US" dirty="0" smtClean="0"/>
              <a:t>tool (C/S) </a:t>
            </a:r>
            <a:r>
              <a:rPr lang="en-US" dirty="0" smtClean="0"/>
              <a:t>that lets you communicate with an emulator instance or connected Android-powered device. 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Syntax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adb</a:t>
            </a:r>
            <a:r>
              <a:rPr lang="en-US" dirty="0" smtClean="0">
                <a:solidFill>
                  <a:srgbClr val="FF0000"/>
                </a:solidFill>
              </a:rPr>
              <a:t> [</a:t>
            </a:r>
            <a:r>
              <a:rPr lang="en-US" dirty="0" smtClean="0">
                <a:solidFill>
                  <a:srgbClr val="00B050"/>
                </a:solidFill>
              </a:rPr>
              <a:t>-d</a:t>
            </a:r>
            <a:r>
              <a:rPr lang="en-US" dirty="0" smtClean="0">
                <a:solidFill>
                  <a:srgbClr val="FF0000"/>
                </a:solidFill>
              </a:rPr>
              <a:t>|</a:t>
            </a:r>
            <a:r>
              <a:rPr lang="en-US" dirty="0" smtClean="0">
                <a:solidFill>
                  <a:srgbClr val="0070C0"/>
                </a:solidFill>
              </a:rPr>
              <a:t>-e</a:t>
            </a:r>
            <a:r>
              <a:rPr lang="en-US" dirty="0" smtClean="0">
                <a:solidFill>
                  <a:srgbClr val="FF0000"/>
                </a:solidFill>
              </a:rPr>
              <a:t>|</a:t>
            </a:r>
            <a:r>
              <a:rPr lang="en-US" dirty="0" smtClean="0">
                <a:solidFill>
                  <a:srgbClr val="FFC000"/>
                </a:solidFill>
              </a:rPr>
              <a:t>-s &lt;</a:t>
            </a:r>
            <a:r>
              <a:rPr lang="en-US" dirty="0" err="1" smtClean="0">
                <a:solidFill>
                  <a:srgbClr val="FFC000"/>
                </a:solidFill>
              </a:rPr>
              <a:t>serialNumber</a:t>
            </a:r>
            <a:r>
              <a:rPr lang="en-US" dirty="0" smtClean="0">
                <a:solidFill>
                  <a:srgbClr val="FFC000"/>
                </a:solidFill>
              </a:rPr>
              <a:t>&gt;</a:t>
            </a:r>
            <a:r>
              <a:rPr lang="en-US" dirty="0" smtClean="0">
                <a:solidFill>
                  <a:srgbClr val="FF0000"/>
                </a:solidFill>
              </a:rPr>
              <a:t>] &lt;command&gt;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701161"/>
            <a:ext cx="232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7787B"/>
                </a:solidFill>
              </a:rPr>
              <a:t>Direct an </a:t>
            </a:r>
            <a:r>
              <a:rPr lang="en-US" sz="1200" dirty="0" err="1" smtClean="0">
                <a:solidFill>
                  <a:srgbClr val="77787B"/>
                </a:solidFill>
              </a:rPr>
              <a:t>adb</a:t>
            </a:r>
            <a:r>
              <a:rPr lang="en-US" sz="1200" dirty="0" smtClean="0">
                <a:solidFill>
                  <a:srgbClr val="77787B"/>
                </a:solidFill>
              </a:rPr>
              <a:t> command to the only </a:t>
            </a:r>
            <a:r>
              <a:rPr lang="en-US" sz="1200" dirty="0" smtClean="0">
                <a:solidFill>
                  <a:srgbClr val="FF0000"/>
                </a:solidFill>
              </a:rPr>
              <a:t>attached</a:t>
            </a:r>
            <a:r>
              <a:rPr lang="en-US" sz="1200" dirty="0" smtClean="0">
                <a:solidFill>
                  <a:srgbClr val="77787B"/>
                </a:solidFill>
              </a:rPr>
              <a:t> USB device.</a:t>
            </a:r>
            <a:endParaRPr lang="en-US" sz="1200" dirty="0">
              <a:solidFill>
                <a:srgbClr val="77787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22172" y="3701161"/>
            <a:ext cx="232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7787B"/>
                </a:solidFill>
              </a:rPr>
              <a:t>Direct an </a:t>
            </a:r>
            <a:r>
              <a:rPr lang="en-US" sz="1200" dirty="0" err="1" smtClean="0">
                <a:solidFill>
                  <a:srgbClr val="77787B"/>
                </a:solidFill>
              </a:rPr>
              <a:t>adb</a:t>
            </a:r>
            <a:r>
              <a:rPr lang="en-US" sz="1200" dirty="0" smtClean="0">
                <a:solidFill>
                  <a:srgbClr val="77787B"/>
                </a:solidFill>
              </a:rPr>
              <a:t> command to the only </a:t>
            </a:r>
            <a:r>
              <a:rPr lang="en-US" sz="1200" dirty="0" smtClean="0">
                <a:solidFill>
                  <a:srgbClr val="FF0000"/>
                </a:solidFill>
              </a:rPr>
              <a:t>running</a:t>
            </a:r>
            <a:r>
              <a:rPr lang="en-US" sz="1200" dirty="0" smtClean="0">
                <a:solidFill>
                  <a:srgbClr val="77787B"/>
                </a:solidFill>
              </a:rPr>
              <a:t> emulator instance.</a:t>
            </a:r>
            <a:endParaRPr lang="en-US" sz="1200" dirty="0">
              <a:solidFill>
                <a:srgbClr val="77787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3343" y="3701161"/>
            <a:ext cx="2468880" cy="46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7787B"/>
                </a:solidFill>
              </a:rPr>
              <a:t>Direct an </a:t>
            </a:r>
            <a:r>
              <a:rPr lang="en-US" sz="1200" dirty="0" err="1" smtClean="0">
                <a:solidFill>
                  <a:srgbClr val="77787B"/>
                </a:solidFill>
              </a:rPr>
              <a:t>adb</a:t>
            </a:r>
            <a:r>
              <a:rPr lang="en-US" sz="1200" dirty="0" smtClean="0">
                <a:solidFill>
                  <a:srgbClr val="77787B"/>
                </a:solidFill>
              </a:rPr>
              <a:t> command a </a:t>
            </a:r>
            <a:r>
              <a:rPr lang="en-US" sz="1200" dirty="0" smtClean="0">
                <a:solidFill>
                  <a:srgbClr val="FF0000"/>
                </a:solidFill>
              </a:rPr>
              <a:t>specific</a:t>
            </a:r>
            <a:r>
              <a:rPr lang="en-US" sz="1200" dirty="0" smtClean="0">
                <a:solidFill>
                  <a:srgbClr val="77787B"/>
                </a:solidFill>
              </a:rPr>
              <a:t> emulator/device instance</a:t>
            </a:r>
            <a:endParaRPr lang="en-US" sz="1200" dirty="0">
              <a:solidFill>
                <a:srgbClr val="77787B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114" y="3722933"/>
            <a:ext cx="2166257" cy="4463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54828" y="3712047"/>
            <a:ext cx="2166257" cy="4463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06955" y="3712043"/>
            <a:ext cx="2286000" cy="44631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7" idx="0"/>
          </p:cNvCxnSpPr>
          <p:nvPr/>
        </p:nvCxnSpPr>
        <p:spPr>
          <a:xfrm flipH="1">
            <a:off x="1453243" y="3352819"/>
            <a:ext cx="996043" cy="37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0"/>
          </p:cNvCxnSpPr>
          <p:nvPr/>
        </p:nvCxnSpPr>
        <p:spPr>
          <a:xfrm>
            <a:off x="2732314" y="3331047"/>
            <a:ext cx="1605643" cy="3810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0"/>
          </p:cNvCxnSpPr>
          <p:nvPr/>
        </p:nvCxnSpPr>
        <p:spPr>
          <a:xfrm>
            <a:off x="3211286" y="3320161"/>
            <a:ext cx="4086497" cy="3810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50572" y="6298361"/>
            <a:ext cx="544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7787B"/>
                </a:solidFill>
              </a:rPr>
              <a:t>Get more about ADB from </a:t>
            </a:r>
            <a:r>
              <a:rPr lang="en-US" sz="2400" dirty="0" smtClean="0">
                <a:solidFill>
                  <a:srgbClr val="77787B"/>
                </a:solidFill>
                <a:hlinkClick r:id="rId2"/>
              </a:rPr>
              <a:t>here </a:t>
            </a:r>
            <a:endParaRPr lang="en-US" sz="2400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DDMS </a:t>
            </a:r>
            <a:r>
              <a:rPr lang="en-US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dirty="0" err="1" smtClean="0"/>
              <a:t>Dalvik</a:t>
            </a:r>
            <a:r>
              <a:rPr lang="en-US" dirty="0" smtClean="0"/>
              <a:t> </a:t>
            </a:r>
            <a:r>
              <a:rPr lang="en-US" dirty="0" smtClean="0"/>
              <a:t>Debug Monitor Server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1800" y="1151907"/>
            <a:ext cx="8280400" cy="5013944"/>
          </a:xfrm>
        </p:spPr>
        <p:txBody>
          <a:bodyPr/>
          <a:lstStyle/>
          <a:p>
            <a:endParaRPr 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162" y="865868"/>
            <a:ext cx="8330295" cy="550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50572" y="6298361"/>
            <a:ext cx="544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7787B"/>
                </a:solidFill>
              </a:rPr>
              <a:t>Get more about DDMS from </a:t>
            </a:r>
            <a:r>
              <a:rPr lang="en-US" sz="2400" dirty="0" smtClean="0">
                <a:solidFill>
                  <a:srgbClr val="77787B"/>
                </a:solidFill>
                <a:hlinkClick r:id="rId3"/>
              </a:rPr>
              <a:t>here </a:t>
            </a:r>
            <a:endParaRPr lang="en-US" sz="2400" dirty="0">
              <a:solidFill>
                <a:srgbClr val="77787B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49886" y="3842657"/>
            <a:ext cx="685800" cy="21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2917371"/>
            <a:ext cx="3265714" cy="185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82143" y="1317171"/>
            <a:ext cx="4474028" cy="206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6057" y="3810000"/>
            <a:ext cx="1164772" cy="37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1800" y="1151907"/>
            <a:ext cx="8280400" cy="501394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Log</a:t>
            </a:r>
            <a:r>
              <a:rPr lang="en-US" dirty="0" smtClean="0"/>
              <a:t> Class</a:t>
            </a:r>
          </a:p>
          <a:p>
            <a:pPr lvl="1">
              <a:buNone/>
            </a:pPr>
            <a:r>
              <a:rPr lang="en-US" sz="2400" dirty="0" err="1" smtClean="0"/>
              <a:t>Log.v</a:t>
            </a:r>
            <a:r>
              <a:rPr lang="en-US" sz="2400" dirty="0" smtClean="0"/>
              <a:t>(String</a:t>
            </a:r>
            <a:r>
              <a:rPr lang="en-US" sz="2400" dirty="0" smtClean="0"/>
              <a:t>, String) (verbose)</a:t>
            </a:r>
          </a:p>
          <a:p>
            <a:pPr lvl="1">
              <a:buNone/>
            </a:pPr>
            <a:r>
              <a:rPr lang="en-US" sz="2400" dirty="0" err="1" smtClean="0"/>
              <a:t>Log.d</a:t>
            </a:r>
            <a:r>
              <a:rPr lang="en-US" sz="2400" dirty="0" smtClean="0"/>
              <a:t>(String</a:t>
            </a:r>
            <a:r>
              <a:rPr lang="en-US" sz="2400" dirty="0" smtClean="0"/>
              <a:t>, String) (debug)</a:t>
            </a:r>
          </a:p>
          <a:p>
            <a:pPr lvl="1">
              <a:buNone/>
            </a:pPr>
            <a:r>
              <a:rPr lang="en-US" sz="2400" dirty="0" err="1" smtClean="0"/>
              <a:t>Log.i</a:t>
            </a:r>
            <a:r>
              <a:rPr lang="en-US" sz="2400" dirty="0" smtClean="0"/>
              <a:t>(String</a:t>
            </a:r>
            <a:r>
              <a:rPr lang="en-US" sz="2400" dirty="0" smtClean="0"/>
              <a:t>, String) (information)</a:t>
            </a:r>
          </a:p>
          <a:p>
            <a:pPr lvl="1">
              <a:buNone/>
            </a:pPr>
            <a:r>
              <a:rPr lang="en-US" sz="2400" dirty="0" err="1" smtClean="0"/>
              <a:t>Log.w</a:t>
            </a:r>
            <a:r>
              <a:rPr lang="en-US" sz="2400" dirty="0" smtClean="0"/>
              <a:t>(String</a:t>
            </a:r>
            <a:r>
              <a:rPr lang="en-US" sz="2400" dirty="0" smtClean="0"/>
              <a:t>, String) (warning)</a:t>
            </a:r>
          </a:p>
          <a:p>
            <a:pPr lvl="1">
              <a:buNone/>
            </a:pPr>
            <a:r>
              <a:rPr lang="en-US" sz="2400" dirty="0" err="1" smtClean="0"/>
              <a:t>Log.e</a:t>
            </a:r>
            <a:r>
              <a:rPr lang="en-US" sz="2400" dirty="0" smtClean="0"/>
              <a:t>(String</a:t>
            </a:r>
            <a:r>
              <a:rPr lang="en-US" sz="2400" dirty="0" smtClean="0"/>
              <a:t>, String) (error</a:t>
            </a:r>
            <a:r>
              <a:rPr lang="en-US" sz="2400" dirty="0" smtClean="0"/>
              <a:t>)</a:t>
            </a:r>
          </a:p>
          <a:p>
            <a:r>
              <a:rPr lang="en-US" sz="2800" dirty="0" err="1" smtClean="0"/>
              <a:t>logcat</a:t>
            </a:r>
            <a:endParaRPr lang="en-US" sz="2800" dirty="0" smtClean="0"/>
          </a:p>
          <a:p>
            <a:pPr lvl="1"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adb</a:t>
            </a:r>
            <a:r>
              <a:rPr lang="en-US" sz="2400" dirty="0" smtClean="0"/>
              <a:t>] </a:t>
            </a:r>
            <a:r>
              <a:rPr lang="en-US" sz="2400" dirty="0" err="1" smtClean="0"/>
              <a:t>logcat</a:t>
            </a:r>
            <a:r>
              <a:rPr lang="en-US" sz="2400" dirty="0" smtClean="0"/>
              <a:t> [&lt;option&gt;] ... [&lt;filter-spec&gt;] </a:t>
            </a:r>
            <a:r>
              <a:rPr lang="en-US" sz="2400" dirty="0" smtClean="0"/>
              <a:t>...</a:t>
            </a:r>
          </a:p>
          <a:p>
            <a:pPr lvl="1">
              <a:buNone/>
            </a:pPr>
            <a:r>
              <a:rPr lang="en-US" sz="2400" dirty="0" smtClean="0"/>
              <a:t>Example: </a:t>
            </a:r>
          </a:p>
          <a:p>
            <a:pPr lvl="1">
              <a:buNone/>
            </a:pPr>
            <a:r>
              <a:rPr lang="en-US" sz="2400" dirty="0" err="1" smtClean="0"/>
              <a:t>adb</a:t>
            </a:r>
            <a:r>
              <a:rPr lang="en-US" sz="2400" dirty="0" smtClean="0"/>
              <a:t> </a:t>
            </a:r>
            <a:r>
              <a:rPr lang="en-US" sz="2400" dirty="0" err="1" smtClean="0"/>
              <a:t>logcat</a:t>
            </a:r>
            <a:r>
              <a:rPr lang="en-US" sz="2400" dirty="0" smtClean="0"/>
              <a:t> </a:t>
            </a:r>
            <a:r>
              <a:rPr lang="en-US" sz="2400" dirty="0" err="1" smtClean="0"/>
              <a:t>ActivityManager:I</a:t>
            </a:r>
            <a:r>
              <a:rPr lang="en-US" sz="2400" dirty="0" smtClean="0"/>
              <a:t> </a:t>
            </a:r>
            <a:r>
              <a:rPr lang="en-US" sz="2400" dirty="0" err="1" smtClean="0"/>
              <a:t>MyApp:D</a:t>
            </a:r>
            <a:r>
              <a:rPr lang="en-US" sz="2400" dirty="0" smtClean="0"/>
              <a:t> *:</a:t>
            </a:r>
            <a:r>
              <a:rPr lang="en-US" sz="2400" dirty="0" smtClean="0"/>
              <a:t>S &gt;c:\logcat.txt</a:t>
            </a:r>
          </a:p>
          <a:p>
            <a:pPr>
              <a:buNone/>
            </a:pPr>
            <a:endParaRPr lang="en-US" sz="2800" dirty="0" smtClean="0"/>
          </a:p>
          <a:p>
            <a:pPr lvl="1">
              <a:buNone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63040" y="6298361"/>
            <a:ext cx="62179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7787B"/>
                </a:solidFill>
              </a:rPr>
              <a:t>Get more about Hierarchy Viewer from </a:t>
            </a:r>
            <a:r>
              <a:rPr lang="en-US" sz="2400" dirty="0" smtClean="0">
                <a:solidFill>
                  <a:srgbClr val="77787B"/>
                </a:solidFill>
                <a:hlinkClick r:id="rId2"/>
              </a:rPr>
              <a:t>here </a:t>
            </a:r>
            <a:endParaRPr lang="en-US" sz="2400" dirty="0">
              <a:solidFill>
                <a:srgbClr val="77787B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8914" y="5105400"/>
            <a:ext cx="2188029" cy="4789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15543" y="5105400"/>
            <a:ext cx="947058" cy="4789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32714" y="5105400"/>
            <a:ext cx="152400" cy="4789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55971" y="4408714"/>
            <a:ext cx="740229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7787B"/>
                </a:solidFill>
              </a:rPr>
              <a:t>Tag</a:t>
            </a:r>
            <a:endParaRPr lang="en-US" sz="2400" dirty="0">
              <a:solidFill>
                <a:srgbClr val="77787B"/>
              </a:solidFill>
            </a:endParaRPr>
          </a:p>
        </p:txBody>
      </p:sp>
      <p:cxnSp>
        <p:nvCxnSpPr>
          <p:cNvPr id="13" name="Straight Connector 12"/>
          <p:cNvCxnSpPr>
            <a:stCxn id="6" idx="0"/>
            <a:endCxn id="11" idx="1"/>
          </p:cNvCxnSpPr>
          <p:nvPr/>
        </p:nvCxnSpPr>
        <p:spPr>
          <a:xfrm flipV="1">
            <a:off x="3292929" y="4639547"/>
            <a:ext cx="3663042" cy="46585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11" idx="1"/>
          </p:cNvCxnSpPr>
          <p:nvPr/>
        </p:nvCxnSpPr>
        <p:spPr>
          <a:xfrm flipV="1">
            <a:off x="5089072" y="4639547"/>
            <a:ext cx="1866899" cy="46585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0"/>
            <a:endCxn id="11" idx="1"/>
          </p:cNvCxnSpPr>
          <p:nvPr/>
        </p:nvCxnSpPr>
        <p:spPr>
          <a:xfrm flipV="1">
            <a:off x="6008914" y="4639547"/>
            <a:ext cx="947057" cy="46585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50429" y="5823856"/>
            <a:ext cx="1240971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7787B"/>
                </a:solidFill>
              </a:rPr>
              <a:t>Priority</a:t>
            </a:r>
            <a:endParaRPr lang="en-US" sz="2400" dirty="0">
              <a:solidFill>
                <a:srgbClr val="77787B"/>
              </a:solidFill>
            </a:endParaRPr>
          </a:p>
        </p:txBody>
      </p:sp>
      <p:cxnSp>
        <p:nvCxnSpPr>
          <p:cNvPr id="26" name="Straight Connector 25"/>
          <p:cNvCxnSpPr>
            <a:stCxn id="38" idx="2"/>
            <a:endCxn id="23" idx="1"/>
          </p:cNvCxnSpPr>
          <p:nvPr/>
        </p:nvCxnSpPr>
        <p:spPr>
          <a:xfrm>
            <a:off x="4506685" y="5584371"/>
            <a:ext cx="1643744" cy="4703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9" idx="2"/>
            <a:endCxn id="23" idx="1"/>
          </p:cNvCxnSpPr>
          <p:nvPr/>
        </p:nvCxnSpPr>
        <p:spPr>
          <a:xfrm>
            <a:off x="5769428" y="5573485"/>
            <a:ext cx="381001" cy="4812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0" idx="2"/>
            <a:endCxn id="23" idx="1"/>
          </p:cNvCxnSpPr>
          <p:nvPr/>
        </p:nvCxnSpPr>
        <p:spPr>
          <a:xfrm flipH="1">
            <a:off x="6150429" y="5573485"/>
            <a:ext cx="119741" cy="4812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430485" y="5105400"/>
            <a:ext cx="152400" cy="47897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693228" y="5094514"/>
            <a:ext cx="152400" cy="47897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93970" y="5094514"/>
            <a:ext cx="152400" cy="47897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Viewer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1800" y="1151907"/>
            <a:ext cx="8280400" cy="5013944"/>
          </a:xfrm>
        </p:spPr>
        <p:txBody>
          <a:bodyPr/>
          <a:lstStyle/>
          <a:p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463040" y="6298361"/>
            <a:ext cx="62179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7787B"/>
                </a:solidFill>
              </a:rPr>
              <a:t>Get more about Hierarchy Viewer from </a:t>
            </a:r>
            <a:r>
              <a:rPr lang="en-US" sz="2400" dirty="0" smtClean="0">
                <a:solidFill>
                  <a:srgbClr val="77787B"/>
                </a:solidFill>
                <a:hlinkClick r:id="rId2"/>
              </a:rPr>
              <a:t>here </a:t>
            </a:r>
            <a:endParaRPr lang="en-US" sz="2400" dirty="0">
              <a:solidFill>
                <a:srgbClr val="77787B"/>
              </a:solidFill>
            </a:endParaRPr>
          </a:p>
        </p:txBody>
      </p:sp>
      <p:pic>
        <p:nvPicPr>
          <p:cNvPr id="3074" name="Picture 2" descr="C:\Users\28848160\Desktop\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314" y="1103454"/>
            <a:ext cx="8273142" cy="513889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64228" y="1153885"/>
            <a:ext cx="4637315" cy="925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64228" y="2111827"/>
            <a:ext cx="6389915" cy="2177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75114" y="4365171"/>
            <a:ext cx="4550230" cy="1785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174625" lvl="1" indent="-174625"/>
            <a:r>
              <a:rPr lang="en-US" sz="2400" dirty="0" smtClean="0"/>
              <a:t>Self Introduction</a:t>
            </a:r>
          </a:p>
          <a:p>
            <a:pPr marL="174625" lvl="1" indent="-174625"/>
            <a:r>
              <a:rPr lang="en-US" sz="2400" dirty="0" smtClean="0"/>
              <a:t>Intellectual Property Rights</a:t>
            </a:r>
          </a:p>
          <a:p>
            <a:pPr marL="174625" lvl="1" indent="-174625"/>
            <a:r>
              <a:rPr lang="en-US" sz="2400" dirty="0" smtClean="0"/>
              <a:t>Project Introduction</a:t>
            </a:r>
          </a:p>
          <a:p>
            <a:pPr marL="174625" lvl="1" indent="-174625"/>
            <a:r>
              <a:rPr lang="en-US" sz="2400" dirty="0" smtClean="0"/>
              <a:t>Android Introduction</a:t>
            </a:r>
          </a:p>
          <a:p>
            <a:pPr marL="174625" lvl="1" indent="-174625"/>
            <a:r>
              <a:rPr lang="en-US" sz="2400" dirty="0" smtClean="0"/>
              <a:t>Get Started with Android</a:t>
            </a:r>
          </a:p>
          <a:p>
            <a:pPr marL="174625" lvl="1" indent="-174625"/>
            <a:r>
              <a:rPr lang="en-US" sz="2400" dirty="0" smtClean="0"/>
              <a:t>Requirement </a:t>
            </a:r>
          </a:p>
          <a:p>
            <a:pPr marL="174625" lvl="1" indent="-174625"/>
            <a:r>
              <a:rPr lang="en-US" sz="2400" dirty="0" smtClean="0"/>
              <a:t>Object-Oriented Analysis and Design</a:t>
            </a:r>
          </a:p>
          <a:p>
            <a:pPr marL="174625" lvl="1" indent="-174625"/>
            <a:r>
              <a:rPr lang="en-US" sz="2400" dirty="0" smtClean="0"/>
              <a:t>Scrum</a:t>
            </a:r>
          </a:p>
          <a:p>
            <a:pPr marL="174625" lvl="1" indent="-174625"/>
            <a:r>
              <a:rPr lang="en-US" sz="2400" dirty="0" smtClean="0"/>
              <a:t>Project Breakdown</a:t>
            </a:r>
          </a:p>
          <a:p>
            <a:pPr marL="174625" lvl="1" indent="-174625"/>
            <a:r>
              <a:rPr lang="en-US" sz="2400" dirty="0" smtClean="0"/>
              <a:t>Acceptance Test Criteria</a:t>
            </a:r>
          </a:p>
          <a:p>
            <a:pPr marL="174625" lvl="1" indent="-174625"/>
            <a:r>
              <a:rPr lang="en-US" sz="2400" dirty="0" smtClean="0"/>
              <a:t>Publish Application</a:t>
            </a:r>
          </a:p>
          <a:p>
            <a:pPr marL="174625" lvl="1" indent="-174625"/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0015" y="2500875"/>
            <a:ext cx="5118266" cy="40376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81890" y="814573"/>
            <a:ext cx="5118266" cy="40376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174625" lvl="1" indent="-174625"/>
            <a:r>
              <a:rPr lang="en-US" sz="2400" dirty="0" smtClean="0"/>
              <a:t>Development Environment</a:t>
            </a:r>
          </a:p>
          <a:p>
            <a:pPr marL="174625" lvl="1" indent="-174625"/>
            <a:r>
              <a:rPr lang="en-US" sz="2400" dirty="0" smtClean="0"/>
              <a:t>Getting Start with Android</a:t>
            </a:r>
          </a:p>
          <a:p>
            <a:pPr marL="174625" lvl="1" indent="-174625">
              <a:buNone/>
            </a:pPr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151907"/>
            <a:ext cx="8280400" cy="5013944"/>
          </a:xfrm>
        </p:spPr>
        <p:txBody>
          <a:bodyPr/>
          <a:lstStyle/>
          <a:p>
            <a:r>
              <a:rPr lang="en-US" dirty="0" smtClean="0"/>
              <a:t>Get the ADT Bundle</a:t>
            </a:r>
          </a:p>
          <a:p>
            <a:pPr lvl="1"/>
            <a:r>
              <a:rPr lang="en-US" dirty="0" smtClean="0"/>
              <a:t>Based on Eclipse (ADT Bundle)</a:t>
            </a:r>
          </a:p>
          <a:p>
            <a:pPr lvl="1"/>
            <a:r>
              <a:rPr lang="en-US" dirty="0" smtClean="0"/>
              <a:t>SDK Manager</a:t>
            </a:r>
          </a:p>
          <a:p>
            <a:pPr lvl="1"/>
            <a:r>
              <a:rPr lang="en-US" dirty="0" smtClean="0"/>
              <a:t>Get from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r>
              <a:rPr lang="en-US" dirty="0" smtClean="0"/>
              <a:t>Upgrade an Existing IDE</a:t>
            </a:r>
          </a:p>
          <a:p>
            <a:pPr lvl="1"/>
            <a:r>
              <a:rPr lang="en-US" dirty="0" smtClean="0"/>
              <a:t>Eclipse </a:t>
            </a:r>
            <a:r>
              <a:rPr lang="en-US" dirty="0" err="1" smtClean="0"/>
              <a:t>Plugin</a:t>
            </a:r>
            <a:r>
              <a:rPr lang="en-US" dirty="0" smtClean="0"/>
              <a:t> - Android Development Tools (ADT)</a:t>
            </a:r>
          </a:p>
          <a:p>
            <a:pPr lvl="1"/>
            <a:r>
              <a:rPr lang="en-US" dirty="0" smtClean="0"/>
              <a:t>SDK Manager</a:t>
            </a:r>
          </a:p>
          <a:p>
            <a:r>
              <a:rPr lang="en-US" dirty="0" smtClean="0"/>
              <a:t>Get the Android Studio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</a:p>
          <a:p>
            <a:pPr lvl="1"/>
            <a:r>
              <a:rPr lang="en-US" dirty="0" smtClean="0"/>
              <a:t>SDK Manager</a:t>
            </a:r>
          </a:p>
          <a:p>
            <a:pPr lvl="1"/>
            <a:r>
              <a:rPr lang="en-US" dirty="0" smtClean="0"/>
              <a:t>Get from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developer.android.com/images/tools/android-studi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4545" y="3357793"/>
            <a:ext cx="4187825" cy="34549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 Manager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5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730" y="1792742"/>
            <a:ext cx="32480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17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3254" y="687173"/>
            <a:ext cx="5108595" cy="170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17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3254" y="2487112"/>
            <a:ext cx="5100499" cy="131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178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3254" y="3898442"/>
            <a:ext cx="5084307" cy="260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1600200" y="838201"/>
            <a:ext cx="2177143" cy="968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83971" y="2177144"/>
            <a:ext cx="1371600" cy="478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329543" y="4071257"/>
            <a:ext cx="1458686" cy="1143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 Composition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74171" y="1475696"/>
            <a:ext cx="9481457" cy="4076018"/>
            <a:chOff x="174171" y="1475696"/>
            <a:chExt cx="9481457" cy="4076018"/>
          </a:xfrm>
        </p:grpSpPr>
        <p:pic>
          <p:nvPicPr>
            <p:cNvPr id="136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4171" y="1475696"/>
              <a:ext cx="3635006" cy="4076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2710543" y="5170712"/>
              <a:ext cx="5519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77787B"/>
                  </a:solidFill>
                </a:rPr>
                <a:t>Tools for debugging and testing, plus other utilities</a:t>
              </a:r>
              <a:endParaRPr lang="en-US" sz="1600" dirty="0">
                <a:solidFill>
                  <a:srgbClr val="77787B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0543" y="3347355"/>
              <a:ext cx="69450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77787B"/>
                  </a:solidFill>
                </a:rPr>
                <a:t>Platform-dependent tools for developing and debugging, such as ADB</a:t>
              </a:r>
              <a:endParaRPr lang="en-US" sz="1600" dirty="0">
                <a:solidFill>
                  <a:srgbClr val="77787B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0543" y="2253342"/>
              <a:ext cx="5519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77787B"/>
                  </a:solidFill>
                </a:rPr>
                <a:t>Offline documentation for the Android platform APIs</a:t>
              </a:r>
              <a:endParaRPr lang="en-US" sz="1600" dirty="0">
                <a:solidFill>
                  <a:srgbClr val="77787B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10543" y="2982684"/>
              <a:ext cx="5519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77787B"/>
                  </a:solidFill>
                </a:rPr>
                <a:t>Android.jar file with a fully compliant Android library</a:t>
              </a:r>
              <a:endParaRPr lang="en-US" sz="1600" dirty="0">
                <a:solidFill>
                  <a:srgbClr val="77787B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10543" y="4441368"/>
              <a:ext cx="5519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77787B"/>
                  </a:solidFill>
                </a:rPr>
                <a:t>System images (ARM and x86)</a:t>
              </a:r>
              <a:endParaRPr lang="en-US" sz="1600" dirty="0">
                <a:solidFill>
                  <a:srgbClr val="77787B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10543" y="4076697"/>
              <a:ext cx="5519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77787B"/>
                  </a:solidFill>
                </a:rPr>
                <a:t>Source for Android.jar</a:t>
              </a:r>
              <a:endParaRPr lang="en-US" sz="1600" dirty="0">
                <a:solidFill>
                  <a:srgbClr val="77787B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10543" y="3712026"/>
              <a:ext cx="5519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77787B"/>
                  </a:solidFill>
                </a:rPr>
                <a:t>A collection of sample apps</a:t>
              </a:r>
              <a:endParaRPr lang="en-US" sz="1600" dirty="0">
                <a:solidFill>
                  <a:srgbClr val="77787B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0543" y="1524000"/>
              <a:ext cx="5519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77787B"/>
                  </a:solidFill>
                </a:rPr>
                <a:t>SDK add-on for special Google APIs, such as map</a:t>
              </a:r>
              <a:endParaRPr lang="en-US" sz="1600" dirty="0">
                <a:solidFill>
                  <a:srgbClr val="77787B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0543" y="1888671"/>
              <a:ext cx="5519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77787B"/>
                  </a:solidFill>
                </a:rPr>
                <a:t>Tools for app compile</a:t>
              </a:r>
              <a:endParaRPr lang="en-US" sz="1600" dirty="0">
                <a:solidFill>
                  <a:srgbClr val="77787B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10543" y="2618013"/>
              <a:ext cx="5519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77787B"/>
                  </a:solidFill>
                </a:rPr>
                <a:t>Static library to use powerful APIs, such as GCM</a:t>
              </a:r>
              <a:endParaRPr lang="en-US" sz="1600" dirty="0">
                <a:solidFill>
                  <a:srgbClr val="77787B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10543" y="4806039"/>
              <a:ext cx="5519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77787B"/>
                  </a:solidFill>
                </a:rPr>
                <a:t>Temporary files</a:t>
              </a:r>
              <a:endParaRPr lang="en-US" sz="1600" dirty="0">
                <a:solidFill>
                  <a:srgbClr val="77787B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81890" y="1206469"/>
            <a:ext cx="5118266" cy="40376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174625" lvl="1" indent="-174625"/>
            <a:r>
              <a:rPr lang="en-US" sz="2400" dirty="0" smtClean="0"/>
              <a:t>Development Environment</a:t>
            </a:r>
          </a:p>
          <a:p>
            <a:pPr marL="174625" lvl="1" indent="-174625"/>
            <a:r>
              <a:rPr lang="en-US" sz="2400" dirty="0" smtClean="0"/>
              <a:t>Getting Start with Android</a:t>
            </a:r>
          </a:p>
          <a:p>
            <a:pPr marL="174625" lvl="1" indent="-174625">
              <a:buNone/>
            </a:pPr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the App</a:t>
            </a:r>
            <a:endParaRPr lang="en-US" dirty="0"/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429" y="752476"/>
            <a:ext cx="3537857" cy="590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811486" y="1774372"/>
            <a:ext cx="3243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7787B"/>
                </a:solidFill>
              </a:rPr>
              <a:t>Source for Java class files</a:t>
            </a:r>
            <a:endParaRPr lang="en-US" sz="2000" dirty="0">
              <a:solidFill>
                <a:srgbClr val="77787B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1486" y="2785256"/>
            <a:ext cx="3755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7787B"/>
                </a:solidFill>
              </a:rPr>
              <a:t>Resources, such as images, layouts, menus, values, etc</a:t>
            </a:r>
            <a:endParaRPr lang="en-US" sz="2000" dirty="0">
              <a:solidFill>
                <a:srgbClr val="77787B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11486" y="4288977"/>
            <a:ext cx="3690257" cy="101566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7787B"/>
                </a:solidFill>
              </a:rPr>
              <a:t>To describe the fundamental characteristics of the app and defines each of its components</a:t>
            </a:r>
            <a:endParaRPr lang="en-US" sz="2000" dirty="0">
              <a:solidFill>
                <a:srgbClr val="77787B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84514" y="4278086"/>
            <a:ext cx="1404257" cy="16328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84514" y="2629988"/>
            <a:ext cx="1404257" cy="16002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284514" y="2079171"/>
            <a:ext cx="1404257" cy="50292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11486" y="1785257"/>
            <a:ext cx="3102429" cy="41365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811486" y="2825931"/>
            <a:ext cx="3309257" cy="72281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 the App</a:t>
            </a:r>
            <a:endParaRPr lang="en-US" dirty="0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504" y="1259351"/>
            <a:ext cx="5181482" cy="3693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676" y="5863159"/>
            <a:ext cx="1143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198919" y="5704122"/>
            <a:ext cx="530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7787B"/>
                </a:solidFill>
              </a:rPr>
              <a:t>\app directory&gt;ant debug</a:t>
            </a:r>
          </a:p>
          <a:p>
            <a:r>
              <a:rPr lang="en-US" sz="1600" dirty="0" smtClean="0">
                <a:solidFill>
                  <a:srgbClr val="77787B"/>
                </a:solidFill>
              </a:rPr>
              <a:t>\app directory&gt;</a:t>
            </a:r>
            <a:r>
              <a:rPr lang="en-US" sz="1600" dirty="0" err="1" smtClean="0">
                <a:solidFill>
                  <a:srgbClr val="77787B"/>
                </a:solidFill>
              </a:rPr>
              <a:t>adb</a:t>
            </a:r>
            <a:r>
              <a:rPr lang="en-US" sz="1600" dirty="0" smtClean="0">
                <a:solidFill>
                  <a:srgbClr val="77787B"/>
                </a:solidFill>
              </a:rPr>
              <a:t> install bin/MyFirstApp-debug.apk</a:t>
            </a:r>
            <a:endParaRPr lang="en-US" sz="1600" dirty="0">
              <a:solidFill>
                <a:srgbClr val="77787B"/>
              </a:solidFill>
            </a:endParaRPr>
          </a:p>
        </p:txBody>
      </p:sp>
      <p:sp>
        <p:nvSpPr>
          <p:cNvPr id="17" name="Equal 16"/>
          <p:cNvSpPr/>
          <p:nvPr/>
        </p:nvSpPr>
        <p:spPr>
          <a:xfrm>
            <a:off x="1651914" y="5893095"/>
            <a:ext cx="555172" cy="206828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82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4504" y="1914649"/>
            <a:ext cx="3191783" cy="397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833</Words>
  <Application>Microsoft Office PowerPoint</Application>
  <PresentationFormat>On-screen Show (4:3)</PresentationFormat>
  <Paragraphs>202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Android Application Development (I) </vt:lpstr>
      <vt:lpstr>Agenda</vt:lpstr>
      <vt:lpstr>Outline</vt:lpstr>
      <vt:lpstr>IDE Options</vt:lpstr>
      <vt:lpstr>SDK Manager</vt:lpstr>
      <vt:lpstr>SDK Composition</vt:lpstr>
      <vt:lpstr>Outline</vt:lpstr>
      <vt:lpstr>Build the App</vt:lpstr>
      <vt:lpstr>Run the App</vt:lpstr>
      <vt:lpstr>Logs of App Launch</vt:lpstr>
      <vt:lpstr>Add more UIs</vt:lpstr>
      <vt:lpstr>Another Activity</vt:lpstr>
      <vt:lpstr>Another Activity Cont.</vt:lpstr>
      <vt:lpstr>ADB – Android Debug Bridge </vt:lpstr>
      <vt:lpstr>DDMS – Dalvik Debug Monitor Server</vt:lpstr>
      <vt:lpstr>Logs</vt:lpstr>
      <vt:lpstr>Hierarchy Viewer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2013-12-27T05:27:21Z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