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38"/>
  </p:notesMasterIdLst>
  <p:handoutMasterIdLst>
    <p:handoutMasterId r:id="rId39"/>
  </p:handoutMasterIdLst>
  <p:sldIdLst>
    <p:sldId id="257" r:id="rId11"/>
    <p:sldId id="361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9" r:id="rId30"/>
    <p:sldId id="358" r:id="rId31"/>
    <p:sldId id="360" r:id="rId32"/>
    <p:sldId id="324" r:id="rId33"/>
    <p:sldId id="335" r:id="rId34"/>
    <p:sldId id="336" r:id="rId35"/>
    <p:sldId id="337" r:id="rId36"/>
    <p:sldId id="338" r:id="rId3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7787B"/>
    <a:srgbClr val="FF00FF"/>
    <a:srgbClr val="996633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6" autoAdjust="0"/>
    <p:restoredTop sz="99492" autoAdjust="0"/>
  </p:normalViewPr>
  <p:slideViewPr>
    <p:cSldViewPr snapToGrid="0">
      <p:cViewPr>
        <p:scale>
          <a:sx n="80" d="100"/>
          <a:sy n="80" d="100"/>
        </p:scale>
        <p:origin x="-1584" y="-250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43C55992-B5B4-4178-A245-36AC4B55184B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code.google.com/android/backup/signup.html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backup/BackupAgentHelper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developer.android.com/reference/android/app/backup/BackupAgent.html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://developer.android.com/reference/android/content/SharedPreference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developer.android.com/reference/android/app/backup/BackupAgent.html" TargetMode="Externa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ntResolver.html" TargetMode="Externa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guide/topics/manifest/uses-permission-element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developer.android.com/reference/android/app/Activity.html" TargetMode="Externa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developer.android.com/reference/android/content/AsyncQueryHandler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developer.android.com/reference/android/content/AsyncQueryHandler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developer.android.com/reference/android/media/MediaPlayer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developer.android.com/reference/android/os/Handler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io/InputStream.html" TargetMode="External"/><Relationship Id="rId2" Type="http://schemas.openxmlformats.org/officeDocument/2006/relationships/hyperlink" Target="http://developer.android.com/reference/android/content/res/Resources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developer.android.com/reference/android/os/Environmen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database/sqlite/SQLiteDatabase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developer.android.com/reference/android/database/sqlite/SQLiteOpenHelper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backup/package-summary.html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application-element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Application Development (I)	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-US" dirty="0" smtClean="0"/>
              <a:t>Project Breakdown </a:t>
            </a:r>
            <a:r>
              <a:rPr lang="en-US" dirty="0" smtClean="0"/>
              <a:t>(Storage)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Data Backup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Registering for Android Backup Service</a:t>
            </a:r>
          </a:p>
          <a:p>
            <a:pPr lvl="1"/>
            <a:r>
              <a:rPr lang="en-US" dirty="0" smtClean="0">
                <a:hlinkClick r:id="rId2"/>
              </a:rPr>
              <a:t>http://code.google.com/android/backup/signup.html</a:t>
            </a:r>
            <a:endParaRPr lang="en-US" dirty="0" smtClean="0"/>
          </a:p>
          <a:p>
            <a:pPr lvl="1"/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470" y="2382488"/>
            <a:ext cx="8450035" cy="153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3396343" y="3123210"/>
            <a:ext cx="3693226" cy="26125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41267" y="4476997"/>
            <a:ext cx="2101933" cy="1484416"/>
          </a:xfrm>
          <a:prstGeom prst="wedgeRoundRectCallout">
            <a:avLst>
              <a:gd name="adj1" fmla="val 81427"/>
              <a:gd name="adj2" fmla="val -125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 NOT change to other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800598" y="3346862"/>
            <a:ext cx="5322124" cy="34636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4344364" y="4498769"/>
            <a:ext cx="2101933" cy="1484416"/>
          </a:xfrm>
          <a:prstGeom prst="wedgeRoundRectCallout">
            <a:avLst>
              <a:gd name="adj1" fmla="val 76907"/>
              <a:gd name="adj2" fmla="val -107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 the key you received while registering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893" y="2143373"/>
            <a:ext cx="7398327" cy="202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Data Backup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Extending </a:t>
            </a:r>
            <a:r>
              <a:rPr lang="en-US" sz="2000" dirty="0" err="1" smtClean="0">
                <a:hlinkClick r:id="rId3"/>
              </a:rPr>
              <a:t>BackupAgentHelper</a:t>
            </a:r>
            <a:r>
              <a:rPr lang="en-US" sz="2000" dirty="0" smtClean="0">
                <a:hlinkClick r:id="rId3"/>
              </a:rPr>
              <a:t> </a:t>
            </a:r>
            <a:r>
              <a:rPr lang="en-US" sz="2000" dirty="0" smtClean="0"/>
              <a:t>to backup complete files </a:t>
            </a:r>
          </a:p>
          <a:p>
            <a:pPr lvl="1"/>
            <a:r>
              <a:rPr lang="en-US" dirty="0" smtClean="0"/>
              <a:t>Backing up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Backing up other files from internal storage</a:t>
            </a:r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60769" y="2220686"/>
            <a:ext cx="312321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hlinkClick r:id="rId4"/>
              </a:rPr>
              <a:t>SharedPreferences</a:t>
            </a:r>
            <a:r>
              <a:rPr lang="en-US" sz="2400" dirty="0" smtClean="0"/>
              <a:t> are thread-safe</a:t>
            </a:r>
            <a:endParaRPr 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375" y="4393870"/>
            <a:ext cx="6753225" cy="194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4180114" y="4510644"/>
            <a:ext cx="4190010" cy="128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reading and writing to files on internal storage is are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thread-safe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4108866" y="1353789"/>
            <a:ext cx="3538846" cy="54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Easy to be used compared </a:t>
            </a:r>
            <a:r>
              <a:rPr lang="en-US" sz="2000" dirty="0" err="1" smtClean="0"/>
              <a:t>ot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>
                <a:hlinkClick r:id="rId6"/>
              </a:rPr>
              <a:t>BackupAgent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Data Backup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 </a:t>
            </a:r>
            <a:r>
              <a:rPr lang="en-US" sz="2000" b="1" i="1" dirty="0" smtClean="0"/>
              <a:t>synchronized statements</a:t>
            </a:r>
            <a:r>
              <a:rPr lang="en-US" sz="2000" dirty="0" smtClean="0"/>
              <a:t> each time you perform a read or write to ensure that </a:t>
            </a:r>
            <a:r>
              <a:rPr lang="en-US" sz="2000" b="1" dirty="0" smtClean="0"/>
              <a:t>your backup agent</a:t>
            </a:r>
            <a:r>
              <a:rPr lang="en-US" sz="2000" dirty="0" smtClean="0"/>
              <a:t> does not read or write your files at the same time as </a:t>
            </a:r>
            <a:r>
              <a:rPr lang="en-US" sz="2000" b="1" dirty="0" smtClean="0"/>
              <a:t>your activities</a:t>
            </a:r>
            <a:r>
              <a:rPr lang="en-US" sz="2000" dirty="0" smtClean="0"/>
              <a:t>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74" y="2504395"/>
            <a:ext cx="60388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332" y="3168054"/>
            <a:ext cx="5629275" cy="123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251367" y="2470068"/>
            <a:ext cx="432261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In the activity, an object to use as the intrinsic lock for the synchronized statements is needed</a:t>
            </a:r>
            <a:endParaRPr lang="en-US" sz="20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733" y="4453246"/>
            <a:ext cx="5800725" cy="240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4251367" y="3738748"/>
            <a:ext cx="4322618" cy="843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Create a synchronized statement with this lock to read/write file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4251367" y="4952010"/>
            <a:ext cx="4686796" cy="1140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Override </a:t>
            </a:r>
            <a:r>
              <a:rPr lang="en-US" sz="2000" dirty="0" err="1" smtClean="0">
                <a:hlinkClick r:id="rId5"/>
              </a:rPr>
              <a:t>onBackup</a:t>
            </a:r>
            <a:r>
              <a:rPr lang="en-US" sz="2000" dirty="0" smtClean="0">
                <a:hlinkClick r:id="rId5"/>
              </a:rPr>
              <a:t>()</a:t>
            </a:r>
            <a:r>
              <a:rPr lang="en-US" sz="2000" dirty="0" smtClean="0"/>
              <a:t> and </a:t>
            </a:r>
            <a:r>
              <a:rPr lang="en-US" sz="2000" dirty="0" err="1" smtClean="0">
                <a:hlinkClick r:id="rId5"/>
              </a:rPr>
              <a:t>onRestore</a:t>
            </a:r>
            <a:r>
              <a:rPr lang="en-US" sz="2000" dirty="0" smtClean="0">
                <a:hlinkClick r:id="rId5"/>
              </a:rPr>
              <a:t>()</a:t>
            </a:r>
            <a:r>
              <a:rPr lang="en-US" sz="2000" dirty="0" smtClean="0"/>
              <a:t> </a:t>
            </a:r>
          </a:p>
          <a:p>
            <a:r>
              <a:rPr lang="en-US" sz="2000" dirty="0" smtClean="0"/>
              <a:t>to synchronize the backup and restore operations with the same intrinsic lock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1092530" y="2873829"/>
            <a:ext cx="2351314" cy="245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Thread-safe</a:t>
            </a:r>
            <a:endParaRPr lang="en-US" sz="2800" dirty="0"/>
          </a:p>
        </p:txBody>
      </p:sp>
      <p:sp>
        <p:nvSpPr>
          <p:cNvPr id="19" name="Smiley Face 18"/>
          <p:cNvSpPr/>
          <p:nvPr/>
        </p:nvSpPr>
        <p:spPr>
          <a:xfrm>
            <a:off x="1816925" y="4370119"/>
            <a:ext cx="605641" cy="53439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Contend Provider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Provides the way to expose even your private data to other applications</a:t>
            </a:r>
          </a:p>
          <a:p>
            <a:r>
              <a:rPr lang="en-US" sz="2800" dirty="0" smtClean="0"/>
              <a:t>Manage access to a structured set of data</a:t>
            </a:r>
          </a:p>
          <a:p>
            <a:r>
              <a:rPr lang="en-US" sz="2800" dirty="0" smtClean="0"/>
              <a:t>Standard interface that connects data in one process with code running in another process </a:t>
            </a:r>
            <a:r>
              <a:rPr lang="en-US" sz="2800" smtClean="0"/>
              <a:t>(IPC)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Tip: You don't need to develop your own provider if you don't intend to share your data with other applications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br>
              <a:rPr lang="en-US" dirty="0" smtClean="0"/>
            </a:br>
            <a:r>
              <a:rPr lang="en-US" dirty="0" smtClean="0"/>
              <a:t>Overview -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988" y="1448357"/>
            <a:ext cx="8376158" cy="301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7065818" y="1460665"/>
            <a:ext cx="1662546" cy="299258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517079" y="2481942"/>
            <a:ext cx="1175657" cy="73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Primary Key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br>
              <a:rPr lang="en-US" dirty="0" smtClean="0"/>
            </a:br>
            <a:r>
              <a:rPr lang="en-US" dirty="0" smtClean="0"/>
              <a:t>Overview - Accessing A Provider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 </a:t>
            </a:r>
            <a:r>
              <a:rPr lang="en-US" sz="2800" dirty="0" smtClean="0">
                <a:hlinkClick r:id="rId2"/>
              </a:rPr>
              <a:t>ContentResolver</a:t>
            </a:r>
            <a:r>
              <a:rPr lang="en-US" sz="2800" dirty="0" smtClean="0"/>
              <a:t> methods provide the basic "CRUD" (create, retrieve, update, and delete) functions of persistent storage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365654" y="3004457"/>
            <a:ext cx="2588820" cy="3075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ContentResolver Object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4665015" y="3026228"/>
            <a:ext cx="2588820" cy="3075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ContentProvider </a:t>
            </a:r>
          </a:p>
          <a:p>
            <a:pPr algn="ctr"/>
            <a:r>
              <a:rPr lang="en-US" sz="2000" dirty="0" smtClean="0"/>
              <a:t>Object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1919" y="3194462"/>
            <a:ext cx="155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258779" y="3156858"/>
            <a:ext cx="155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3978225" y="4025735"/>
            <a:ext cx="783771" cy="475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857496" y="4724400"/>
            <a:ext cx="783771" cy="475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br>
              <a:rPr lang="en-US" dirty="0" smtClean="0"/>
            </a:br>
            <a:r>
              <a:rPr lang="en-US" dirty="0" smtClean="0"/>
              <a:t>Overview - Accessing A Provider Cont.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23" y="1225633"/>
            <a:ext cx="8270537" cy="168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71" y="3017137"/>
            <a:ext cx="8224627" cy="299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902525" y="1781299"/>
            <a:ext cx="3289465" cy="213756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96787" y="3596244"/>
            <a:ext cx="1937656" cy="227610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12425" y="1957449"/>
            <a:ext cx="3289465" cy="213756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71058" y="3914898"/>
            <a:ext cx="1937656" cy="227610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10450" y="2181099"/>
            <a:ext cx="3289465" cy="213756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69083" y="4387923"/>
            <a:ext cx="1937656" cy="227610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96595" y="2381001"/>
            <a:ext cx="3289465" cy="213756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02729" y="4754079"/>
            <a:ext cx="1937656" cy="227610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82740" y="2604653"/>
            <a:ext cx="3289465" cy="213756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00749" y="5571498"/>
            <a:ext cx="1937656" cy="227610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br>
              <a:rPr lang="en-US" dirty="0" smtClean="0"/>
            </a:br>
            <a:r>
              <a:rPr lang="en-US" dirty="0" smtClean="0"/>
              <a:t>Overview -  Content URIs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 </a:t>
            </a:r>
            <a:r>
              <a:rPr lang="en-US" sz="2800" b="1" dirty="0" smtClean="0"/>
              <a:t>content URI</a:t>
            </a:r>
            <a:r>
              <a:rPr lang="en-US" sz="2800" dirty="0" smtClean="0"/>
              <a:t> is a URI that identifies data in a provider. </a:t>
            </a:r>
          </a:p>
          <a:p>
            <a:pPr lvl="1"/>
            <a:r>
              <a:rPr lang="en-US" dirty="0" smtClean="0"/>
              <a:t>The symbolic name of the entire provider (its </a:t>
            </a:r>
            <a:r>
              <a:rPr lang="en-US" b="1" dirty="0" smtClean="0"/>
              <a:t>authority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The name that points to a table (a </a:t>
            </a:r>
            <a:r>
              <a:rPr lang="en-US" b="1" dirty="0" smtClean="0"/>
              <a:t>path</a:t>
            </a:r>
            <a:r>
              <a:rPr lang="en-US" dirty="0" smtClean="0"/>
              <a:t>) 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312" y="3623211"/>
            <a:ext cx="7116764" cy="104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852551" y="5047013"/>
            <a:ext cx="2256311" cy="1175657"/>
          </a:xfrm>
          <a:prstGeom prst="wedgeRoundRectCallout">
            <a:avLst>
              <a:gd name="adj1" fmla="val 44956"/>
              <a:gd name="adj2" fmla="val -105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Provider’s Authority</a:t>
            </a:r>
            <a:endParaRPr lang="en-US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653148" y="5021284"/>
            <a:ext cx="2256311" cy="1175657"/>
          </a:xfrm>
          <a:prstGeom prst="wedgeRoundRectCallout">
            <a:avLst>
              <a:gd name="adj1" fmla="val 44956"/>
              <a:gd name="adj2" fmla="val -1051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Table’s path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968831" y="3823855"/>
            <a:ext cx="2873829" cy="59376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00057" y="3821875"/>
            <a:ext cx="1486395" cy="58387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br>
              <a:rPr lang="en-US" dirty="0" smtClean="0"/>
            </a:br>
            <a:r>
              <a:rPr lang="en-US" dirty="0" smtClean="0"/>
              <a:t>Retrieving Data from the Provider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Request the access permission for the provider</a:t>
            </a:r>
          </a:p>
          <a:p>
            <a:pPr lvl="1"/>
            <a:r>
              <a:rPr lang="en-US" dirty="0" smtClean="0"/>
              <a:t>Explicitly claim the element: </a:t>
            </a:r>
            <a:r>
              <a:rPr lang="en-US" dirty="0" smtClean="0">
                <a:hlinkClick r:id="rId2"/>
              </a:rPr>
              <a:t>&lt;uses-permission&gt;</a:t>
            </a:r>
            <a:r>
              <a:rPr lang="en-US" dirty="0" smtClean="0"/>
              <a:t> in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Data access via intents</a:t>
            </a:r>
          </a:p>
          <a:p>
            <a:pPr lvl="2"/>
            <a:r>
              <a:rPr lang="en-US" dirty="0" smtClean="0"/>
              <a:t>Getting access with temporary permissions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Using another application</a:t>
            </a:r>
          </a:p>
          <a:p>
            <a:pPr lvl="3"/>
            <a:r>
              <a:rPr lang="en-US" sz="1800" dirty="0" smtClean="0"/>
              <a:t>Like: the Calendar application accepts an </a:t>
            </a:r>
            <a:r>
              <a:rPr lang="en-US" sz="1800" dirty="0" smtClean="0">
                <a:hlinkClick r:id="rId3"/>
              </a:rPr>
              <a:t>ACTION_INSERT</a:t>
            </a:r>
            <a:r>
              <a:rPr lang="en-US" sz="1800" dirty="0" smtClean="0"/>
              <a:t> intent, which allows you to activate the application's insert UI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68" y="2240973"/>
            <a:ext cx="8198856" cy="50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866900" y="3503221"/>
            <a:ext cx="1920240" cy="201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14396" y="3536868"/>
            <a:ext cx="1920240" cy="201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3153" y="3526972"/>
            <a:ext cx="203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Activity without Permission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23156" y="4047497"/>
            <a:ext cx="135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Activity with Permission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33205" y="4298859"/>
            <a:ext cx="3835730" cy="118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4442" y="3990098"/>
            <a:ext cx="517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hlinkClick r:id="rId5"/>
              </a:rPr>
              <a:t>startActivityForResult</a:t>
            </a:r>
            <a:r>
              <a:rPr lang="en-US" sz="1200" dirty="0" smtClean="0">
                <a:solidFill>
                  <a:srgbClr val="000000"/>
                </a:solidFill>
                <a:hlinkClick r:id="rId5"/>
              </a:rPr>
              <a:t>()</a:t>
            </a:r>
            <a:r>
              <a:rPr lang="en-US" sz="1200" dirty="0" smtClean="0">
                <a:solidFill>
                  <a:srgbClr val="000000"/>
                </a:solidFill>
              </a:rPr>
              <a:t> with intent </a:t>
            </a:r>
            <a:r>
              <a:rPr lang="en-US" sz="1200" dirty="0" smtClean="0">
                <a:solidFill>
                  <a:srgbClr val="000000"/>
                </a:solidFill>
                <a:hlinkClick r:id="rId3"/>
              </a:rPr>
              <a:t>ACTION_PICK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43101" y="4688766"/>
            <a:ext cx="3742707" cy="1977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83822" y="4391873"/>
            <a:ext cx="5201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 </a:t>
            </a:r>
            <a:r>
              <a:rPr lang="en-US" sz="1200" dirty="0" err="1" smtClean="0">
                <a:solidFill>
                  <a:schemeClr val="bg2"/>
                </a:solidFill>
                <a:hlinkClick r:id="rId5"/>
              </a:rPr>
              <a:t>setResult</a:t>
            </a:r>
            <a:r>
              <a:rPr lang="en-US" sz="1200" dirty="0" smtClean="0">
                <a:solidFill>
                  <a:schemeClr val="bg2"/>
                </a:solidFill>
                <a:hlinkClick r:id="rId5"/>
              </a:rPr>
              <a:t>()</a:t>
            </a:r>
            <a:r>
              <a:rPr lang="en-US" sz="1200" dirty="0" smtClean="0">
                <a:solidFill>
                  <a:schemeClr val="bg2"/>
                </a:solidFill>
              </a:rPr>
              <a:t> with </a:t>
            </a:r>
            <a:r>
              <a:rPr lang="en-US" sz="1200" dirty="0" smtClean="0">
                <a:hlinkClick r:id="rId3"/>
              </a:rPr>
              <a:t>FLAG_GRANT_READ_URI_PERMISSION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777" y="4120738"/>
            <a:ext cx="1674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 </a:t>
            </a:r>
            <a:r>
              <a:rPr lang="en-US" sz="1400" dirty="0" err="1" smtClean="0">
                <a:hlinkClick r:id="rId5"/>
              </a:rPr>
              <a:t>onActivityResult</a:t>
            </a:r>
            <a:r>
              <a:rPr lang="en-US" sz="1400" dirty="0" smtClean="0">
                <a:hlinkClick r:id="rId5"/>
              </a:rPr>
              <a:t>()</a:t>
            </a:r>
            <a:r>
              <a:rPr lang="en-US" sz="1400" dirty="0" smtClean="0"/>
              <a:t> to receives the result intent created and get the data from that provider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21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br>
              <a:rPr lang="en-US" dirty="0" smtClean="0"/>
            </a:br>
            <a:r>
              <a:rPr lang="en-US" dirty="0" smtClean="0"/>
              <a:t>Retrieving Data from the Provider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the code that sends a query to the provider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704" y="2268187"/>
            <a:ext cx="8191905" cy="286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3930732" y="4049486"/>
            <a:ext cx="3491346" cy="18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Constructing the query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Self Introduction</a:t>
            </a:r>
          </a:p>
          <a:p>
            <a:pPr marL="174625" lvl="1" indent="-174625"/>
            <a:r>
              <a:rPr lang="en-US" sz="2400" dirty="0" smtClean="0"/>
              <a:t>Intellectual Property Rights</a:t>
            </a:r>
          </a:p>
          <a:p>
            <a:pPr marL="174625" lvl="1" indent="-174625"/>
            <a:r>
              <a:rPr lang="en-US" sz="2400" dirty="0" smtClean="0"/>
              <a:t>Project Introduction</a:t>
            </a:r>
          </a:p>
          <a:p>
            <a:pPr marL="174625" lvl="1" indent="-174625"/>
            <a:r>
              <a:rPr lang="en-US" sz="2400" dirty="0" smtClean="0"/>
              <a:t>Android Introduction</a:t>
            </a:r>
          </a:p>
          <a:p>
            <a:pPr marL="174625" lvl="1" indent="-174625"/>
            <a:r>
              <a:rPr lang="en-US" sz="2400" dirty="0" smtClean="0"/>
              <a:t>Get Started with Android</a:t>
            </a:r>
          </a:p>
          <a:p>
            <a:pPr marL="174625" lvl="1" indent="-174625"/>
            <a:r>
              <a:rPr lang="en-US" sz="2400" dirty="0" smtClean="0"/>
              <a:t>Requirement </a:t>
            </a:r>
          </a:p>
          <a:p>
            <a:pPr marL="174625" lvl="1" indent="-174625"/>
            <a:r>
              <a:rPr lang="en-US" sz="2400" dirty="0" smtClean="0"/>
              <a:t>Object-Oriented Analysis and Design</a:t>
            </a:r>
          </a:p>
          <a:p>
            <a:pPr marL="174625" lvl="1" indent="-174625"/>
            <a:r>
              <a:rPr lang="en-US" sz="2400" dirty="0" smtClean="0"/>
              <a:t>Scrum</a:t>
            </a:r>
          </a:p>
          <a:p>
            <a:pPr marL="174625" lvl="1" indent="-174625"/>
            <a:r>
              <a:rPr lang="en-US" sz="2400" dirty="0" smtClean="0"/>
              <a:t>Project Breakdown</a:t>
            </a:r>
            <a:endParaRPr lang="en-US" sz="2400" dirty="0" smtClean="0"/>
          </a:p>
          <a:p>
            <a:pPr marL="174625" lvl="1" indent="-174625"/>
            <a:r>
              <a:rPr lang="en-US" sz="2400" dirty="0" smtClean="0"/>
              <a:t>Acceptance Test Criteria</a:t>
            </a:r>
          </a:p>
          <a:p>
            <a:pPr marL="174625" lvl="1" indent="-174625"/>
            <a:r>
              <a:rPr lang="en-US" sz="2400" dirty="0" smtClean="0"/>
              <a:t>Publish Application</a:t>
            </a:r>
          </a:p>
          <a:p>
            <a:pPr marL="174625" lvl="1" indent="-174625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8118" y="4296248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br>
              <a:rPr lang="en-US" dirty="0" smtClean="0"/>
            </a:br>
            <a:r>
              <a:rPr lang="en-US" dirty="0" smtClean="0"/>
              <a:t>Retrieving Data from the Provider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the code that sends a query to the provider Cont.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07" y="2294570"/>
            <a:ext cx="8364205" cy="417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458191" y="3170711"/>
            <a:ext cx="2921331" cy="174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 execution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br>
              <a:rPr lang="en-US" dirty="0" smtClean="0"/>
            </a:br>
            <a:r>
              <a:rPr lang="en-US" dirty="0" smtClean="0"/>
              <a:t>Retrieving Data from the Provider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the code that sends a query to the provider Cont.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911" y="2268185"/>
            <a:ext cx="7781925" cy="445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643251" y="3228108"/>
            <a:ext cx="2921331" cy="174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Getting data from query result by cursor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912" y="2329605"/>
            <a:ext cx="8265237" cy="391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br>
              <a:rPr lang="en-US" dirty="0" smtClean="0"/>
            </a:br>
            <a:r>
              <a:rPr lang="en-US" dirty="0" smtClean="0"/>
              <a:t>Retrieving Data from the Provider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the code that sends a query to the provider Cont.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2020" y="3087585"/>
            <a:ext cx="3313216" cy="174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Displaying query results with SimpleCursorAdapter on ListView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 </a:t>
            </a:r>
            <a:br>
              <a:rPr lang="en-US" dirty="0" smtClean="0"/>
            </a:br>
            <a:r>
              <a:rPr lang="en-US" dirty="0" smtClean="0"/>
              <a:t>Requirement - </a:t>
            </a:r>
            <a:r>
              <a:rPr lang="en-US" dirty="0" smtClean="0"/>
              <a:t>Start/Pause/Stop </a:t>
            </a:r>
            <a:r>
              <a:rPr lang="en-US" dirty="0" smtClean="0"/>
              <a:t>Playing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Requirement (Mandatory)</a:t>
            </a:r>
          </a:p>
          <a:p>
            <a:pPr lvl="1"/>
            <a:r>
              <a:rPr lang="en-US" dirty="0" smtClean="0"/>
              <a:t>Implement the list to display all items of recorded audio files</a:t>
            </a:r>
          </a:p>
          <a:p>
            <a:pPr lvl="1"/>
            <a:r>
              <a:rPr lang="en-US" dirty="0" smtClean="0"/>
              <a:t>Implement the callback for button start/stop to play audio</a:t>
            </a:r>
          </a:p>
          <a:p>
            <a:pPr lvl="1"/>
            <a:r>
              <a:rPr lang="en-US" dirty="0" smtClean="0"/>
              <a:t>Implement the callback for button to delete the selected item</a:t>
            </a:r>
          </a:p>
          <a:p>
            <a:pPr lvl="1"/>
            <a:r>
              <a:rPr lang="en-US" dirty="0" smtClean="0"/>
              <a:t>Update playing time timely in text view</a:t>
            </a:r>
          </a:p>
          <a:p>
            <a:r>
              <a:rPr lang="en-US" dirty="0" smtClean="0"/>
              <a:t>Advanced Requirement (Optional)</a:t>
            </a:r>
          </a:p>
          <a:p>
            <a:pPr lvl="1"/>
            <a:r>
              <a:rPr lang="en-US" dirty="0" smtClean="0"/>
              <a:t>Implement the callback for button to show detailed information (file name, file type, duration, file size, date created and file path) of audio content</a:t>
            </a:r>
          </a:p>
          <a:p>
            <a:pPr lvl="1"/>
            <a:r>
              <a:rPr lang="en-US" dirty="0" smtClean="0"/>
              <a:t>Update progress bar timely according to the progress of audio file while playing in customized view</a:t>
            </a:r>
          </a:p>
          <a:p>
            <a:pPr lvl="1"/>
            <a:r>
              <a:rPr lang="en-US" dirty="0" smtClean="0"/>
              <a:t>Share the audio file with MMS, Gmail, etc by long press list item</a:t>
            </a:r>
          </a:p>
          <a:p>
            <a:pPr lvl="1"/>
            <a:r>
              <a:rPr lang="en-US" dirty="0" smtClean="0"/>
              <a:t>Set audio as phone ringtone, notification ringtone, alarm ringtone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 </a:t>
            </a:r>
            <a:br>
              <a:rPr lang="en-US" dirty="0" smtClean="0"/>
            </a:br>
            <a:r>
              <a:rPr lang="en-US" dirty="0" smtClean="0"/>
              <a:t>Hints </a:t>
            </a:r>
            <a:r>
              <a:rPr lang="en-US" dirty="0" smtClean="0"/>
              <a:t>– </a:t>
            </a:r>
            <a:r>
              <a:rPr lang="en-US" dirty="0" err="1" smtClean="0"/>
              <a:t>AsyncQueryHandler</a:t>
            </a:r>
            <a:r>
              <a:rPr lang="en-US" dirty="0" smtClean="0"/>
              <a:t> </a:t>
            </a:r>
            <a:r>
              <a:rPr lang="en-US" dirty="0" smtClean="0"/>
              <a:t>(Asynchronous Query)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helper class to help make handling asynchronous ContentResolver queries easier [</a:t>
            </a:r>
            <a:r>
              <a:rPr lang="en-US" sz="1800" dirty="0" smtClean="0">
                <a:hlinkClick r:id="rId2"/>
              </a:rPr>
              <a:t>Ref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679" y="2066114"/>
            <a:ext cx="4754212" cy="44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5230" y="2256312"/>
            <a:ext cx="4983000" cy="155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58592" y="4620122"/>
            <a:ext cx="3238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ptagon 7"/>
          <p:cNvSpPr/>
          <p:nvPr/>
        </p:nvSpPr>
        <p:spPr>
          <a:xfrm>
            <a:off x="7148946" y="4999511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Heptagon 8"/>
          <p:cNvSpPr/>
          <p:nvPr/>
        </p:nvSpPr>
        <p:spPr>
          <a:xfrm>
            <a:off x="2574967" y="2824347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Heptagon 9"/>
          <p:cNvSpPr/>
          <p:nvPr/>
        </p:nvSpPr>
        <p:spPr>
          <a:xfrm>
            <a:off x="3012375" y="5387438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Heptagon 10"/>
          <p:cNvSpPr/>
          <p:nvPr/>
        </p:nvSpPr>
        <p:spPr>
          <a:xfrm>
            <a:off x="7914905" y="2951017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555180" y="5367648"/>
            <a:ext cx="2042556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Design the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69326" y="1755571"/>
            <a:ext cx="2042556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Begin to query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22371" y="5731822"/>
            <a:ext cx="2042556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Get records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51124" y="1763489"/>
            <a:ext cx="2042556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Compose list item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 </a:t>
            </a:r>
            <a:br>
              <a:rPr lang="en-US" dirty="0" smtClean="0"/>
            </a:br>
            <a:r>
              <a:rPr lang="en-US" dirty="0" smtClean="0"/>
              <a:t>Hints </a:t>
            </a:r>
            <a:r>
              <a:rPr lang="en-US" dirty="0" smtClean="0"/>
              <a:t>– </a:t>
            </a:r>
            <a:r>
              <a:rPr lang="en-US" dirty="0" err="1" smtClean="0"/>
              <a:t>AsyncQueryHandler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startQuery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This method begins an asynchronous query. When the query is done onQueryComplete(int, Object, Cursor) is called [</a:t>
            </a:r>
            <a:r>
              <a:rPr lang="en-US" sz="1800" dirty="0" smtClean="0">
                <a:hlinkClick r:id="rId2"/>
              </a:rPr>
              <a:t>Ref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428" y="3588637"/>
            <a:ext cx="6767198" cy="288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2413" y="2102568"/>
            <a:ext cx="5063447" cy="239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ular Callout 12"/>
          <p:cNvSpPr/>
          <p:nvPr/>
        </p:nvSpPr>
        <p:spPr>
          <a:xfrm>
            <a:off x="3574472" y="2731326"/>
            <a:ext cx="3716977" cy="1567542"/>
          </a:xfrm>
          <a:prstGeom prst="wedgeRoundRectCallout">
            <a:avLst>
              <a:gd name="adj1" fmla="val -6231"/>
              <a:gd name="adj2" fmla="val 117404"/>
              <a:gd name="adj3" fmla="val 16667"/>
            </a:avLst>
          </a:prstGeom>
          <a:solidFill>
            <a:schemeClr val="accent1">
              <a:alpha val="20000"/>
            </a:schemeClr>
          </a:solidFill>
          <a:ln cap="flat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387434" y="4762005"/>
            <a:ext cx="4336471" cy="463139"/>
          </a:xfrm>
          <a:prstGeom prst="wedgeRoundRectCallout">
            <a:avLst>
              <a:gd name="adj1" fmla="val 51248"/>
              <a:gd name="adj2" fmla="val 75446"/>
              <a:gd name="adj3" fmla="val 16667"/>
            </a:avLst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883730" y="2907487"/>
            <a:ext cx="1773381" cy="6194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Project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36921" y="4476997"/>
            <a:ext cx="1759526" cy="5818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Selection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 </a:t>
            </a:r>
            <a:br>
              <a:rPr lang="en-US" dirty="0" smtClean="0"/>
            </a:br>
            <a:r>
              <a:rPr lang="en-US" dirty="0" smtClean="0"/>
              <a:t>Hints </a:t>
            </a:r>
            <a:r>
              <a:rPr lang="en-US" dirty="0" smtClean="0"/>
              <a:t>– </a:t>
            </a:r>
            <a:r>
              <a:rPr lang="en-US" dirty="0" err="1" smtClean="0"/>
              <a:t>MediaPlayer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Start/Pause/Stop)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MediaPlayer class can be used to control playback of audio/video files and streams [</a:t>
            </a:r>
            <a:r>
              <a:rPr lang="en-US" sz="1800" dirty="0" smtClean="0">
                <a:hlinkClick r:id="rId2"/>
              </a:rPr>
              <a:t>Ref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33" y="2082330"/>
            <a:ext cx="5314328" cy="449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1254" y="2339428"/>
            <a:ext cx="3884824" cy="2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3882" y="5180239"/>
            <a:ext cx="4410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Heptagon 16"/>
          <p:cNvSpPr/>
          <p:nvPr/>
        </p:nvSpPr>
        <p:spPr>
          <a:xfrm>
            <a:off x="7552707" y="5225143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Heptagon 17"/>
          <p:cNvSpPr/>
          <p:nvPr/>
        </p:nvSpPr>
        <p:spPr>
          <a:xfrm>
            <a:off x="3133107" y="2373086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Heptagon 18"/>
          <p:cNvSpPr/>
          <p:nvPr/>
        </p:nvSpPr>
        <p:spPr>
          <a:xfrm>
            <a:off x="3119253" y="3819897"/>
            <a:ext cx="344384" cy="285008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486400" y="2600696"/>
            <a:ext cx="2826327" cy="558140"/>
          </a:xfrm>
          <a:prstGeom prst="wedgeRoundRectCallout">
            <a:avLst>
              <a:gd name="adj1" fmla="val -117052"/>
              <a:gd name="adj2" fmla="val 56117"/>
              <a:gd name="adj3" fmla="val 16667"/>
            </a:avLst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5353792" y="3251859"/>
            <a:ext cx="3374571" cy="619495"/>
          </a:xfrm>
          <a:prstGeom prst="wedgeRoundRectCallout">
            <a:avLst>
              <a:gd name="adj1" fmla="val -92770"/>
              <a:gd name="adj2" fmla="val 173050"/>
              <a:gd name="adj3" fmla="val 16667"/>
            </a:avLst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482442" y="4045527"/>
            <a:ext cx="3222171" cy="348343"/>
          </a:xfrm>
          <a:prstGeom prst="wedgeRoundRectCallout">
            <a:avLst>
              <a:gd name="adj1" fmla="val -134375"/>
              <a:gd name="adj2" fmla="val 452149"/>
              <a:gd name="adj3" fmla="val 16667"/>
            </a:avLst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16333" y="6181382"/>
            <a:ext cx="51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77787B"/>
                </a:solidFill>
              </a:rPr>
              <a:t>Note: Design a class to encapsulate all operations of MediaPlayer to ease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 </a:t>
            </a:r>
            <a:br>
              <a:rPr lang="en-US" dirty="0" smtClean="0"/>
            </a:br>
            <a:r>
              <a:rPr lang="en-US" dirty="0" smtClean="0"/>
              <a:t>Hints </a:t>
            </a:r>
            <a:r>
              <a:rPr lang="en-US" dirty="0" smtClean="0"/>
              <a:t>– </a:t>
            </a:r>
            <a:r>
              <a:rPr lang="en-US" dirty="0" smtClean="0"/>
              <a:t>Handler (Continuously </a:t>
            </a:r>
            <a:r>
              <a:rPr lang="en-US" dirty="0" smtClean="0"/>
              <a:t>Update Time While </a:t>
            </a:r>
            <a:r>
              <a:rPr lang="en-US" dirty="0" smtClean="0"/>
              <a:t>Playing)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Handler allows you to send and process Message and </a:t>
            </a:r>
            <a:r>
              <a:rPr lang="en-US" sz="1800" dirty="0" err="1" smtClean="0"/>
              <a:t>Runnable</a:t>
            </a:r>
            <a:r>
              <a:rPr lang="en-US" sz="1800" dirty="0" smtClean="0"/>
              <a:t> objects associated with a thread's </a:t>
            </a:r>
            <a:r>
              <a:rPr lang="en-US" sz="1800" dirty="0" err="1" smtClean="0"/>
              <a:t>MessageQueue</a:t>
            </a:r>
            <a:r>
              <a:rPr lang="en-US" sz="1800" dirty="0" smtClean="0"/>
              <a:t>. Each Handler instance is associated with a single thread and that thread's message queue. When you create a new Handler, it is bound to the thread / message queue of the thread that is creating it -- from that point on, it will deliver messages and </a:t>
            </a:r>
            <a:r>
              <a:rPr lang="en-US" sz="1800" dirty="0" err="1" smtClean="0"/>
              <a:t>runnables</a:t>
            </a:r>
            <a:r>
              <a:rPr lang="en-US" sz="1800" dirty="0" smtClean="0"/>
              <a:t> to that message queue and execute them as they come out of the message queue. [</a:t>
            </a:r>
            <a:r>
              <a:rPr lang="en-US" sz="1800" dirty="0" smtClean="0">
                <a:hlinkClick r:id="rId2"/>
              </a:rPr>
              <a:t>Ref</a:t>
            </a:r>
            <a:r>
              <a:rPr lang="en-US" sz="1800" dirty="0" smtClean="0"/>
              <a:t>]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691" y="4381995"/>
            <a:ext cx="7766017" cy="18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1106" y="3123210"/>
            <a:ext cx="3094759" cy="248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3289465" y="3639791"/>
            <a:ext cx="2190999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Continuously update time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Shared Preferences</a:t>
            </a:r>
          </a:p>
          <a:p>
            <a:pPr lvl="1"/>
            <a:r>
              <a:rPr lang="en-US" dirty="0" smtClean="0"/>
              <a:t>Store private primitive data in key-value pairs.</a:t>
            </a:r>
          </a:p>
          <a:p>
            <a:r>
              <a:rPr lang="en-US" sz="2800" dirty="0" smtClean="0"/>
              <a:t>Internal Storage</a:t>
            </a:r>
          </a:p>
          <a:p>
            <a:pPr lvl="1"/>
            <a:r>
              <a:rPr lang="en-US" dirty="0" smtClean="0"/>
              <a:t>Store private data on the device memory.</a:t>
            </a:r>
          </a:p>
          <a:p>
            <a:r>
              <a:rPr lang="en-US" sz="2800" dirty="0" smtClean="0"/>
              <a:t>External Storage</a:t>
            </a:r>
          </a:p>
          <a:p>
            <a:pPr lvl="1"/>
            <a:r>
              <a:rPr lang="en-US" dirty="0" smtClean="0"/>
              <a:t>Store public data on the shared external storage.</a:t>
            </a:r>
          </a:p>
          <a:p>
            <a:r>
              <a:rPr lang="en-US" sz="2800" dirty="0" smtClean="0"/>
              <a:t>SQLite Databases</a:t>
            </a:r>
          </a:p>
          <a:p>
            <a:pPr lvl="1"/>
            <a:r>
              <a:rPr lang="en-US" dirty="0" smtClean="0"/>
              <a:t>Store structured data in a private database.</a:t>
            </a:r>
          </a:p>
          <a:p>
            <a:r>
              <a:rPr lang="en-US" sz="2800" dirty="0" smtClean="0"/>
              <a:t>Network Connection</a:t>
            </a:r>
          </a:p>
          <a:p>
            <a:pPr lvl="1"/>
            <a:r>
              <a:rPr lang="en-US" dirty="0" smtClean="0"/>
              <a:t>Data Backup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Provides a general framework that allows you to save and retrieve persistent key-value pairs of primitive data types (</a:t>
            </a:r>
            <a:r>
              <a:rPr lang="en-US" sz="2000" dirty="0" err="1" smtClean="0"/>
              <a:t>booleans</a:t>
            </a:r>
            <a:r>
              <a:rPr lang="en-US" sz="2000" dirty="0" smtClean="0"/>
              <a:t>, floats, </a:t>
            </a:r>
            <a:r>
              <a:rPr lang="en-US" sz="2000" dirty="0" err="1" smtClean="0"/>
              <a:t>ints</a:t>
            </a:r>
            <a:r>
              <a:rPr lang="en-US" sz="2000" dirty="0" smtClean="0"/>
              <a:t>, longs, and strings).</a:t>
            </a:r>
          </a:p>
          <a:p>
            <a:pPr lvl="1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190" y="2131126"/>
            <a:ext cx="56864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34390" y="2576945"/>
            <a:ext cx="1971304" cy="653143"/>
          </a:xfrm>
          <a:prstGeom prst="wedgeRoundRectCallout">
            <a:avLst>
              <a:gd name="adj1" fmla="val 254750"/>
              <a:gd name="adj2" fmla="val 1088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preferences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56158" y="3441852"/>
            <a:ext cx="1971304" cy="653143"/>
          </a:xfrm>
          <a:prstGeom prst="wedgeRoundRectCallout">
            <a:avLst>
              <a:gd name="adj1" fmla="val 202943"/>
              <a:gd name="adj2" fmla="val -1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primitive data</a:t>
            </a:r>
            <a:endParaRPr lang="en-US" sz="2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54178" y="4199893"/>
            <a:ext cx="1971304" cy="989623"/>
          </a:xfrm>
          <a:prstGeom prst="wedgeRoundRectCallout">
            <a:avLst>
              <a:gd name="adj1" fmla="val 228847"/>
              <a:gd name="adj2" fmla="val 77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primitive data</a:t>
            </a:r>
            <a:endParaRPr lang="en-US" sz="2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11575" y="5432948"/>
            <a:ext cx="1971304" cy="989623"/>
          </a:xfrm>
          <a:prstGeom prst="wedgeRoundRectCallout">
            <a:avLst>
              <a:gd name="adj1" fmla="val 142100"/>
              <a:gd name="adj2" fmla="val -133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Save primitive data</a:t>
            </a:r>
            <a:endParaRPr lang="en-US" sz="2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169722" y="5763476"/>
            <a:ext cx="1971304" cy="989623"/>
          </a:xfrm>
          <a:prstGeom prst="wedgeRoundRectCallout">
            <a:avLst>
              <a:gd name="adj1" fmla="val -81996"/>
              <a:gd name="adj2" fmla="val -73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Commit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Save files directly on the device's internal storage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Typical Usage:</a:t>
            </a:r>
          </a:p>
          <a:p>
            <a:pPr lvl="1"/>
            <a:r>
              <a:rPr lang="en-US" dirty="0" smtClean="0"/>
              <a:t>Save a static file in your project </a:t>
            </a:r>
            <a:r>
              <a:rPr lang="en-US" b="1" i="1" dirty="0" smtClean="0"/>
              <a:t>res/raw/</a:t>
            </a:r>
            <a:r>
              <a:rPr lang="en-US" dirty="0" smtClean="0"/>
              <a:t> directory.</a:t>
            </a:r>
            <a:r>
              <a:rPr lang="en-US" sz="1600" dirty="0" smtClean="0"/>
              <a:t> </a:t>
            </a:r>
          </a:p>
          <a:p>
            <a:pPr lvl="1"/>
            <a:r>
              <a:rPr lang="en-US" sz="2000" dirty="0" smtClean="0"/>
              <a:t>Open it with </a:t>
            </a:r>
            <a:r>
              <a:rPr lang="en-US" sz="2000" dirty="0" err="1" smtClean="0">
                <a:hlinkClick r:id="rId2"/>
              </a:rPr>
              <a:t>openRawResource</a:t>
            </a:r>
            <a:r>
              <a:rPr lang="en-US" sz="2000" dirty="0" smtClean="0">
                <a:hlinkClick r:id="rId2"/>
              </a:rPr>
              <a:t>()</a:t>
            </a:r>
            <a:r>
              <a:rPr lang="en-US" sz="2000" dirty="0" smtClean="0"/>
              <a:t>, passing the R.raw.</a:t>
            </a:r>
            <a:r>
              <a:rPr lang="en-US" sz="2000" i="1" dirty="0" smtClean="0"/>
              <a:t>&lt;filename&gt;</a:t>
            </a:r>
            <a:r>
              <a:rPr lang="en-US" sz="2000" dirty="0" smtClean="0"/>
              <a:t> resource ID. </a:t>
            </a:r>
            <a:endParaRPr lang="en-US" dirty="0" smtClean="0"/>
          </a:p>
          <a:p>
            <a:pPr lvl="1"/>
            <a:r>
              <a:rPr lang="en-US" sz="2000" dirty="0" smtClean="0"/>
              <a:t>Use the returned </a:t>
            </a:r>
            <a:r>
              <a:rPr lang="en-US" sz="2000" dirty="0" err="1" smtClean="0">
                <a:hlinkClick r:id="rId3"/>
              </a:rPr>
              <a:t>InputStream</a:t>
            </a:r>
            <a:r>
              <a:rPr lang="en-US" sz="2000" dirty="0" smtClean="0"/>
              <a:t> read the file (but </a:t>
            </a:r>
            <a:r>
              <a:rPr lang="en-US" dirty="0" smtClean="0"/>
              <a:t>can NOT</a:t>
            </a:r>
            <a:r>
              <a:rPr lang="en-US" sz="2000" dirty="0" smtClean="0"/>
              <a:t> write to the original file)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026" y="2073667"/>
            <a:ext cx="7857420" cy="167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ular Callout 12"/>
          <p:cNvSpPr/>
          <p:nvPr/>
        </p:nvSpPr>
        <p:spPr>
          <a:xfrm>
            <a:off x="4678876" y="1900054"/>
            <a:ext cx="2303813" cy="926274"/>
          </a:xfrm>
          <a:prstGeom prst="wedgeRoundRectCallout">
            <a:avLst>
              <a:gd name="adj1" fmla="val 74766"/>
              <a:gd name="adj2" fmla="val 66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Private to your application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Android-compatible device supports a shared "external storage" to save files</a:t>
            </a:r>
          </a:p>
          <a:p>
            <a:pPr lvl="1"/>
            <a:r>
              <a:rPr lang="en-US" dirty="0" smtClean="0"/>
              <a:t>Removable Storage Media (SD card)</a:t>
            </a:r>
          </a:p>
          <a:p>
            <a:pPr lvl="1"/>
            <a:r>
              <a:rPr lang="en-US" dirty="0" smtClean="0"/>
              <a:t>Internal non-removable Storage (eMMC)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31" y="3019424"/>
            <a:ext cx="7333926" cy="298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64426" y="3420093"/>
            <a:ext cx="5842662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Check whether the media is available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hlinkClick r:id="rId3"/>
              </a:rPr>
              <a:t>getExternalFilesDir</a:t>
            </a:r>
            <a:r>
              <a:rPr lang="en-US" sz="2400" dirty="0" smtClean="0">
                <a:hlinkClick r:id="rId3"/>
              </a:rPr>
              <a:t>()</a:t>
            </a:r>
            <a:r>
              <a:rPr lang="en-US" sz="2400" dirty="0" smtClean="0"/>
              <a:t> to open a file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hlinkClick r:id="rId4"/>
              </a:rPr>
              <a:t>getExternalStoragePublicDirectory</a:t>
            </a:r>
            <a:r>
              <a:rPr lang="en-US" sz="2400" dirty="0" smtClean="0">
                <a:hlinkClick r:id="rId4"/>
              </a:rPr>
              <a:t>()</a:t>
            </a:r>
            <a:r>
              <a:rPr lang="en-US" sz="2400" dirty="0" smtClean="0"/>
              <a:t> to save file so as to Not be deleted when app is uninstalled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SQLite Databases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Any databases you create will be accessible by name to any class in the application, but NOT outside the application.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967" y="2299483"/>
            <a:ext cx="7374950" cy="38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660073" y="5427023"/>
            <a:ext cx="2553195" cy="42751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399" y="2220686"/>
            <a:ext cx="6626432" cy="252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Create/Open database 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hlinkClick r:id="rId3"/>
              </a:rPr>
              <a:t>SQLiteDatabase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hlinkClick r:id="rId4"/>
              </a:rPr>
              <a:t>getWritableDatabase</a:t>
            </a:r>
            <a:r>
              <a:rPr lang="en-US" sz="2400" dirty="0" smtClean="0">
                <a:hlinkClick r:id="rId4"/>
              </a:rPr>
              <a:t>()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hlinkClick r:id="rId3"/>
              </a:rPr>
              <a:t>SQLiteDatabase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hlinkClick r:id="rId4"/>
              </a:rPr>
              <a:t>getReadableDatabase</a:t>
            </a:r>
            <a:r>
              <a:rPr lang="en-US" sz="2400" dirty="0" smtClean="0">
                <a:hlinkClick r:id="rId4"/>
              </a:rPr>
              <a:t>()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Query 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hlinkClick r:id="rId3"/>
              </a:rPr>
              <a:t>SQLiteDatabase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hlinkClick r:id="rId3"/>
              </a:rPr>
              <a:t>query</a:t>
            </a:r>
            <a:r>
              <a:rPr lang="en-US" sz="2400" dirty="0" smtClean="0">
                <a:hlinkClick r:id="rId3"/>
              </a:rPr>
              <a:t>()</a:t>
            </a:r>
            <a:endParaRPr lang="en-US" sz="24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311750" y="5042725"/>
          <a:ext cx="4457205" cy="131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735"/>
                <a:gridCol w="1485735"/>
                <a:gridCol w="1485735"/>
              </a:tblGrid>
              <a:tr h="4368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Colunm2</a:t>
                      </a:r>
                      <a:endParaRPr lang="en-US" dirty="0"/>
                    </a:p>
                  </a:txBody>
                  <a:tcPr/>
                </a:tc>
              </a:tr>
              <a:tr h="436858"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R1C2</a:t>
                      </a:r>
                      <a:endParaRPr lang="en-US" dirty="0"/>
                    </a:p>
                  </a:txBody>
                  <a:tcPr/>
                </a:tc>
              </a:tr>
              <a:tr h="436858">
                <a:tc>
                  <a:txBody>
                    <a:bodyPr/>
                    <a:lstStyle/>
                    <a:p>
                      <a:r>
                        <a:rPr lang="en-US" dirty="0" smtClean="0"/>
                        <a:t>Row2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R2C2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215761" y="5581403"/>
            <a:ext cx="1187531" cy="397931"/>
            <a:chOff x="4952011" y="5593278"/>
            <a:chExt cx="1187531" cy="397931"/>
          </a:xfrm>
        </p:grpSpPr>
        <p:sp>
          <p:nvSpPr>
            <p:cNvPr id="11" name="Down Arrow 10"/>
            <p:cNvSpPr/>
            <p:nvPr/>
          </p:nvSpPr>
          <p:spPr>
            <a:xfrm>
              <a:off x="4952011" y="5593278"/>
              <a:ext cx="308759" cy="2612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01391" y="5652655"/>
              <a:ext cx="938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2"/>
                  </a:solidFill>
                </a:rPr>
                <a:t>Cursor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Data Backup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Android's </a:t>
            </a:r>
            <a:r>
              <a:rPr lang="en-US" sz="2000" dirty="0" smtClean="0">
                <a:hlinkClick r:id="rId2"/>
              </a:rPr>
              <a:t>backup</a:t>
            </a:r>
            <a:r>
              <a:rPr lang="en-US" sz="2000" dirty="0" smtClean="0"/>
              <a:t> service allows you to copy your persistent application data to remote "cloud" storage, in order to provide a restore point for the application data and settings.</a:t>
            </a:r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712519" y="2553195"/>
            <a:ext cx="3182587" cy="365759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26275" y="3218206"/>
            <a:ext cx="1365663" cy="64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/Music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936172" y="3916871"/>
            <a:ext cx="1365663" cy="64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/Pictures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4192" y="4651162"/>
            <a:ext cx="1365663" cy="64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/Movies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55964" y="5421079"/>
            <a:ext cx="1365663" cy="64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……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8193" y="3241957"/>
            <a:ext cx="1258784" cy="2683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800" dirty="0" smtClean="0"/>
              <a:t>Backup Manager</a:t>
            </a:r>
            <a:endParaRPr lang="en-US" sz="2800" dirty="0"/>
          </a:p>
        </p:txBody>
      </p:sp>
      <p:sp>
        <p:nvSpPr>
          <p:cNvPr id="19" name="Cloud 18"/>
          <p:cNvSpPr/>
          <p:nvPr/>
        </p:nvSpPr>
        <p:spPr>
          <a:xfrm>
            <a:off x="4940136" y="2351314"/>
            <a:ext cx="3705100" cy="3764473"/>
          </a:xfrm>
          <a:prstGeom prst="cloud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847605" y="3621967"/>
            <a:ext cx="1615044" cy="878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Backup</a:t>
            </a:r>
            <a:endParaRPr lang="en-US" sz="2000" dirty="0"/>
          </a:p>
        </p:txBody>
      </p:sp>
      <p:sp>
        <p:nvSpPr>
          <p:cNvPr id="22" name="Down Arrow 21"/>
          <p:cNvSpPr/>
          <p:nvPr/>
        </p:nvSpPr>
        <p:spPr>
          <a:xfrm rot="5400000">
            <a:off x="4153393" y="4331519"/>
            <a:ext cx="789712" cy="1662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Restore</a:t>
            </a:r>
            <a:endParaRPr lang="en-US" sz="200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925791" y="3788219"/>
            <a:ext cx="1496291" cy="13181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Repository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579418" y="2600696"/>
            <a:ext cx="173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Device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268193" y="2600696"/>
            <a:ext cx="173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Cloud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br>
              <a:rPr lang="en-US" dirty="0" smtClean="0"/>
            </a:br>
            <a:r>
              <a:rPr lang="en-US" dirty="0" smtClean="0"/>
              <a:t>Data Backup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Declaring the Backup Agent in Your Manifest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92" y="1880754"/>
            <a:ext cx="6660881" cy="23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ounded Rectangle 20"/>
          <p:cNvSpPr/>
          <p:nvPr/>
        </p:nvSpPr>
        <p:spPr>
          <a:xfrm>
            <a:off x="2541319" y="2719449"/>
            <a:ext cx="3942608" cy="32063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983179" y="3503221"/>
            <a:ext cx="4987637" cy="2541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hlinkClick r:id="rId3"/>
              </a:rPr>
              <a:t>android:restoreAnyVersion</a:t>
            </a:r>
            <a:r>
              <a:rPr lang="en-US" sz="2000" dirty="0" smtClean="0"/>
              <a:t> to indicate whether you want to restore the application data regardless of the current application version compared to the version that produced the backup data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840</Words>
  <Application>Microsoft Office PowerPoint</Application>
  <PresentationFormat>On-screen Show (4:3)</PresentationFormat>
  <Paragraphs>208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Application Development (I) </vt:lpstr>
      <vt:lpstr>Agenda</vt:lpstr>
      <vt:lpstr>Data Storage Overview</vt:lpstr>
      <vt:lpstr>Data Storage Shared Preferences</vt:lpstr>
      <vt:lpstr>Data Storage Internal Storage</vt:lpstr>
      <vt:lpstr>Data Storage External Storage</vt:lpstr>
      <vt:lpstr>Data Storage SQLite Databases</vt:lpstr>
      <vt:lpstr>Data Storage Data Backup</vt:lpstr>
      <vt:lpstr>Data Storage Data Backup Cont.</vt:lpstr>
      <vt:lpstr>Data Storage Data Backup Cont.</vt:lpstr>
      <vt:lpstr>Data Storage Data Backup Cont.</vt:lpstr>
      <vt:lpstr>Data Storage Data Backup Cont.</vt:lpstr>
      <vt:lpstr>Contend Provider Overview</vt:lpstr>
      <vt:lpstr>Content Provider Overview - Table</vt:lpstr>
      <vt:lpstr>Content Provider Overview - Accessing A Provider</vt:lpstr>
      <vt:lpstr>Content Provider Overview - Accessing A Provider Cont.</vt:lpstr>
      <vt:lpstr>Content Provider Overview -  Content URIs</vt:lpstr>
      <vt:lpstr>Content Provider Retrieving Data from the Provider </vt:lpstr>
      <vt:lpstr>Content Provider Retrieving Data from the Provider </vt:lpstr>
      <vt:lpstr>Content Provider Retrieving Data from the Provider </vt:lpstr>
      <vt:lpstr>Content Provider Retrieving Data from the Provider </vt:lpstr>
      <vt:lpstr>Content Provider Retrieving Data from the Provider </vt:lpstr>
      <vt:lpstr>Project Breakdown (SoundRecorder)   Requirement - Start/Pause/Stop Playing</vt:lpstr>
      <vt:lpstr>Project Breakdown (SoundRecorder)   Hints – AsyncQueryHandler (Asynchronous Query)</vt:lpstr>
      <vt:lpstr>Project Breakdown (SoundRecorder)   Hints – AsyncQueryHandler (startQuery)</vt:lpstr>
      <vt:lpstr>Project Breakdown (SoundRecorder)   Hints – MediaPlayer (Start/Pause/Stop)</vt:lpstr>
      <vt:lpstr>Project Breakdown (SoundRecorder)   Hints – Handler (Continuously Update Time While Playing)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2013-11-02T04:06:50Z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