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Layouts/slideLayout87.xml" ContentType="application/vnd.openxmlformats-officedocument.presentationml.slideLayout+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slideLayouts/slideLayout76.xml" ContentType="application/vnd.openxmlformats-officedocument.presentationml.slideLayout+xml"/>
  <Override PartName="/ppt/slideLayouts/slideLayout85.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Layouts/slideLayout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slideLayouts/slideLayout81.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7.xml" ContentType="application/vnd.openxmlformats-officedocument.presentationml.slideMaster+xml"/>
  <Override PartName="/ppt/theme/theme9.xml" ContentType="application/vnd.openxmlformats-officedocument.them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 id="2147483743" r:id="rId5"/>
    <p:sldMasterId id="2147483752" r:id="rId6"/>
    <p:sldMasterId id="2147483761" r:id="rId7"/>
    <p:sldMasterId id="2147483770" r:id="rId8"/>
    <p:sldMasterId id="2147483779" r:id="rId9"/>
    <p:sldMasterId id="2147483843" r:id="rId10"/>
  </p:sldMasterIdLst>
  <p:notesMasterIdLst>
    <p:notesMasterId r:id="rId30"/>
  </p:notesMasterIdLst>
  <p:handoutMasterIdLst>
    <p:handoutMasterId r:id="rId31"/>
  </p:handoutMasterIdLst>
  <p:sldIdLst>
    <p:sldId id="257" r:id="rId11"/>
    <p:sldId id="446" r:id="rId12"/>
    <p:sldId id="413" r:id="rId13"/>
    <p:sldId id="414" r:id="rId14"/>
    <p:sldId id="435" r:id="rId15"/>
    <p:sldId id="436" r:id="rId16"/>
    <p:sldId id="433" r:id="rId17"/>
    <p:sldId id="437" r:id="rId18"/>
    <p:sldId id="438" r:id="rId19"/>
    <p:sldId id="439" r:id="rId20"/>
    <p:sldId id="440" r:id="rId21"/>
    <p:sldId id="441" r:id="rId22"/>
    <p:sldId id="442" r:id="rId23"/>
    <p:sldId id="444" r:id="rId24"/>
    <p:sldId id="445" r:id="rId25"/>
    <p:sldId id="443" r:id="rId26"/>
    <p:sldId id="447" r:id="rId27"/>
    <p:sldId id="434" r:id="rId28"/>
    <p:sldId id="432" r:id="rId29"/>
  </p:sldIdLst>
  <p:sldSz cx="9144000" cy="6858000" type="screen4x3"/>
  <p:notesSz cx="6858000" cy="9144000"/>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787B"/>
    <a:srgbClr val="000000"/>
    <a:srgbClr val="FF00FF"/>
    <a:srgbClr val="996633"/>
    <a:srgbClr val="FF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00" autoAdjust="0"/>
    <p:restoredTop sz="99492" autoAdjust="0"/>
  </p:normalViewPr>
  <p:slideViewPr>
    <p:cSldViewPr snapToGrid="0">
      <p:cViewPr>
        <p:scale>
          <a:sx n="80" d="100"/>
          <a:sy n="80" d="100"/>
        </p:scale>
        <p:origin x="-1570" y="-250"/>
      </p:cViewPr>
      <p:guideLst>
        <p:guide orient="horz" pos="935"/>
        <p:guide orient="horz" pos="3884"/>
        <p:guide orient="horz" pos="4020"/>
        <p:guide orient="horz" pos="4156"/>
        <p:guide orient="horz" pos="809"/>
        <p:guide orient="horz" pos="300"/>
        <p:guide orient="horz" pos="142"/>
        <p:guide orient="horz" pos="2160"/>
        <p:guide pos="2880"/>
        <p:guide pos="136"/>
        <p:guide pos="272"/>
        <p:guide pos="5624"/>
        <p:guide pos="4940"/>
        <p:guide pos="5618"/>
        <p:guide pos="101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Helvetica 65 Medium" pitchFamily="34" charset="0"/>
              </a:defRPr>
            </a:lvl1pPr>
          </a:lstStyle>
          <a:p>
            <a:pPr>
              <a:defRPr/>
            </a:pPr>
            <a:endParaRPr lang="en-GB"/>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Helvetica 65 Medium" pitchFamily="34" charset="0"/>
              </a:defRPr>
            </a:lvl1pPr>
          </a:lstStyle>
          <a:p>
            <a:pPr>
              <a:defRPr/>
            </a:pPr>
            <a:endParaRPr lang="en-GB"/>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Helvetica 65 Medium" pitchFamily="34" charset="0"/>
              </a:defRPr>
            </a:lvl1pPr>
          </a:lstStyle>
          <a:p>
            <a:pPr>
              <a:defRPr/>
            </a:pPr>
            <a:r>
              <a:rPr lang="en-GB"/>
              <a:t>   Rev </a:t>
            </a:r>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Helvetica 65 Medium" pitchFamily="34" charset="0"/>
              </a:defRPr>
            </a:lvl1pPr>
          </a:lstStyle>
          <a:p>
            <a:pPr>
              <a:defRPr/>
            </a:pPr>
            <a:fld id="{6E9BC4E0-6123-476C-81FC-255E11AB695F}"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Helvetica 65 Medium" pitchFamily="34" charset="0"/>
              </a:defRPr>
            </a:lvl1pPr>
          </a:lstStyle>
          <a:p>
            <a:pPr>
              <a:defRPr/>
            </a:pPr>
            <a:r>
              <a:rPr lang="en-GB"/>
              <a:t>Test Presentation</a:t>
            </a:r>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Helvetica 65 Medium" pitchFamily="34" charset="0"/>
              </a:defRPr>
            </a:lvl1pPr>
          </a:lstStyle>
          <a:p>
            <a:pPr>
              <a:defRPr/>
            </a:pPr>
            <a:r>
              <a:rPr lang="en-GB"/>
              <a:t>2008-08-21</a:t>
            </a:r>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Helvetica 65 Medium" pitchFamily="34" charset="0"/>
              </a:defRPr>
            </a:lvl1pPr>
          </a:lstStyle>
          <a:p>
            <a:pPr>
              <a:defRPr/>
            </a:pPr>
            <a:r>
              <a:rPr lang="en-GB"/>
              <a:t>1/152 43-LXE 108 236 Uen  Rev PA1</a:t>
            </a:r>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Helvetica 65 Medium" pitchFamily="34" charset="0"/>
              </a:defRPr>
            </a:lvl1pPr>
          </a:lstStyle>
          <a:p>
            <a:pPr>
              <a:defRPr/>
            </a:pPr>
            <a:fld id="{74A263B4-D0EB-4C6F-92B6-7AA329CF6000}" type="slidenum">
              <a:rPr lang="en-GB"/>
              <a:pPr>
                <a:defRPr/>
              </a:pPr>
              <a:t>‹#›</a:t>
            </a:fld>
            <a:endParaRPr lang="en-GB"/>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Helvetica 65 Medium"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Helvetica 65 Medium"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Helvetica 65 Medium"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Helvetica 65 Medium"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Helvetica 65 Medium"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en.wikipedia.org/wiki/Object-oriented_analysis_and_design" TargetMode="External"/><Relationship Id="rId3" Type="http://schemas.openxmlformats.org/officeDocument/2006/relationships/hyperlink" Target="http://en.wikipedia.org/wiki/Software_engineering" TargetMode="External"/><Relationship Id="rId7" Type="http://schemas.openxmlformats.org/officeDocument/2006/relationships/hyperlink" Target="http://en.wikipedia.org/wiki/Object-oriented_design"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en.wikipedia.org/wiki/Functional_requirements" TargetMode="External"/><Relationship Id="rId5" Type="http://schemas.openxmlformats.org/officeDocument/2006/relationships/hyperlink" Target="http://en.wikipedia.org/wiki/Unified_Modeling_Language" TargetMode="External"/><Relationship Id="rId4" Type="http://schemas.openxmlformats.org/officeDocument/2006/relationships/hyperlink" Target="http://en.wikipedia.org/wiki/Object_(computer_scienc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latin typeface="Helvetica 65 Medium" pitchFamily="34" charset="0"/>
                <a:ea typeface="+mn-ea"/>
                <a:cs typeface="+mn-cs"/>
              </a:rPr>
              <a:t>Object-oriented analysis and design</a:t>
            </a:r>
            <a:r>
              <a:rPr lang="en-US" sz="1200" b="0" i="0" kern="1200" dirty="0" smtClean="0">
                <a:solidFill>
                  <a:schemeClr val="tx1"/>
                </a:solidFill>
                <a:latin typeface="Helvetica 65 Medium" pitchFamily="34" charset="0"/>
                <a:ea typeface="+mn-ea"/>
                <a:cs typeface="+mn-cs"/>
              </a:rPr>
              <a:t> (OOAD) is a </a:t>
            </a:r>
            <a:r>
              <a:rPr lang="en-US" sz="1200" b="0" i="0" u="none" strike="noStrike" kern="1200" dirty="0" smtClean="0">
                <a:solidFill>
                  <a:schemeClr val="tx1"/>
                </a:solidFill>
                <a:latin typeface="Helvetica 65 Medium" pitchFamily="34" charset="0"/>
                <a:ea typeface="+mn-ea"/>
                <a:cs typeface="+mn-cs"/>
                <a:hlinkClick r:id="rId3" tooltip="Software engineering"/>
              </a:rPr>
              <a:t>software engineering</a:t>
            </a:r>
            <a:r>
              <a:rPr lang="en-US" sz="1200" b="0" i="0" kern="1200" dirty="0" smtClean="0">
                <a:solidFill>
                  <a:schemeClr val="tx1"/>
                </a:solidFill>
                <a:latin typeface="Helvetica 65 Medium" pitchFamily="34" charset="0"/>
                <a:ea typeface="+mn-ea"/>
                <a:cs typeface="+mn-cs"/>
              </a:rPr>
              <a:t> approach that models a system as a group of interacting </a:t>
            </a:r>
            <a:r>
              <a:rPr lang="en-US" sz="1200" b="0" i="0" u="none" strike="noStrike" kern="1200" dirty="0" smtClean="0">
                <a:solidFill>
                  <a:schemeClr val="tx1"/>
                </a:solidFill>
                <a:latin typeface="Helvetica 65 Medium" pitchFamily="34" charset="0"/>
                <a:ea typeface="+mn-ea"/>
                <a:cs typeface="+mn-cs"/>
                <a:hlinkClick r:id="rId4" tooltip="Object (computer science)"/>
              </a:rPr>
              <a:t>objects</a:t>
            </a:r>
            <a:r>
              <a:rPr lang="en-US" sz="1200" b="0" i="0" kern="1200" dirty="0" smtClean="0">
                <a:solidFill>
                  <a:schemeClr val="tx1"/>
                </a:solidFill>
                <a:latin typeface="Helvetica 65 Medium" pitchFamily="34" charset="0"/>
                <a:ea typeface="+mn-ea"/>
                <a:cs typeface="+mn-cs"/>
              </a:rPr>
              <a:t>. Each object represents some entity of interest in the system being modeled, and is </a:t>
            </a:r>
            <a:r>
              <a:rPr lang="en-US" sz="1200" b="0" i="0" kern="1200" dirty="0" err="1" smtClean="0">
                <a:solidFill>
                  <a:schemeClr val="tx1"/>
                </a:solidFill>
                <a:latin typeface="Helvetica 65 Medium" pitchFamily="34" charset="0"/>
                <a:ea typeface="+mn-ea"/>
                <a:cs typeface="+mn-cs"/>
              </a:rPr>
              <a:t>characterised</a:t>
            </a:r>
            <a:r>
              <a:rPr lang="en-US" sz="1200" b="0" i="0" kern="1200" dirty="0" smtClean="0">
                <a:solidFill>
                  <a:schemeClr val="tx1"/>
                </a:solidFill>
                <a:latin typeface="Helvetica 65 Medium" pitchFamily="34" charset="0"/>
                <a:ea typeface="+mn-ea"/>
                <a:cs typeface="+mn-cs"/>
              </a:rPr>
              <a:t> by its class, its state (data elements), and its behavior. Various models can be created to show the static structure, dynamic behavior, and run-time deployment of these collaborating objects. There are a number of different notations for representing these models, such as the </a:t>
            </a:r>
            <a:r>
              <a:rPr lang="en-US" sz="1200" b="0" i="0" u="none" strike="noStrike" kern="1200" dirty="0" smtClean="0">
                <a:solidFill>
                  <a:schemeClr val="tx1"/>
                </a:solidFill>
                <a:latin typeface="Helvetica 65 Medium" pitchFamily="34" charset="0"/>
                <a:ea typeface="+mn-ea"/>
                <a:cs typeface="+mn-cs"/>
                <a:hlinkClick r:id="rId5" tooltip="Unified Modeling Language"/>
              </a:rPr>
              <a:t>Unified Modeling Language</a:t>
            </a:r>
            <a:r>
              <a:rPr lang="en-US" sz="1200" b="0" i="0" kern="1200" dirty="0" smtClean="0">
                <a:solidFill>
                  <a:schemeClr val="tx1"/>
                </a:solidFill>
                <a:latin typeface="Helvetica 65 Medium" pitchFamily="34" charset="0"/>
                <a:ea typeface="+mn-ea"/>
                <a:cs typeface="+mn-cs"/>
              </a:rPr>
              <a:t> (UML).</a:t>
            </a:r>
          </a:p>
          <a:p>
            <a:endParaRPr lang="en-US" sz="1200" b="0" i="0" kern="1200" dirty="0" smtClean="0">
              <a:solidFill>
                <a:schemeClr val="tx1"/>
              </a:solidFill>
              <a:latin typeface="Helvetica 65 Medium" pitchFamily="34" charset="0"/>
              <a:ea typeface="+mn-ea"/>
              <a:cs typeface="+mn-cs"/>
            </a:endParaRPr>
          </a:p>
          <a:p>
            <a:r>
              <a:rPr lang="en-US" sz="1200" b="0" i="0" kern="1200" dirty="0" smtClean="0">
                <a:solidFill>
                  <a:schemeClr val="tx1"/>
                </a:solidFill>
                <a:latin typeface="Helvetica 65 Medium" pitchFamily="34" charset="0"/>
                <a:ea typeface="+mn-ea"/>
                <a:cs typeface="+mn-cs"/>
              </a:rPr>
              <a:t>Object-oriented analysis (OOA) applies object-modeling techniques to analyze the </a:t>
            </a:r>
            <a:r>
              <a:rPr lang="en-US" sz="1200" b="0" i="0" u="none" strike="noStrike" kern="1200" dirty="0" smtClean="0">
                <a:solidFill>
                  <a:schemeClr val="tx1"/>
                </a:solidFill>
                <a:latin typeface="Helvetica 65 Medium" pitchFamily="34" charset="0"/>
                <a:ea typeface="+mn-ea"/>
                <a:cs typeface="+mn-cs"/>
                <a:hlinkClick r:id="rId6" tooltip="Functional requirements"/>
              </a:rPr>
              <a:t>functional requirements</a:t>
            </a:r>
            <a:r>
              <a:rPr lang="en-US" sz="1200" b="0" i="0" kern="1200" dirty="0" smtClean="0">
                <a:solidFill>
                  <a:schemeClr val="tx1"/>
                </a:solidFill>
                <a:latin typeface="Helvetica 65 Medium" pitchFamily="34" charset="0"/>
                <a:ea typeface="+mn-ea"/>
                <a:cs typeface="+mn-cs"/>
              </a:rPr>
              <a:t> for a system. </a:t>
            </a:r>
            <a:r>
              <a:rPr lang="en-US" sz="1200" b="0" i="0" u="none" strike="noStrike" kern="1200" dirty="0" smtClean="0">
                <a:solidFill>
                  <a:schemeClr val="tx1"/>
                </a:solidFill>
                <a:latin typeface="Helvetica 65 Medium" pitchFamily="34" charset="0"/>
                <a:ea typeface="+mn-ea"/>
                <a:cs typeface="+mn-cs"/>
                <a:hlinkClick r:id="rId7" tooltip="Object-oriented design"/>
              </a:rPr>
              <a:t>Object-oriented design</a:t>
            </a:r>
            <a:r>
              <a:rPr lang="en-US" sz="1200" b="0" i="0" kern="1200" dirty="0" smtClean="0">
                <a:solidFill>
                  <a:schemeClr val="tx1"/>
                </a:solidFill>
                <a:latin typeface="Helvetica 65 Medium" pitchFamily="34" charset="0"/>
                <a:ea typeface="+mn-ea"/>
                <a:cs typeface="+mn-cs"/>
              </a:rPr>
              <a:t> (OOD) elaborates the analysis models to produce implementation specifications. OOA focuses on </a:t>
            </a:r>
            <a:r>
              <a:rPr lang="en-US" sz="1200" b="0" i="1" kern="1200" dirty="0" smtClean="0">
                <a:solidFill>
                  <a:schemeClr val="tx1"/>
                </a:solidFill>
                <a:latin typeface="Helvetica 65 Medium" pitchFamily="34" charset="0"/>
                <a:ea typeface="+mn-ea"/>
                <a:cs typeface="+mn-cs"/>
              </a:rPr>
              <a:t>what</a:t>
            </a:r>
            <a:r>
              <a:rPr lang="en-US" sz="1200" b="0" i="0" kern="1200" dirty="0" smtClean="0">
                <a:solidFill>
                  <a:schemeClr val="tx1"/>
                </a:solidFill>
                <a:latin typeface="Helvetica 65 Medium" pitchFamily="34" charset="0"/>
                <a:ea typeface="+mn-ea"/>
                <a:cs typeface="+mn-cs"/>
              </a:rPr>
              <a:t> the system does, OOD on </a:t>
            </a:r>
            <a:r>
              <a:rPr lang="en-US" sz="1200" b="0" i="1" kern="1200" dirty="0" smtClean="0">
                <a:solidFill>
                  <a:schemeClr val="tx1"/>
                </a:solidFill>
                <a:latin typeface="Helvetica 65 Medium" pitchFamily="34" charset="0"/>
                <a:ea typeface="+mn-ea"/>
                <a:cs typeface="+mn-cs"/>
              </a:rPr>
              <a:t>how</a:t>
            </a:r>
            <a:r>
              <a:rPr lang="en-US" sz="1200" b="0" i="0" kern="1200" dirty="0" smtClean="0">
                <a:solidFill>
                  <a:schemeClr val="tx1"/>
                </a:solidFill>
                <a:latin typeface="Helvetica 65 Medium" pitchFamily="34" charset="0"/>
                <a:ea typeface="+mn-ea"/>
                <a:cs typeface="+mn-cs"/>
              </a:rPr>
              <a:t> the system does it.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Ref: </a:t>
            </a:r>
            <a:r>
              <a:rPr lang="en-US" dirty="0" smtClean="0">
                <a:hlinkClick r:id="rId8"/>
              </a:rPr>
              <a:t>http://en.wikipedia.org/wiki/Object-oriented_analysis_and_design</a:t>
            </a: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IFRS - International Financial Reporting Standards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GAAP - Generally Accepted Accounting Principles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a:defRPr/>
            </a:pPr>
            <a:r>
              <a:rPr lang="en-GB" smtClean="0"/>
              <a:t>Test Presentation</a:t>
            </a:r>
            <a:endParaRPr lang="en-GB"/>
          </a:p>
        </p:txBody>
      </p:sp>
      <p:sp>
        <p:nvSpPr>
          <p:cNvPr id="5" name="Footer Placeholder 4"/>
          <p:cNvSpPr>
            <a:spLocks noGrp="1"/>
          </p:cNvSpPr>
          <p:nvPr>
            <p:ph type="ftr" sz="quarter" idx="11"/>
          </p:nvPr>
        </p:nvSpPr>
        <p:spPr/>
        <p:txBody>
          <a:bodyPr/>
          <a:lstStyle/>
          <a:p>
            <a:pPr>
              <a:defRPr/>
            </a:pPr>
            <a:r>
              <a:rPr lang="en-GB" smtClean="0"/>
              <a:t>1/152 43-LXE 108 236 Uen  Rev PA1</a:t>
            </a:r>
            <a:endParaRPr lang="en-GB"/>
          </a:p>
        </p:txBody>
      </p:sp>
      <p:sp>
        <p:nvSpPr>
          <p:cNvPr id="6" name="Slide Number Placeholder 5"/>
          <p:cNvSpPr>
            <a:spLocks noGrp="1"/>
          </p:cNvSpPr>
          <p:nvPr>
            <p:ph type="sldNum" sz="quarter" idx="12"/>
          </p:nvPr>
        </p:nvSpPr>
        <p:spPr/>
        <p:txBody>
          <a:bodyPr/>
          <a:lstStyle/>
          <a:p>
            <a:pPr>
              <a:defRPr/>
            </a:pPr>
            <a:fld id="{74A263B4-D0EB-4C6F-92B6-7AA329CF6000}" type="slidenum">
              <a:rPr lang="en-GB" smtClean="0"/>
              <a:pPr>
                <a:defRPr/>
              </a:pPr>
              <a:t>2</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jpe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jpe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jpe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9" name="Picture 8" descr="cover_blu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3" name="Picture 12"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1" name="Picture 10" descr="cover_lim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9" name="Picture 8"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descr="divider_lim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0" name="Picture 9" descr="dividerinside_lim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dirty="0"/>
          </a:p>
        </p:txBody>
      </p:sp>
      <p:sp>
        <p:nvSpPr>
          <p:cNvPr id="3" name="Content Placeholder 2"/>
          <p:cNvSpPr>
            <a:spLocks noGrp="1"/>
          </p:cNvSpPr>
          <p:nvPr>
            <p:ph idx="1"/>
          </p:nvPr>
        </p:nvSpPr>
        <p:spPr>
          <a:xfrm>
            <a:off x="431800" y="1484313"/>
            <a:ext cx="8280400" cy="4681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8" name="Picture 7" descr="thankyou_lim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chemeClr val="bg1"/>
                </a:solidFill>
                <a:latin typeface="Arial"/>
              </a:rPr>
              <a:t>CONFIDENTIAL</a:t>
            </a:r>
            <a:endParaRPr lang="sv-SE" sz="1100" b="1" dirty="0">
              <a:solidFill>
                <a:schemeClr val="bg1"/>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descr="cover_orang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0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descr="divider_orang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0" name="Picture 9" descr="dividerinside_orang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descr="divider_blue.jpg"/>
          <p:cNvPicPr>
            <a:picLocks noChangeAspect="1"/>
          </p:cNvPicPr>
          <p:nvPr userDrawn="1"/>
        </p:nvPicPr>
        <p:blipFill>
          <a:blip r:embed="rId2" cstate="print"/>
          <a:stretch>
            <a:fillRect/>
          </a:stretch>
        </p:blipFill>
        <p:spPr>
          <a:xfrm>
            <a:off x="0" y="0"/>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8" name="Picture 7" descr="thankyou_orang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chemeClr val="bg1"/>
                </a:solidFill>
                <a:latin typeface="Arial"/>
              </a:rPr>
              <a:t>CONFIDENTIAL</a:t>
            </a:r>
            <a:endParaRPr lang="sv-SE" sz="1100" b="1" dirty="0">
              <a:solidFill>
                <a:schemeClr val="bg1"/>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descr="cover_red.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16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8" name="Picture 7" descr="dividerinside_blu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descr="divider_red.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0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0" name="Picture 9" descr="dividerinside_red.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8" name="Picture 7" descr="thankyou_red.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en-GB" sz="1100" b="1" noProof="0" dirty="0" smtClean="0">
                <a:solidFill>
                  <a:srgbClr val="FFFFFF"/>
                </a:solidFill>
                <a:latin typeface="Arial"/>
              </a:rPr>
              <a:t>CONFIDENTIAL</a:t>
            </a:r>
            <a:endParaRPr lang="en-GB" sz="1100" b="1" noProof="0" dirty="0">
              <a:solidFill>
                <a:srgbClr val="FFFFFF"/>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descr="cover_purpl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descr="divider_purpl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0" name="Picture 9" descr="dividerinside_purpl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8" name="Picture 7" descr="thankyou_purpl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descr="divid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0" name="Picture 9" descr="dividerinside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8" name="Picture 7" descr="thankyou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13" name="Picture 12" descr="thankyou.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chemeClr val="bg1"/>
                </a:solidFill>
                <a:latin typeface="Arial"/>
              </a:rPr>
              <a:t>CONFIDENTIAL</a:t>
            </a:r>
            <a:endParaRPr lang="sv-SE" sz="1100" b="1" dirty="0">
              <a:solidFill>
                <a:schemeClr val="bg1"/>
              </a:solidFill>
              <a:latin typeface="Arial"/>
            </a:endParaRPr>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1_Final Slide">
    <p:spTree>
      <p:nvGrpSpPr>
        <p:cNvPr id="1" name=""/>
        <p:cNvGrpSpPr/>
        <p:nvPr/>
      </p:nvGrpSpPr>
      <p:grpSpPr>
        <a:xfrm>
          <a:off x="0" y="0"/>
          <a:ext cx="0" cy="0"/>
          <a:chOff x="0" y="0"/>
          <a:chExt cx="0" cy="0"/>
        </a:xfrm>
      </p:grpSpPr>
      <p:pic>
        <p:nvPicPr>
          <p:cNvPr id="8" name="Picture 7" descr="thankyou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9" name="Picture 8" descr="cover_blu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3" name="Picture 12"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dirty="0"/>
          </a:p>
        </p:txBody>
      </p:sp>
      <p:sp>
        <p:nvSpPr>
          <p:cNvPr id="3" name="Content Placeholder 2"/>
          <p:cNvSpPr>
            <a:spLocks noGrp="1"/>
          </p:cNvSpPr>
          <p:nvPr>
            <p:ph idx="1"/>
          </p:nvPr>
        </p:nvSpPr>
        <p:spPr>
          <a:xfrm>
            <a:off x="431800" y="1484313"/>
            <a:ext cx="8280400" cy="4681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descr="divider_blue.jpg"/>
          <p:cNvPicPr>
            <a:picLocks noChangeAspect="1"/>
          </p:cNvPicPr>
          <p:nvPr userDrawn="1"/>
        </p:nvPicPr>
        <p:blipFill>
          <a:blip r:embed="rId2" cstate="print"/>
          <a:stretch>
            <a:fillRect/>
          </a:stretch>
        </p:blipFill>
        <p:spPr>
          <a:xfrm>
            <a:off x="0" y="0"/>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8" name="Picture 7" descr="dividerinside_blu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13" name="Picture 12" descr="thankyou.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6" Type="http://schemas.openxmlformats.org/officeDocument/2006/relationships/image" Target="../media/image1.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heme" Target="../theme/theme3.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6" Type="http://schemas.openxmlformats.org/officeDocument/2006/relationships/image" Target="../media/image1.pn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theme" Target="../theme/theme4.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6" Type="http://schemas.openxmlformats.org/officeDocument/2006/relationships/image" Target="../media/image1.pn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theme" Target="../theme/theme5.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image" Target="../media/image1.png"/><Relationship Id="rId2" Type="http://schemas.openxmlformats.org/officeDocument/2006/relationships/slideLayout" Target="../slideLayouts/slideLayout67.xml"/><Relationship Id="rId16" Type="http://schemas.openxmlformats.org/officeDocument/2006/relationships/theme" Target="../theme/theme6.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8.xml"/><Relationship Id="rId3" Type="http://schemas.openxmlformats.org/officeDocument/2006/relationships/slideLayout" Target="../slideLayouts/slideLayout83.xml"/><Relationship Id="rId7" Type="http://schemas.openxmlformats.org/officeDocument/2006/relationships/slideLayout" Target="../slideLayouts/slideLayout87.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5" Type="http://schemas.openxmlformats.org/officeDocument/2006/relationships/slideLayout" Target="../slideLayouts/slideLayout85.xml"/><Relationship Id="rId10" Type="http://schemas.openxmlformats.org/officeDocument/2006/relationships/image" Target="../media/image1.png"/><Relationship Id="rId4" Type="http://schemas.openxmlformats.org/officeDocument/2006/relationships/slideLayout" Target="../slideLayouts/slideLayout84.xml"/><Relationship Id="rId9"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pic>
        <p:nvPicPr>
          <p:cNvPr id="7" name="Picture 6" descr="SE_makebelieve(2).png"/>
          <p:cNvPicPr>
            <a:picLocks noChangeAspect="1"/>
          </p:cNvPicPr>
          <p:nvPr/>
        </p:nvPicPr>
        <p:blipFill>
          <a:blip r:embed="rId16" cstate="print"/>
          <a:srcRect b="15392"/>
          <a:stretch>
            <a:fillRect/>
          </a:stretch>
        </p:blipFill>
        <p:spPr>
          <a:xfrm>
            <a:off x="7640877" y="6162804"/>
            <a:ext cx="1456862" cy="695196"/>
          </a:xfrm>
          <a:prstGeom prst="rect">
            <a:avLst/>
          </a:prstGeom>
        </p:spPr>
      </p:pic>
      <p:sp>
        <p:nvSpPr>
          <p:cNvPr id="14" name="txtHeaderSecClass"/>
          <p:cNvSpPr txBox="1"/>
          <p:nvPr userDrawn="1"/>
        </p:nvSpPr>
        <p:spPr>
          <a:xfrm>
            <a:off x="8255000" y="6638290"/>
            <a:ext cx="889000" cy="115416"/>
          </a:xfrm>
          <a:prstGeom prst="rect">
            <a:avLst/>
          </a:prstGeom>
          <a:noFill/>
        </p:spPr>
        <p:txBody>
          <a:bodyPr vert="horz" lIns="0" tIns="0" rIns="0" bIns="0" rtlCol="0">
            <a:spAutoFit/>
          </a:bodyPr>
          <a:lstStyle/>
          <a:p>
            <a:r>
              <a:rPr lang="en-US" sz="750" smtClean="0">
                <a:solidFill>
                  <a:srgbClr val="000000"/>
                </a:solidFill>
                <a:latin typeface="Arial"/>
              </a:rPr>
              <a:t>Company Internal</a:t>
            </a:r>
            <a:endParaRPr lang="en-US" sz="750">
              <a:solidFill>
                <a:srgbClr val="000000"/>
              </a:solidFill>
              <a:latin typeface="Arial"/>
            </a:endParaRPr>
          </a:p>
        </p:txBody>
      </p:sp>
      <p:sp>
        <p:nvSpPr>
          <p:cNvPr id="11" name="txtFooterLeft"/>
          <p:cNvSpPr txBox="1"/>
          <p:nvPr userDrawn="1"/>
        </p:nvSpPr>
        <p:spPr>
          <a:xfrm>
            <a:off x="979169" y="6638290"/>
            <a:ext cx="1933194" cy="115416"/>
          </a:xfrm>
          <a:prstGeom prst="rect">
            <a:avLst/>
          </a:prstGeom>
          <a:noFill/>
        </p:spPr>
        <p:txBody>
          <a:bodyPr vert="horz" lIns="0" tIns="0" rIns="0" bIns="0" rtlCol="0">
            <a:spAutoFit/>
          </a:bodyPr>
          <a:lstStyle/>
          <a:p>
            <a:r>
              <a:rPr lang="en-US" sz="750" b="0" smtClean="0">
                <a:solidFill>
                  <a:srgbClr val="7F7F7F"/>
                </a:solidFill>
                <a:latin typeface="Arial"/>
              </a:rPr>
              <a:t>3/155 01-LXE 110 1400 Uen A</a:t>
            </a:r>
            <a:endParaRPr lang="en-US" sz="750" b="0">
              <a:solidFill>
                <a:srgbClr val="7F7F7F"/>
              </a:solidFill>
              <a:latin typeface="Arial"/>
            </a:endParaRPr>
          </a:p>
        </p:txBody>
      </p:sp>
      <p:sp>
        <p:nvSpPr>
          <p:cNvPr id="12" name="txtFooterRight"/>
          <p:cNvSpPr txBox="1"/>
          <p:nvPr userDrawn="1"/>
        </p:nvSpPr>
        <p:spPr>
          <a:xfrm>
            <a:off x="2977260" y="6638290"/>
            <a:ext cx="4633214" cy="115416"/>
          </a:xfrm>
          <a:prstGeom prst="rect">
            <a:avLst/>
          </a:prstGeom>
          <a:noFill/>
        </p:spPr>
        <p:txBody>
          <a:bodyPr vert="horz" lIns="0" tIns="0" rIns="0" bIns="0" rtlCol="0">
            <a:spAutoFit/>
          </a:bodyPr>
          <a:lstStyle/>
          <a:p>
            <a:r>
              <a:rPr lang="en-US" sz="750" b="0" smtClean="0">
                <a:solidFill>
                  <a:srgbClr val="7F7F7F"/>
                </a:solidFill>
                <a:latin typeface="Arial"/>
              </a:rPr>
              <a:t>One way QA and Delivery of Apps</a:t>
            </a:r>
            <a:endParaRPr lang="en-US" sz="750" b="0">
              <a:solidFill>
                <a:srgbClr val="7F7F7F"/>
              </a:solidFill>
              <a:latin typeface="Arial"/>
            </a:endParaRPr>
          </a:p>
        </p:txBody>
      </p:sp>
      <p:sp>
        <p:nvSpPr>
          <p:cNvPr id="13" name="txtFooterDate"/>
          <p:cNvSpPr txBox="1"/>
          <p:nvPr userDrawn="1"/>
        </p:nvSpPr>
        <p:spPr>
          <a:xfrm>
            <a:off x="385190" y="6638290"/>
            <a:ext cx="529208" cy="115416"/>
          </a:xfrm>
          <a:prstGeom prst="rect">
            <a:avLst/>
          </a:prstGeom>
          <a:noFill/>
        </p:spPr>
        <p:txBody>
          <a:bodyPr vert="horz" lIns="0" tIns="0" rIns="0" bIns="0" rtlCol="0">
            <a:spAutoFit/>
          </a:bodyPr>
          <a:lstStyle/>
          <a:p>
            <a:r>
              <a:rPr lang="en-US" sz="750" b="0" smtClean="0">
                <a:solidFill>
                  <a:srgbClr val="7F7F7F"/>
                </a:solidFill>
                <a:latin typeface="Arial"/>
              </a:rPr>
              <a:t>2011-12-13</a:t>
            </a:r>
            <a:endParaRPr lang="en-US" sz="750" b="0">
              <a:solidFill>
                <a:srgbClr val="7F7F7F"/>
              </a:solidFill>
              <a:latin typeface="Arial"/>
            </a:endParaRPr>
          </a:p>
        </p:txBody>
      </p:sp>
      <p:sp>
        <p:nvSpPr>
          <p:cNvPr id="18" name="txtFooterCVLPage"/>
          <p:cNvSpPr txBox="1"/>
          <p:nvPr userDrawn="1"/>
        </p:nvSpPr>
        <p:spPr>
          <a:xfrm>
            <a:off x="93598" y="6638290"/>
            <a:ext cx="187197" cy="115416"/>
          </a:xfrm>
          <a:prstGeom prst="rect">
            <a:avLst/>
          </a:prstGeom>
          <a:noFill/>
        </p:spPr>
        <p:txBody>
          <a:bodyPr vert="horz" lIns="0" tIns="0" rIns="0" bIns="0" rtlCol="0">
            <a:spAutoFit/>
          </a:bodyPr>
          <a:lstStyle/>
          <a:p>
            <a:pPr algn="r"/>
            <a:fld id="{CAF00FDA-1708-431A-9867-83B885A80AC0}" type="slidenum">
              <a:rPr lang="en-US" sz="750" b="0" smtClean="0">
                <a:solidFill>
                  <a:srgbClr val="7F7F7F"/>
                </a:solidFill>
                <a:latin typeface="Arial"/>
              </a:rPr>
              <a:pPr algn="r"/>
              <a:t>‹#›</a:t>
            </a:fld>
            <a:endParaRPr lang="en-US" sz="750" b="0">
              <a:solidFill>
                <a:srgbClr val="7F7F7F"/>
              </a:solidFill>
              <a:latin typeface="Arial"/>
            </a:endParaRPr>
          </a:p>
        </p:txBody>
      </p:sp>
    </p:spTree>
  </p:cSld>
  <p:clrMap bg1="dk2" tx1="lt1" bg2="dk1" tx2="lt2" accent1="accent1" accent2="accent2" accent3="accent3" accent4="accent4" accent5="accent5" accent6="accent6" hlink="hlink" folHlink="folHlink"/>
  <p:sldLayoutIdLst>
    <p:sldLayoutId id="2147483740" r:id="rId1"/>
    <p:sldLayoutId id="2147483719" r:id="rId2"/>
    <p:sldLayoutId id="2147483720" r:id="rId3"/>
    <p:sldLayoutId id="2147483741" r:id="rId4"/>
    <p:sldLayoutId id="2147483721" r:id="rId5"/>
    <p:sldLayoutId id="2147483723" r:id="rId6"/>
    <p:sldLayoutId id="2147483724" r:id="rId7"/>
    <p:sldLayoutId id="2147483742" r:id="rId8"/>
    <p:sldLayoutId id="2147483837" r:id="rId9"/>
    <p:sldLayoutId id="2147483838" r:id="rId10"/>
    <p:sldLayoutId id="2147483839" r:id="rId11"/>
    <p:sldLayoutId id="2147483840" r:id="rId12"/>
    <p:sldLayoutId id="2147483841" r:id="rId13"/>
    <p:sldLayoutId id="2147483842" r:id="rId14"/>
  </p:sldLayoutIdLst>
  <p:timing>
    <p:tnLst>
      <p:par>
        <p:cTn id="1" dur="indefinite" restart="never" nodeType="tmRoot"/>
      </p:par>
    </p:tnLst>
  </p:timing>
  <p:hf sldNum="0" hdr="0" ftr="0" dt="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6" name="Picture 5" descr="SE_makebelieve(2).png"/>
          <p:cNvPicPr>
            <a:picLocks noChangeAspect="1"/>
          </p:cNvPicPr>
          <p:nvPr/>
        </p:nvPicPr>
        <p:blipFill>
          <a:blip r:embed="rId11"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832" r:id="rId9"/>
  </p:sldLayoutIdLst>
  <p:timing>
    <p:tnLst>
      <p:par>
        <p:cTn id="1" dur="indefinite" restart="never" nodeType="tmRoot"/>
      </p:par>
    </p:tnLst>
  </p:timing>
  <p:hf hdr="0" ft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6" name="Picture 5" descr="SE_makebelieve(2).png"/>
          <p:cNvPicPr>
            <a:picLocks noChangeAspect="1"/>
          </p:cNvPicPr>
          <p:nvPr/>
        </p:nvPicPr>
        <p:blipFill>
          <a:blip r:embed="rId16"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825" r:id="rId9"/>
    <p:sldLayoutId id="2147483826" r:id="rId10"/>
    <p:sldLayoutId id="2147483827" r:id="rId11"/>
    <p:sldLayoutId id="2147483828" r:id="rId12"/>
    <p:sldLayoutId id="2147483829" r:id="rId13"/>
    <p:sldLayoutId id="2147483830" r:id="rId14"/>
  </p:sldLayoutIdLst>
  <p:timing>
    <p:tnLst>
      <p:par>
        <p:cTn id="1" dur="indefinite" restart="never" nodeType="tmRoot"/>
      </p:par>
    </p:tnLst>
  </p:timing>
  <p:hf hdr="0" ft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6" name="Picture 5" descr="SE_makebelieve(2).png"/>
          <p:cNvPicPr>
            <a:picLocks noChangeAspect="1"/>
          </p:cNvPicPr>
          <p:nvPr/>
        </p:nvPicPr>
        <p:blipFill>
          <a:blip r:embed="rId16"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819" r:id="rId9"/>
    <p:sldLayoutId id="2147483820" r:id="rId10"/>
    <p:sldLayoutId id="2147483821" r:id="rId11"/>
    <p:sldLayoutId id="2147483822" r:id="rId12"/>
    <p:sldLayoutId id="2147483823" r:id="rId13"/>
    <p:sldLayoutId id="2147483824" r:id="rId14"/>
  </p:sldLayoutIdLst>
  <p:timing>
    <p:tnLst>
      <p:par>
        <p:cTn id="1" dur="indefinite" restart="never" nodeType="tmRoot"/>
      </p:par>
    </p:tnLst>
  </p:timing>
  <p:hf hdr="0" ft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6" name="Picture 5" descr="SE_makebelieve(2).png"/>
          <p:cNvPicPr>
            <a:picLocks noChangeAspect="1"/>
          </p:cNvPicPr>
          <p:nvPr/>
        </p:nvPicPr>
        <p:blipFill>
          <a:blip r:embed="rId16"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813" r:id="rId9"/>
    <p:sldLayoutId id="2147483814" r:id="rId10"/>
    <p:sldLayoutId id="2147483815" r:id="rId11"/>
    <p:sldLayoutId id="2147483816" r:id="rId12"/>
    <p:sldLayoutId id="2147483817" r:id="rId13"/>
    <p:sldLayoutId id="2147483818" r:id="rId14"/>
  </p:sldLayoutIdLst>
  <p:timing>
    <p:tnLst>
      <p:par>
        <p:cTn id="1" dur="indefinite" restart="never" nodeType="tmRoot"/>
      </p:par>
    </p:tnLst>
  </p:timing>
  <p:hf hdr="0" ft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6" name="Picture 5" descr="SE_makebelieve(2).png"/>
          <p:cNvPicPr>
            <a:picLocks noChangeAspect="1"/>
          </p:cNvPicPr>
          <p:nvPr/>
        </p:nvPicPr>
        <p:blipFill>
          <a:blip r:embed="rId17"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807" r:id="rId9"/>
    <p:sldLayoutId id="2147483808" r:id="rId10"/>
    <p:sldLayoutId id="2147483809" r:id="rId11"/>
    <p:sldLayoutId id="2147483810" r:id="rId12"/>
    <p:sldLayoutId id="2147483811" r:id="rId13"/>
    <p:sldLayoutId id="2147483812" r:id="rId14"/>
    <p:sldLayoutId id="2147483803" r:id="rId15"/>
  </p:sldLayoutIdLst>
  <p:timing>
    <p:tnLst>
      <p:par>
        <p:cTn id="1" dur="indefinite" restart="never" nodeType="tmRoot"/>
      </p:par>
    </p:tnLst>
  </p:timing>
  <p:hf hdr="0" ft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7" name="Picture 6" descr="SE_makebelieve(2).png"/>
          <p:cNvPicPr>
            <a:picLocks noChangeAspect="1"/>
          </p:cNvPicPr>
          <p:nvPr userDrawn="1"/>
        </p:nvPicPr>
        <p:blipFill>
          <a:blip r:embed="rId10"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Lst>
  <p:timing>
    <p:tnLst>
      <p:par>
        <p:cTn id="1" dur="indefinite" restart="never" nodeType="tmRoot"/>
      </p:par>
    </p:tnLst>
  </p:timing>
  <p:hf sldNum="0" hdr="0" ftr="0" dt="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hyperlink" Target="http://developer.android.com/guide/developing/tools/monkey.html" TargetMode="Externa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hyperlink" Target="http://developer.android.com/tools/help/monkeyrunner_concepts.html" TargetMode="External"/><Relationship Id="rId2" Type="http://schemas.openxmlformats.org/officeDocument/2006/relationships/hyperlink" Target="http://developer.android.com/tools/help/uiautomator/index.html" TargetMode="Externa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8" Type="http://schemas.openxmlformats.org/officeDocument/2006/relationships/hyperlink" Target="http://en.wikipedia.org/wiki/Total_quality_management" TargetMode="External"/><Relationship Id="rId13" Type="http://schemas.openxmlformats.org/officeDocument/2006/relationships/hyperlink" Target="http://en.wikipedia.org/wiki/Software_architecture" TargetMode="External"/><Relationship Id="rId18" Type="http://schemas.openxmlformats.org/officeDocument/2006/relationships/hyperlink" Target="http://en.wikipedia.org/wiki/Standards_(software)" TargetMode="External"/><Relationship Id="rId26" Type="http://schemas.openxmlformats.org/officeDocument/2006/relationships/hyperlink" Target="http://en.wikipedia.org/wiki/Security_engineering" TargetMode="External"/><Relationship Id="rId3" Type="http://schemas.openxmlformats.org/officeDocument/2006/relationships/hyperlink" Target="http://en.wikipedia.org/wiki/ISO/IEC_15504" TargetMode="External"/><Relationship Id="rId21" Type="http://schemas.openxmlformats.org/officeDocument/2006/relationships/hyperlink" Target="http://en.wikipedia.org/wiki/Accessibility" TargetMode="External"/><Relationship Id="rId7" Type="http://schemas.openxmlformats.org/officeDocument/2006/relationships/hyperlink" Target="http://en.wikipedia.org/wiki/Quality_control" TargetMode="External"/><Relationship Id="rId12" Type="http://schemas.openxmlformats.org/officeDocument/2006/relationships/hyperlink" Target="http://en.wikipedia.org/wiki/Coding_conventions" TargetMode="External"/><Relationship Id="rId17" Type="http://schemas.openxmlformats.org/officeDocument/2006/relationships/hyperlink" Target="http://en.wikipedia.org/wiki/Coupling_(computer_science)" TargetMode="External"/><Relationship Id="rId25" Type="http://schemas.openxmlformats.org/officeDocument/2006/relationships/hyperlink" Target="http://en.wikipedia.org/wiki/Security" TargetMode="External"/><Relationship Id="rId2" Type="http://schemas.openxmlformats.org/officeDocument/2006/relationships/hyperlink" Target="http://en.wikipedia.org/wiki/ISO/IEC_9126" TargetMode="External"/><Relationship Id="rId16" Type="http://schemas.openxmlformats.org/officeDocument/2006/relationships/hyperlink" Target="http://en.wikipedia.org/wiki/Cohesion_(computer_science)" TargetMode="External"/><Relationship Id="rId20" Type="http://schemas.openxmlformats.org/officeDocument/2006/relationships/hyperlink" Target="http://en.wikipedia.org/wiki/Ilities" TargetMode="External"/><Relationship Id="rId1" Type="http://schemas.openxmlformats.org/officeDocument/2006/relationships/slideLayout" Target="../slideLayouts/slideLayout16.xml"/><Relationship Id="rId6" Type="http://schemas.openxmlformats.org/officeDocument/2006/relationships/hyperlink" Target="http://en.wikipedia.org/wiki/Quality_(business)" TargetMode="External"/><Relationship Id="rId11" Type="http://schemas.openxmlformats.org/officeDocument/2006/relationships/hyperlink" Target="http://en.wikipedia.org/wiki/Programming_style" TargetMode="External"/><Relationship Id="rId24" Type="http://schemas.openxmlformats.org/officeDocument/2006/relationships/hyperlink" Target="http://en.wikipedia.org/wiki/Software_testability" TargetMode="External"/><Relationship Id="rId5" Type="http://schemas.openxmlformats.org/officeDocument/2006/relationships/hyperlink" Target="http://en.wikipedia.org/wiki/Software_testing" TargetMode="External"/><Relationship Id="rId15" Type="http://schemas.openxmlformats.org/officeDocument/2006/relationships/hyperlink" Target="http://en.wikipedia.org/wiki/Cyclomatic_complexity" TargetMode="External"/><Relationship Id="rId23" Type="http://schemas.openxmlformats.org/officeDocument/2006/relationships/hyperlink" Target="http://en.wikipedia.org/wiki/Dependability" TargetMode="External"/><Relationship Id="rId28" Type="http://schemas.openxmlformats.org/officeDocument/2006/relationships/hyperlink" Target="http://en.wikipedia.org/wiki/Anomaly_in_software" TargetMode="External"/><Relationship Id="rId10" Type="http://schemas.openxmlformats.org/officeDocument/2006/relationships/hyperlink" Target="http://en.wikipedia.org/wiki/Software_quality_assurance" TargetMode="External"/><Relationship Id="rId19" Type="http://schemas.openxmlformats.org/officeDocument/2006/relationships/hyperlink" Target="http://en.wikipedia.org/wiki/Software_reusability" TargetMode="External"/><Relationship Id="rId4" Type="http://schemas.openxmlformats.org/officeDocument/2006/relationships/hyperlink" Target="http://www.sei.cmu.edu/library/abstracts/presentations/esepg.cfm|Measuring" TargetMode="External"/><Relationship Id="rId9" Type="http://schemas.openxmlformats.org/officeDocument/2006/relationships/hyperlink" Target="http://en.wikipedia.org/wiki/Software_quality_model" TargetMode="External"/><Relationship Id="rId14" Type="http://schemas.openxmlformats.org/officeDocument/2006/relationships/hyperlink" Target="http://en.wikipedia.org/wiki/Software_metric" TargetMode="External"/><Relationship Id="rId22" Type="http://schemas.openxmlformats.org/officeDocument/2006/relationships/hyperlink" Target="http://en.wikipedia.org/wiki/Availability" TargetMode="External"/><Relationship Id="rId27" Type="http://schemas.openxmlformats.org/officeDocument/2006/relationships/hyperlink" Target="http://en.wikipedia.org/wiki/Computer_bu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Product_(business)" TargetMode="External"/><Relationship Id="rId2" Type="http://schemas.openxmlformats.org/officeDocument/2006/relationships/hyperlink" Target="http://en.wikipedia.org/wiki/Functional_requirements" TargetMode="External"/><Relationship Id="rId1" Type="http://schemas.openxmlformats.org/officeDocument/2006/relationships/slideLayout" Target="../slideLayouts/slideLayout16.xml"/><Relationship Id="rId4" Type="http://schemas.openxmlformats.org/officeDocument/2006/relationships/hyperlink" Target="http://en.wikipedia.org/wiki/Non-functional_requirements"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en.wikipedia.org/wiki/Learnability" TargetMode="External"/><Relationship Id="rId3" Type="http://schemas.openxmlformats.org/officeDocument/2006/relationships/hyperlink" Target="http://en.wikipedia.org/wiki/Interoperability" TargetMode="External"/><Relationship Id="rId7" Type="http://schemas.openxmlformats.org/officeDocument/2006/relationships/hyperlink" Target="http://en.wikipedia.org/wiki/Usability" TargetMode="External"/><Relationship Id="rId2" Type="http://schemas.openxmlformats.org/officeDocument/2006/relationships/hyperlink" Target="http://en.wikipedia.org/w/index.php?title=Suitability&amp;action=edit&amp;redlink=1" TargetMode="External"/><Relationship Id="rId1" Type="http://schemas.openxmlformats.org/officeDocument/2006/relationships/slideLayout" Target="../slideLayouts/slideLayout16.xml"/><Relationship Id="rId6" Type="http://schemas.openxmlformats.org/officeDocument/2006/relationships/hyperlink" Target="http://en.wikipedia.org/wiki/Fault_Tolerance" TargetMode="External"/><Relationship Id="rId5" Type="http://schemas.openxmlformats.org/officeDocument/2006/relationships/hyperlink" Target="http://en.wiktionary.org/wiki/reliability" TargetMode="External"/><Relationship Id="rId4" Type="http://schemas.openxmlformats.org/officeDocument/2006/relationships/hyperlink" Target="http://en.wikipedia.org/wiki/Computer_security" TargetMode="External"/><Relationship Id="rId9" Type="http://schemas.openxmlformats.org/officeDocument/2006/relationships/hyperlink" Target="http://en.wikipedia.org/wiki/Operability"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Maintainability" TargetMode="External"/><Relationship Id="rId2" Type="http://schemas.openxmlformats.org/officeDocument/2006/relationships/hyperlink" Target="http://en.wikipedia.org/wiki/Algorithmic_efficiency" TargetMode="External"/><Relationship Id="rId1" Type="http://schemas.openxmlformats.org/officeDocument/2006/relationships/slideLayout" Target="../slideLayouts/slideLayout16.xml"/><Relationship Id="rId5" Type="http://schemas.openxmlformats.org/officeDocument/2006/relationships/hyperlink" Target="http://en.wikipedia.org/wiki/Software_portability" TargetMode="External"/><Relationship Id="rId4" Type="http://schemas.openxmlformats.org/officeDocument/2006/relationships/hyperlink" Target="http://en.wikipedia.org/wiki/Testabilit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hyperlink" Target="http://findbugs.sourceforge.net/bugDescriptions.html" TargetMode="Externa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Android Application Development (I)	</a:t>
            </a:r>
            <a:endParaRPr lang="en-US" dirty="0"/>
          </a:p>
        </p:txBody>
      </p:sp>
      <p:sp>
        <p:nvSpPr>
          <p:cNvPr id="7" name="Subtitle 6"/>
          <p:cNvSpPr>
            <a:spLocks noGrp="1"/>
          </p:cNvSpPr>
          <p:nvPr>
            <p:ph type="subTitle" idx="1"/>
          </p:nvPr>
        </p:nvSpPr>
        <p:spPr/>
        <p:txBody>
          <a:bodyPr>
            <a:normAutofit/>
          </a:bodyPr>
          <a:lstStyle/>
          <a:p>
            <a:r>
              <a:rPr lang="en-US" dirty="0" smtClean="0">
                <a:solidFill>
                  <a:schemeClr val="tx1">
                    <a:lumMod val="50000"/>
                    <a:lumOff val="50000"/>
                  </a:schemeClr>
                </a:solidFill>
              </a:rPr>
              <a:t>Practice – Testing</a:t>
            </a:r>
            <a:endParaRPr lang="en-US" dirty="0">
              <a:solidFill>
                <a:schemeClr val="tx1">
                  <a:lumMod val="50000"/>
                  <a:lumOff val="50000"/>
                </a:schemeClr>
              </a:solidFill>
            </a:endParaRPr>
          </a:p>
        </p:txBody>
      </p:sp>
      <p:sp>
        <p:nvSpPr>
          <p:cNvPr id="24" name="Content Placeholder 23"/>
          <p:cNvSpPr>
            <a:spLocks noGrp="1"/>
          </p:cNvSpPr>
          <p:nvPr>
            <p:ph sz="quarter" idx="10"/>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Findbugs</a:t>
            </a:r>
            <a:endParaRPr lang="en-US" dirty="0"/>
          </a:p>
        </p:txBody>
      </p:sp>
      <p:sp>
        <p:nvSpPr>
          <p:cNvPr id="3" name="Content Placeholder 2"/>
          <p:cNvSpPr>
            <a:spLocks noGrp="1"/>
          </p:cNvSpPr>
          <p:nvPr>
            <p:ph idx="1"/>
          </p:nvPr>
        </p:nvSpPr>
        <p:spPr>
          <a:xfrm>
            <a:off x="431800" y="795647"/>
            <a:ext cx="8280400" cy="5370203"/>
          </a:xfrm>
        </p:spPr>
        <p:txBody>
          <a:bodyPr/>
          <a:lstStyle/>
          <a:p>
            <a:endParaRPr lang="en-US" sz="1400" dirty="0" smtClean="0"/>
          </a:p>
        </p:txBody>
      </p:sp>
      <p:sp>
        <p:nvSpPr>
          <p:cNvPr id="4" name="Content Placeholder 3"/>
          <p:cNvSpPr>
            <a:spLocks noGrp="1"/>
          </p:cNvSpPr>
          <p:nvPr>
            <p:ph sz="quarter" idx="10"/>
          </p:nvPr>
        </p:nvSpPr>
        <p:spPr/>
        <p:txBody>
          <a:bodyPr/>
          <a:lstStyle/>
          <a:p>
            <a:endParaRPr lang="en-US"/>
          </a:p>
        </p:txBody>
      </p:sp>
      <p:pic>
        <p:nvPicPr>
          <p:cNvPr id="120834" name="Picture 2"/>
          <p:cNvPicPr>
            <a:picLocks noChangeAspect="1" noChangeArrowheads="1"/>
          </p:cNvPicPr>
          <p:nvPr/>
        </p:nvPicPr>
        <p:blipFill>
          <a:blip r:embed="rId2" cstate="print"/>
          <a:srcRect/>
          <a:stretch>
            <a:fillRect/>
          </a:stretch>
        </p:blipFill>
        <p:spPr bwMode="auto">
          <a:xfrm>
            <a:off x="423369" y="807522"/>
            <a:ext cx="4136756" cy="4832928"/>
          </a:xfrm>
          <a:prstGeom prst="rect">
            <a:avLst/>
          </a:prstGeom>
          <a:noFill/>
          <a:ln w="9525">
            <a:noFill/>
            <a:miter lim="800000"/>
            <a:headEnd/>
            <a:tailEnd/>
          </a:ln>
        </p:spPr>
      </p:pic>
      <p:pic>
        <p:nvPicPr>
          <p:cNvPr id="120835" name="Picture 3"/>
          <p:cNvPicPr>
            <a:picLocks noChangeAspect="1" noChangeArrowheads="1"/>
          </p:cNvPicPr>
          <p:nvPr/>
        </p:nvPicPr>
        <p:blipFill>
          <a:blip r:embed="rId3" cstate="print"/>
          <a:srcRect/>
          <a:stretch>
            <a:fillRect/>
          </a:stretch>
        </p:blipFill>
        <p:spPr bwMode="auto">
          <a:xfrm>
            <a:off x="5628100" y="809070"/>
            <a:ext cx="2675355" cy="1257238"/>
          </a:xfrm>
          <a:prstGeom prst="rect">
            <a:avLst/>
          </a:prstGeom>
          <a:noFill/>
          <a:ln w="9525">
            <a:noFill/>
            <a:miter lim="800000"/>
            <a:headEnd/>
            <a:tailEnd/>
          </a:ln>
        </p:spPr>
      </p:pic>
      <p:pic>
        <p:nvPicPr>
          <p:cNvPr id="120836" name="Picture 4"/>
          <p:cNvPicPr>
            <a:picLocks noChangeAspect="1" noChangeArrowheads="1"/>
          </p:cNvPicPr>
          <p:nvPr/>
        </p:nvPicPr>
        <p:blipFill>
          <a:blip r:embed="rId4" cstate="print"/>
          <a:srcRect/>
          <a:stretch>
            <a:fillRect/>
          </a:stretch>
        </p:blipFill>
        <p:spPr bwMode="auto">
          <a:xfrm>
            <a:off x="5759531" y="2229702"/>
            <a:ext cx="2839235" cy="4087972"/>
          </a:xfrm>
          <a:prstGeom prst="rect">
            <a:avLst/>
          </a:prstGeom>
          <a:noFill/>
          <a:ln w="9525">
            <a:noFill/>
            <a:miter lim="800000"/>
            <a:headEnd/>
            <a:tailEnd/>
          </a:ln>
        </p:spPr>
      </p:pic>
      <p:sp>
        <p:nvSpPr>
          <p:cNvPr id="8" name="Right Arrow 7"/>
          <p:cNvSpPr/>
          <p:nvPr/>
        </p:nvSpPr>
        <p:spPr>
          <a:xfrm>
            <a:off x="4702629" y="1294409"/>
            <a:ext cx="593766" cy="20188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5400000">
            <a:off x="5652655" y="2018806"/>
            <a:ext cx="570015" cy="23750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Findbugs</a:t>
            </a:r>
            <a:r>
              <a:rPr lang="en-US" dirty="0" smtClean="0"/>
              <a:t> - requirement</a:t>
            </a:r>
            <a:endParaRPr lang="en-US" dirty="0"/>
          </a:p>
        </p:txBody>
      </p:sp>
      <p:sp>
        <p:nvSpPr>
          <p:cNvPr id="3" name="Content Placeholder 2"/>
          <p:cNvSpPr>
            <a:spLocks noGrp="1"/>
          </p:cNvSpPr>
          <p:nvPr>
            <p:ph idx="1"/>
          </p:nvPr>
        </p:nvSpPr>
        <p:spPr>
          <a:xfrm>
            <a:off x="431800" y="795647"/>
            <a:ext cx="8280400" cy="5370203"/>
          </a:xfrm>
        </p:spPr>
        <p:txBody>
          <a:bodyPr/>
          <a:lstStyle/>
          <a:p>
            <a:endParaRPr lang="en-US" sz="1400" dirty="0" smtClean="0"/>
          </a:p>
        </p:txBody>
      </p:sp>
      <p:sp>
        <p:nvSpPr>
          <p:cNvPr id="4" name="Content Placeholder 3"/>
          <p:cNvSpPr>
            <a:spLocks noGrp="1"/>
          </p:cNvSpPr>
          <p:nvPr>
            <p:ph sz="quarter" idx="10"/>
          </p:nvPr>
        </p:nvSpPr>
        <p:spPr/>
        <p:txBody>
          <a:bodyPr/>
          <a:lstStyle/>
          <a:p>
            <a:endParaRPr lang="en-US"/>
          </a:p>
        </p:txBody>
      </p:sp>
      <p:pic>
        <p:nvPicPr>
          <p:cNvPr id="121858" name="Picture 2"/>
          <p:cNvPicPr>
            <a:picLocks noChangeAspect="1" noChangeArrowheads="1"/>
          </p:cNvPicPr>
          <p:nvPr/>
        </p:nvPicPr>
        <p:blipFill>
          <a:blip r:embed="rId2" cstate="print"/>
          <a:srcRect/>
          <a:stretch>
            <a:fillRect/>
          </a:stretch>
        </p:blipFill>
        <p:spPr bwMode="auto">
          <a:xfrm>
            <a:off x="435429" y="803002"/>
            <a:ext cx="8300146" cy="4362764"/>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Monkey</a:t>
            </a:r>
            <a:endParaRPr lang="en-US" dirty="0"/>
          </a:p>
        </p:txBody>
      </p:sp>
      <p:sp>
        <p:nvSpPr>
          <p:cNvPr id="3" name="Content Placeholder 2"/>
          <p:cNvSpPr>
            <a:spLocks noGrp="1"/>
          </p:cNvSpPr>
          <p:nvPr>
            <p:ph idx="1"/>
          </p:nvPr>
        </p:nvSpPr>
        <p:spPr>
          <a:xfrm>
            <a:off x="431800" y="795647"/>
            <a:ext cx="8280400" cy="5370203"/>
          </a:xfrm>
        </p:spPr>
        <p:txBody>
          <a:bodyPr/>
          <a:lstStyle/>
          <a:p>
            <a:r>
              <a:rPr lang="en-US" sz="2000" b="1" dirty="0" smtClean="0"/>
              <a:t>What does Monkey do?</a:t>
            </a:r>
          </a:p>
          <a:p>
            <a:pPr lvl="1"/>
            <a:r>
              <a:rPr lang="en-US" sz="1400" dirty="0" smtClean="0"/>
              <a:t>a command-line tool</a:t>
            </a:r>
          </a:p>
          <a:p>
            <a:pPr lvl="1"/>
            <a:r>
              <a:rPr lang="en-US" sz="1400" dirty="0" smtClean="0"/>
              <a:t>sends a pseudo-random stream of user events into the system</a:t>
            </a:r>
          </a:p>
          <a:p>
            <a:pPr lvl="1"/>
            <a:r>
              <a:rPr lang="en-US" sz="1400" dirty="0" smtClean="0"/>
              <a:t>acts as a stress test on the application</a:t>
            </a:r>
          </a:p>
          <a:p>
            <a:r>
              <a:rPr lang="en-US" sz="2000" b="1" dirty="0" smtClean="0"/>
              <a:t>How does Monkey behave in testing?</a:t>
            </a:r>
            <a:endParaRPr lang="en-US" sz="1400" dirty="0" smtClean="0"/>
          </a:p>
          <a:p>
            <a:pPr lvl="1"/>
            <a:r>
              <a:rPr lang="en-US" sz="1400" dirty="0" smtClean="0"/>
              <a:t>If you have constrained the Monkey to run in one or more specific packages, it watches for attempts to navigate to any other packages, and blocks them.</a:t>
            </a:r>
          </a:p>
          <a:p>
            <a:pPr lvl="1"/>
            <a:r>
              <a:rPr lang="en-US" sz="1400" dirty="0" smtClean="0"/>
              <a:t>If your application crashes or receives any sort of unhandled exception, the Monkey will stop and report the error.</a:t>
            </a:r>
          </a:p>
          <a:p>
            <a:pPr lvl="1"/>
            <a:r>
              <a:rPr lang="en-US" sz="1400" dirty="0" smtClean="0"/>
              <a:t>If your application generates an application not responding error, the Monkey will stop and report the error.</a:t>
            </a:r>
          </a:p>
          <a:p>
            <a:r>
              <a:rPr lang="en-US" sz="2000" b="1" dirty="0" smtClean="0"/>
              <a:t>Monkey introduction</a:t>
            </a:r>
            <a:endParaRPr lang="en-US" sz="1400" dirty="0" smtClean="0"/>
          </a:p>
          <a:p>
            <a:pPr lvl="1"/>
            <a:r>
              <a:rPr lang="en-US" sz="1400" dirty="0" smtClean="0">
                <a:hlinkClick r:id="rId2"/>
              </a:rPr>
              <a:t>http://developer.android.com/guide/developing/tools/monkey.html</a:t>
            </a:r>
            <a:endParaRPr lang="en-US" sz="1400" dirty="0" smtClean="0"/>
          </a:p>
        </p:txBody>
      </p:sp>
      <p:sp>
        <p:nvSpPr>
          <p:cNvPr id="4" name="Content Placeholder 3"/>
          <p:cNvSpPr>
            <a:spLocks noGrp="1"/>
          </p:cNvSpPr>
          <p:nvPr>
            <p:ph sz="quarter" idx="10"/>
          </p:nvPr>
        </p:nvSpPr>
        <p:spPr/>
        <p:txBody>
          <a:bodyP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Monkey</a:t>
            </a:r>
            <a:endParaRPr lang="en-US" dirty="0"/>
          </a:p>
        </p:txBody>
      </p:sp>
      <p:sp>
        <p:nvSpPr>
          <p:cNvPr id="3" name="Content Placeholder 2"/>
          <p:cNvSpPr>
            <a:spLocks noGrp="1"/>
          </p:cNvSpPr>
          <p:nvPr>
            <p:ph idx="1"/>
          </p:nvPr>
        </p:nvSpPr>
        <p:spPr>
          <a:xfrm>
            <a:off x="431800" y="795647"/>
            <a:ext cx="8280400" cy="5370203"/>
          </a:xfrm>
        </p:spPr>
        <p:txBody>
          <a:bodyPr/>
          <a:lstStyle/>
          <a:p>
            <a:endParaRPr lang="en-US" sz="1400" dirty="0" smtClean="0"/>
          </a:p>
        </p:txBody>
      </p:sp>
      <p:sp>
        <p:nvSpPr>
          <p:cNvPr id="4" name="Content Placeholder 3"/>
          <p:cNvSpPr>
            <a:spLocks noGrp="1"/>
          </p:cNvSpPr>
          <p:nvPr>
            <p:ph sz="quarter" idx="10"/>
          </p:nvPr>
        </p:nvSpPr>
        <p:spPr/>
        <p:txBody>
          <a:bodyPr/>
          <a:lstStyle/>
          <a:p>
            <a:endParaRPr lang="en-US"/>
          </a:p>
        </p:txBody>
      </p:sp>
      <p:pic>
        <p:nvPicPr>
          <p:cNvPr id="122885" name="Picture 5"/>
          <p:cNvPicPr>
            <a:picLocks noChangeAspect="1" noChangeArrowheads="1"/>
          </p:cNvPicPr>
          <p:nvPr/>
        </p:nvPicPr>
        <p:blipFill>
          <a:blip r:embed="rId2" cstate="print"/>
          <a:srcRect/>
          <a:stretch>
            <a:fillRect/>
          </a:stretch>
        </p:blipFill>
        <p:spPr bwMode="auto">
          <a:xfrm>
            <a:off x="407595" y="765092"/>
            <a:ext cx="8466396" cy="479256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Monkey</a:t>
            </a:r>
            <a:endParaRPr lang="en-US" dirty="0"/>
          </a:p>
        </p:txBody>
      </p:sp>
      <p:sp>
        <p:nvSpPr>
          <p:cNvPr id="3" name="Content Placeholder 2"/>
          <p:cNvSpPr>
            <a:spLocks noGrp="1"/>
          </p:cNvSpPr>
          <p:nvPr>
            <p:ph idx="1"/>
          </p:nvPr>
        </p:nvSpPr>
        <p:spPr>
          <a:xfrm>
            <a:off x="431800" y="795647"/>
            <a:ext cx="8280400" cy="5370203"/>
          </a:xfrm>
        </p:spPr>
        <p:txBody>
          <a:bodyPr/>
          <a:lstStyle/>
          <a:p>
            <a:endParaRPr lang="en-US" sz="1400" dirty="0" smtClean="0"/>
          </a:p>
        </p:txBody>
      </p:sp>
      <p:sp>
        <p:nvSpPr>
          <p:cNvPr id="4" name="Content Placeholder 3"/>
          <p:cNvSpPr>
            <a:spLocks noGrp="1"/>
          </p:cNvSpPr>
          <p:nvPr>
            <p:ph sz="quarter" idx="10"/>
          </p:nvPr>
        </p:nvSpPr>
        <p:spPr/>
        <p:txBody>
          <a:bodyPr/>
          <a:lstStyle/>
          <a:p>
            <a:endParaRPr lang="en-US"/>
          </a:p>
        </p:txBody>
      </p:sp>
      <p:pic>
        <p:nvPicPr>
          <p:cNvPr id="122883" name="Picture 3"/>
          <p:cNvPicPr>
            <a:picLocks noChangeAspect="1" noChangeArrowheads="1"/>
          </p:cNvPicPr>
          <p:nvPr/>
        </p:nvPicPr>
        <p:blipFill>
          <a:blip r:embed="rId2" cstate="print"/>
          <a:srcRect/>
          <a:stretch>
            <a:fillRect/>
          </a:stretch>
        </p:blipFill>
        <p:spPr bwMode="auto">
          <a:xfrm>
            <a:off x="430664" y="766207"/>
            <a:ext cx="7561428" cy="4193849"/>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Monkey</a:t>
            </a:r>
            <a:endParaRPr lang="en-US" dirty="0"/>
          </a:p>
        </p:txBody>
      </p:sp>
      <p:sp>
        <p:nvSpPr>
          <p:cNvPr id="3" name="Content Placeholder 2"/>
          <p:cNvSpPr>
            <a:spLocks noGrp="1"/>
          </p:cNvSpPr>
          <p:nvPr>
            <p:ph idx="1"/>
          </p:nvPr>
        </p:nvSpPr>
        <p:spPr>
          <a:xfrm>
            <a:off x="431800" y="795647"/>
            <a:ext cx="8280400" cy="5370203"/>
          </a:xfrm>
        </p:spPr>
        <p:txBody>
          <a:bodyPr/>
          <a:lstStyle/>
          <a:p>
            <a:endParaRPr lang="en-US" sz="1400" dirty="0" smtClean="0"/>
          </a:p>
        </p:txBody>
      </p:sp>
      <p:sp>
        <p:nvSpPr>
          <p:cNvPr id="4" name="Content Placeholder 3"/>
          <p:cNvSpPr>
            <a:spLocks noGrp="1"/>
          </p:cNvSpPr>
          <p:nvPr>
            <p:ph sz="quarter" idx="10"/>
          </p:nvPr>
        </p:nvSpPr>
        <p:spPr/>
        <p:txBody>
          <a:bodyPr/>
          <a:lstStyle/>
          <a:p>
            <a:endParaRPr lang="en-US"/>
          </a:p>
        </p:txBody>
      </p:sp>
      <p:pic>
        <p:nvPicPr>
          <p:cNvPr id="123906" name="Picture 2"/>
          <p:cNvPicPr>
            <a:picLocks noChangeAspect="1" noChangeArrowheads="1"/>
          </p:cNvPicPr>
          <p:nvPr/>
        </p:nvPicPr>
        <p:blipFill>
          <a:blip r:embed="rId2" cstate="print"/>
          <a:srcRect/>
          <a:stretch>
            <a:fillRect/>
          </a:stretch>
        </p:blipFill>
        <p:spPr bwMode="auto">
          <a:xfrm>
            <a:off x="439387" y="797935"/>
            <a:ext cx="8341169" cy="4082823"/>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Monkey - requirements</a:t>
            </a:r>
            <a:endParaRPr lang="en-US" dirty="0"/>
          </a:p>
        </p:txBody>
      </p:sp>
      <p:sp>
        <p:nvSpPr>
          <p:cNvPr id="3" name="Content Placeholder 2"/>
          <p:cNvSpPr>
            <a:spLocks noGrp="1"/>
          </p:cNvSpPr>
          <p:nvPr>
            <p:ph idx="1"/>
          </p:nvPr>
        </p:nvSpPr>
        <p:spPr>
          <a:xfrm>
            <a:off x="431800" y="795647"/>
            <a:ext cx="8280400" cy="5370203"/>
          </a:xfrm>
        </p:spPr>
        <p:txBody>
          <a:bodyPr/>
          <a:lstStyle/>
          <a:p>
            <a:r>
              <a:rPr lang="en-US" sz="2000" dirty="0" err="1" smtClean="0"/>
              <a:t>adb</a:t>
            </a:r>
            <a:r>
              <a:rPr lang="en-US" sz="2000" dirty="0" smtClean="0"/>
              <a:t> shell monkey -p </a:t>
            </a:r>
            <a:r>
              <a:rPr lang="en-US" sz="2000" dirty="0" err="1" smtClean="0"/>
              <a:t>de.gavitec.semc</a:t>
            </a:r>
            <a:r>
              <a:rPr lang="en-US" sz="2000" dirty="0" smtClean="0"/>
              <a:t> --monitor-native-crashes --pct-touch 30 --pct-motion 30 --pct-trackball 0 --pct-</a:t>
            </a:r>
            <a:r>
              <a:rPr lang="en-US" sz="2000" dirty="0" err="1" smtClean="0"/>
              <a:t>nav</a:t>
            </a:r>
            <a:r>
              <a:rPr lang="en-US" sz="2000" dirty="0" smtClean="0"/>
              <a:t> 0 --pct-</a:t>
            </a:r>
            <a:r>
              <a:rPr lang="en-US" sz="2000" dirty="0" err="1" smtClean="0"/>
              <a:t>majornav</a:t>
            </a:r>
            <a:r>
              <a:rPr lang="en-US" sz="2000" dirty="0" smtClean="0"/>
              <a:t> 20 --pct-</a:t>
            </a:r>
            <a:r>
              <a:rPr lang="en-US" sz="2000" dirty="0" err="1" smtClean="0"/>
              <a:t>appswitch</a:t>
            </a:r>
            <a:r>
              <a:rPr lang="en-US" sz="2000" dirty="0" smtClean="0"/>
              <a:t> 10 --pct-</a:t>
            </a:r>
            <a:r>
              <a:rPr lang="en-US" sz="2000" dirty="0" err="1" smtClean="0"/>
              <a:t>anyevent</a:t>
            </a:r>
            <a:r>
              <a:rPr lang="en-US" sz="2000" dirty="0" smtClean="0"/>
              <a:t> 10 -s 5386 -v --throttle 500 5000</a:t>
            </a:r>
          </a:p>
          <a:p>
            <a:endParaRPr lang="en-US" sz="2000" dirty="0" smtClean="0"/>
          </a:p>
          <a:p>
            <a:endParaRPr lang="en-US" sz="2000" dirty="0" smtClean="0"/>
          </a:p>
          <a:p>
            <a:r>
              <a:rPr lang="en-US" sz="2000" dirty="0" smtClean="0"/>
              <a:t>No ANR, App crash, or system crash during monkey testing (with above command).</a:t>
            </a:r>
          </a:p>
        </p:txBody>
      </p:sp>
      <p:sp>
        <p:nvSpPr>
          <p:cNvPr id="4" name="Content Placeholder 3"/>
          <p:cNvSpPr>
            <a:spLocks noGrp="1"/>
          </p:cNvSpPr>
          <p:nvPr>
            <p:ph sz="quarter" idx="10"/>
          </p:nvPr>
        </p:nvSpPr>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Test Tools</a:t>
            </a:r>
            <a:endParaRPr lang="en-US" dirty="0"/>
          </a:p>
        </p:txBody>
      </p:sp>
      <p:sp>
        <p:nvSpPr>
          <p:cNvPr id="3" name="Content Placeholder 2"/>
          <p:cNvSpPr>
            <a:spLocks noGrp="1"/>
          </p:cNvSpPr>
          <p:nvPr>
            <p:ph idx="1"/>
          </p:nvPr>
        </p:nvSpPr>
        <p:spPr>
          <a:xfrm>
            <a:off x="431800" y="795647"/>
            <a:ext cx="8280400" cy="5370203"/>
          </a:xfrm>
        </p:spPr>
        <p:txBody>
          <a:bodyPr/>
          <a:lstStyle/>
          <a:p>
            <a:r>
              <a:rPr lang="en-US" sz="2000" dirty="0" smtClean="0"/>
              <a:t>Uiautomator</a:t>
            </a:r>
          </a:p>
          <a:p>
            <a:pPr lvl="1"/>
            <a:r>
              <a:rPr lang="en-US" dirty="0" smtClean="0"/>
              <a:t>The </a:t>
            </a:r>
            <a:r>
              <a:rPr lang="en-US" dirty="0" smtClean="0">
                <a:hlinkClick r:id="rId2"/>
              </a:rPr>
              <a:t>uiautomator</a:t>
            </a:r>
            <a:r>
              <a:rPr lang="en-US" dirty="0" smtClean="0"/>
              <a:t> testing framework lets you test your user interface (UI) efficiently by creating automated functional UI </a:t>
            </a:r>
            <a:r>
              <a:rPr lang="en-US" dirty="0" err="1" smtClean="0"/>
              <a:t>testcases</a:t>
            </a:r>
            <a:r>
              <a:rPr lang="en-US" dirty="0" smtClean="0"/>
              <a:t> that can be run against your app on one or more devices</a:t>
            </a:r>
            <a:r>
              <a:rPr lang="en-US" dirty="0" smtClean="0"/>
              <a:t>.</a:t>
            </a:r>
          </a:p>
          <a:p>
            <a:pPr marL="174625" lvl="1" indent="-174625"/>
            <a:r>
              <a:rPr lang="en-US" dirty="0" smtClean="0">
                <a:ea typeface="+mn-ea"/>
                <a:cs typeface="+mn-cs"/>
              </a:rPr>
              <a:t>Monkeyrunner</a:t>
            </a:r>
            <a:endParaRPr lang="en-US" dirty="0" smtClean="0">
              <a:ea typeface="+mn-ea"/>
              <a:cs typeface="+mn-cs"/>
            </a:endParaRPr>
          </a:p>
          <a:p>
            <a:pPr marL="438150" lvl="2" indent="-174625"/>
            <a:r>
              <a:rPr lang="en-US" dirty="0" smtClean="0"/>
              <a:t>The </a:t>
            </a:r>
            <a:r>
              <a:rPr lang="en-US" dirty="0" smtClean="0">
                <a:hlinkClick r:id="rId3"/>
              </a:rPr>
              <a:t>monkeyrunner</a:t>
            </a:r>
            <a:r>
              <a:rPr lang="en-US" dirty="0" smtClean="0"/>
              <a:t> tool provides an API for writing programs that control an Android device or emulator from outside of Android code.</a:t>
            </a:r>
          </a:p>
          <a:p>
            <a:pPr marL="438150" lvl="2" indent="-174625"/>
            <a:r>
              <a:rPr lang="en-US" dirty="0" smtClean="0"/>
              <a:t>With monkeyrunner, you can write a Python program that installs an Android application or test package, runs it, sends keystrokes to it, takes screenshots of its user interface, and stores screenshots on the workstation. </a:t>
            </a:r>
          </a:p>
          <a:p>
            <a:pPr marL="438150" lvl="2" indent="-174625"/>
            <a:r>
              <a:rPr lang="en-US" dirty="0" smtClean="0"/>
              <a:t>The monkeyrunner tool is primarily designed to test applications and devices at the functional/framework level and for running unit test suites, but you are free to use it for other purposes.</a:t>
            </a:r>
            <a:endParaRPr lang="en-US" dirty="0"/>
          </a:p>
        </p:txBody>
      </p:sp>
      <p:sp>
        <p:nvSpPr>
          <p:cNvPr id="4" name="Content Placeholder 3"/>
          <p:cNvSpPr>
            <a:spLocks noGrp="1"/>
          </p:cNvSpPr>
          <p:nvPr>
            <p:ph sz="quarter" idx="10"/>
          </p:nvPr>
        </p:nvSpPr>
        <p:spPr/>
        <p:txBody>
          <a:bodyPr/>
          <a:lstStyle/>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431800" y="795648"/>
            <a:ext cx="8280400" cy="2731324"/>
          </a:xfrm>
        </p:spPr>
        <p:txBody>
          <a:bodyPr/>
          <a:lstStyle/>
          <a:p>
            <a:r>
              <a:rPr lang="en-US" sz="1400" dirty="0" smtClean="0">
                <a:hlinkClick r:id="rId2" tooltip="ISO/IEC 9126"/>
              </a:rPr>
              <a:t>ISO/IEC 9126</a:t>
            </a:r>
            <a:endParaRPr lang="en-US" sz="1400" dirty="0" smtClean="0"/>
          </a:p>
          <a:p>
            <a:r>
              <a:rPr lang="en-US" sz="1400" dirty="0" smtClean="0">
                <a:hlinkClick r:id="rId3" tooltip="ISO/IEC 15504"/>
              </a:rPr>
              <a:t>Software Process Improvement and Capability Determination - ISO/IEC 15504</a:t>
            </a:r>
            <a:endParaRPr lang="en-US" sz="1400" dirty="0" smtClean="0"/>
          </a:p>
          <a:p>
            <a:r>
              <a:rPr lang="en-US" sz="1400" dirty="0" smtClean="0">
                <a:hlinkClick r:id="rId4"/>
              </a:rPr>
              <a:t>Software Product Quality: the ISO 25000 Series and CMMI (SEI site)</a:t>
            </a:r>
            <a:endParaRPr lang="en-US" sz="1400" dirty="0" smtClean="0"/>
          </a:p>
          <a:p>
            <a:r>
              <a:rPr lang="en-US" sz="1400" dirty="0" smtClean="0">
                <a:hlinkClick r:id="rId5" tooltip="Software testing"/>
              </a:rPr>
              <a:t>Software testing</a:t>
            </a:r>
            <a:endParaRPr lang="en-US" sz="1400" dirty="0" smtClean="0"/>
          </a:p>
          <a:p>
            <a:r>
              <a:rPr lang="en-US" sz="1400" dirty="0" smtClean="0">
                <a:hlinkClick r:id="rId6" tooltip="Quality (business)"/>
              </a:rPr>
              <a:t>Quality (business)</a:t>
            </a:r>
            <a:r>
              <a:rPr lang="en-US" sz="1400" dirty="0" smtClean="0"/>
              <a:t>: </a:t>
            </a:r>
            <a:r>
              <a:rPr lang="en-US" sz="1400" dirty="0" smtClean="0">
                <a:hlinkClick r:id="rId7" tooltip="Quality control"/>
              </a:rPr>
              <a:t>quality control</a:t>
            </a:r>
            <a:r>
              <a:rPr lang="en-US" sz="1400" dirty="0" smtClean="0"/>
              <a:t>, </a:t>
            </a:r>
            <a:r>
              <a:rPr lang="en-US" sz="1400" dirty="0" smtClean="0">
                <a:hlinkClick r:id="rId8" tooltip="Total quality management"/>
              </a:rPr>
              <a:t>total quality management</a:t>
            </a:r>
            <a:r>
              <a:rPr lang="en-US" sz="1400" dirty="0" smtClean="0"/>
              <a:t>.</a:t>
            </a:r>
          </a:p>
          <a:p>
            <a:r>
              <a:rPr lang="en-US" sz="1400" dirty="0" smtClean="0">
                <a:hlinkClick r:id="rId9" tooltip="Software quality model"/>
              </a:rPr>
              <a:t>Software quality model</a:t>
            </a:r>
            <a:endParaRPr lang="en-US" sz="1400" dirty="0" smtClean="0"/>
          </a:p>
          <a:p>
            <a:r>
              <a:rPr lang="en-US" sz="1400" dirty="0" smtClean="0">
                <a:hlinkClick r:id="rId10" tooltip="Software quality assurance"/>
              </a:rPr>
              <a:t>Software quality assurance</a:t>
            </a:r>
            <a:endParaRPr lang="en-US" sz="1400" dirty="0" smtClean="0"/>
          </a:p>
          <a:p>
            <a:pPr lvl="1"/>
            <a:r>
              <a:rPr lang="en-US" sz="1400" dirty="0" smtClean="0">
                <a:hlinkClick r:id="rId11" tooltip="Programming style"/>
              </a:rPr>
              <a:t>Programming style</a:t>
            </a:r>
            <a:endParaRPr lang="en-US" sz="1400" dirty="0" smtClean="0"/>
          </a:p>
          <a:p>
            <a:pPr lvl="1"/>
            <a:r>
              <a:rPr lang="en-US" sz="1400" dirty="0" smtClean="0">
                <a:hlinkClick r:id="rId12" tooltip="Coding conventions"/>
              </a:rPr>
              <a:t>Coding conventions</a:t>
            </a:r>
            <a:endParaRPr lang="en-US" sz="1400" dirty="0" smtClean="0"/>
          </a:p>
          <a:p>
            <a:pPr lvl="1"/>
            <a:r>
              <a:rPr lang="en-US" sz="1400" dirty="0" smtClean="0">
                <a:hlinkClick r:id="rId13" tooltip="Software architecture"/>
              </a:rPr>
              <a:t>Software architecture</a:t>
            </a:r>
            <a:endParaRPr lang="en-US" sz="1400" b="1" dirty="0" smtClean="0">
              <a:ea typeface="+mn-ea"/>
              <a:cs typeface="+mn-cs"/>
            </a:endParaRPr>
          </a:p>
        </p:txBody>
      </p:sp>
      <p:sp>
        <p:nvSpPr>
          <p:cNvPr id="4" name="Content Placeholder 3"/>
          <p:cNvSpPr>
            <a:spLocks noGrp="1"/>
          </p:cNvSpPr>
          <p:nvPr>
            <p:ph sz="quarter" idx="10"/>
          </p:nvPr>
        </p:nvSpPr>
        <p:spPr/>
        <p:txBody>
          <a:bodyPr/>
          <a:lstStyle/>
          <a:p>
            <a:endParaRPr lang="en-US" dirty="0"/>
          </a:p>
        </p:txBody>
      </p:sp>
      <p:sp>
        <p:nvSpPr>
          <p:cNvPr id="5" name="Content Placeholder 2"/>
          <p:cNvSpPr txBox="1">
            <a:spLocks/>
          </p:cNvSpPr>
          <p:nvPr/>
        </p:nvSpPr>
        <p:spPr bwMode="auto">
          <a:xfrm>
            <a:off x="443674" y="3705100"/>
            <a:ext cx="3914569" cy="24106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buFont typeface="Arial" pitchFamily="34" charset="0"/>
              <a:buChar char="•"/>
            </a:pPr>
            <a:r>
              <a:rPr lang="en-US" sz="1400" dirty="0" smtClean="0">
                <a:solidFill>
                  <a:srgbClr val="0070C0"/>
                </a:solidFill>
                <a:hlinkClick r:id="rId14" tooltip="Software metric"/>
              </a:rPr>
              <a:t> Software metrics</a:t>
            </a:r>
            <a:endParaRPr lang="en-US" sz="1400" dirty="0" smtClean="0">
              <a:solidFill>
                <a:srgbClr val="0070C0"/>
              </a:solidFill>
            </a:endParaRPr>
          </a:p>
          <a:p>
            <a:pPr lvl="1">
              <a:buFont typeface="Arial" pitchFamily="34" charset="0"/>
              <a:buChar char="•"/>
            </a:pPr>
            <a:r>
              <a:rPr lang="en-US" sz="1400" dirty="0" smtClean="0">
                <a:solidFill>
                  <a:srgbClr val="0070C0"/>
                </a:solidFill>
                <a:hlinkClick r:id="rId15" tooltip="Cyclomatic complexity"/>
              </a:rPr>
              <a:t> </a:t>
            </a:r>
            <a:r>
              <a:rPr lang="en-US" sz="1400" dirty="0" err="1" smtClean="0">
                <a:solidFill>
                  <a:srgbClr val="0070C0"/>
                </a:solidFill>
                <a:hlinkClick r:id="rId15" tooltip="Cyclomatic complexity"/>
              </a:rPr>
              <a:t>Cyclomatic</a:t>
            </a:r>
            <a:r>
              <a:rPr lang="en-US" sz="1400" dirty="0" smtClean="0">
                <a:solidFill>
                  <a:srgbClr val="0070C0"/>
                </a:solidFill>
                <a:hlinkClick r:id="rId15" tooltip="Cyclomatic complexity"/>
              </a:rPr>
              <a:t> complexity</a:t>
            </a:r>
            <a:endParaRPr lang="en-US" sz="1400" dirty="0" smtClean="0">
              <a:solidFill>
                <a:srgbClr val="0070C0"/>
              </a:solidFill>
            </a:endParaRPr>
          </a:p>
          <a:p>
            <a:pPr lvl="1">
              <a:buFont typeface="Arial" pitchFamily="34" charset="0"/>
              <a:buChar char="•"/>
            </a:pPr>
            <a:r>
              <a:rPr lang="en-US" sz="1400" dirty="0" smtClean="0">
                <a:solidFill>
                  <a:srgbClr val="0070C0"/>
                </a:solidFill>
                <a:hlinkClick r:id="rId16" tooltip="Cohesion (computer science)"/>
              </a:rPr>
              <a:t> Cohesion</a:t>
            </a:r>
            <a:r>
              <a:rPr lang="en-US" sz="1400" dirty="0" smtClean="0">
                <a:solidFill>
                  <a:srgbClr val="0070C0"/>
                </a:solidFill>
              </a:rPr>
              <a:t> and </a:t>
            </a:r>
            <a:r>
              <a:rPr lang="en-US" sz="1400" dirty="0" smtClean="0">
                <a:solidFill>
                  <a:srgbClr val="0070C0"/>
                </a:solidFill>
                <a:hlinkClick r:id="rId17" tooltip="Coupling (computer science)"/>
              </a:rPr>
              <a:t>Coupling</a:t>
            </a:r>
            <a:endParaRPr lang="en-US" sz="1400" dirty="0" smtClean="0">
              <a:solidFill>
                <a:srgbClr val="0070C0"/>
              </a:solidFill>
            </a:endParaRPr>
          </a:p>
          <a:p>
            <a:pPr>
              <a:buFont typeface="Arial" pitchFamily="34" charset="0"/>
              <a:buChar char="•"/>
            </a:pPr>
            <a:r>
              <a:rPr lang="en-US" sz="1400" dirty="0" smtClean="0">
                <a:solidFill>
                  <a:srgbClr val="0070C0"/>
                </a:solidFill>
                <a:hlinkClick r:id="rId18" tooltip="Standards (software)"/>
              </a:rPr>
              <a:t> Standards (software)</a:t>
            </a:r>
            <a:endParaRPr lang="en-US" sz="1400" dirty="0" smtClean="0">
              <a:solidFill>
                <a:srgbClr val="0070C0"/>
              </a:solidFill>
            </a:endParaRPr>
          </a:p>
          <a:p>
            <a:pPr>
              <a:buFont typeface="Arial" pitchFamily="34" charset="0"/>
              <a:buChar char="•"/>
            </a:pPr>
            <a:r>
              <a:rPr lang="en-US" sz="1400" dirty="0" smtClean="0">
                <a:solidFill>
                  <a:srgbClr val="0070C0"/>
                </a:solidFill>
                <a:hlinkClick r:id="rId19" tooltip="Software reusability"/>
              </a:rPr>
              <a:t> Software reusability</a:t>
            </a:r>
            <a:endParaRPr lang="en-US" sz="1400" dirty="0" smtClean="0">
              <a:solidFill>
                <a:srgbClr val="0070C0"/>
              </a:solidFill>
            </a:endParaRPr>
          </a:p>
          <a:p>
            <a:pPr>
              <a:buFont typeface="Arial" pitchFamily="34" charset="0"/>
              <a:buChar char="•"/>
            </a:pPr>
            <a:r>
              <a:rPr lang="en-US" sz="1400" dirty="0" smtClean="0">
                <a:solidFill>
                  <a:srgbClr val="0070C0"/>
                </a:solidFill>
                <a:hlinkClick r:id="rId20" tooltip="Ilities"/>
              </a:rPr>
              <a:t> </a:t>
            </a:r>
            <a:r>
              <a:rPr lang="en-US" sz="1400" dirty="0" err="1" smtClean="0">
                <a:solidFill>
                  <a:srgbClr val="0070C0"/>
                </a:solidFill>
                <a:hlinkClick r:id="rId20" tooltip="Ilities"/>
              </a:rPr>
              <a:t>Ilities</a:t>
            </a:r>
            <a:endParaRPr lang="en-US" sz="1400" dirty="0" smtClean="0">
              <a:solidFill>
                <a:srgbClr val="0070C0"/>
              </a:solidFill>
            </a:endParaRPr>
          </a:p>
          <a:p>
            <a:pPr lvl="1">
              <a:buFont typeface="Arial" pitchFamily="34" charset="0"/>
              <a:buChar char="•"/>
            </a:pPr>
            <a:r>
              <a:rPr lang="en-US" sz="1400" dirty="0" smtClean="0">
                <a:solidFill>
                  <a:srgbClr val="0070C0"/>
                </a:solidFill>
                <a:hlinkClick r:id="rId21" tooltip="Accessibility"/>
              </a:rPr>
              <a:t> Accessibility</a:t>
            </a:r>
            <a:endParaRPr lang="en-US" sz="1400" dirty="0" smtClean="0">
              <a:solidFill>
                <a:srgbClr val="0070C0"/>
              </a:solidFill>
            </a:endParaRPr>
          </a:p>
          <a:p>
            <a:pPr lvl="1">
              <a:buFont typeface="Arial" pitchFamily="34" charset="0"/>
              <a:buChar char="•"/>
            </a:pPr>
            <a:r>
              <a:rPr lang="en-US" sz="1400" dirty="0" smtClean="0">
                <a:solidFill>
                  <a:srgbClr val="0070C0"/>
                </a:solidFill>
                <a:hlinkClick r:id="rId22" tooltip="Availability"/>
              </a:rPr>
              <a:t> Availability</a:t>
            </a:r>
            <a:endParaRPr lang="en-US" sz="1400" dirty="0" smtClean="0">
              <a:solidFill>
                <a:srgbClr val="0070C0"/>
              </a:solidFill>
            </a:endParaRPr>
          </a:p>
          <a:p>
            <a:pPr lvl="1">
              <a:buFont typeface="Arial" pitchFamily="34" charset="0"/>
              <a:buChar char="•"/>
            </a:pPr>
            <a:r>
              <a:rPr lang="en-US" sz="1400" dirty="0" smtClean="0">
                <a:solidFill>
                  <a:srgbClr val="0070C0"/>
                </a:solidFill>
                <a:hlinkClick r:id="rId23" tooltip="Dependability"/>
              </a:rPr>
              <a:t> Dependability</a:t>
            </a:r>
            <a:endParaRPr lang="en-US" sz="1400" dirty="0" smtClean="0">
              <a:solidFill>
                <a:srgbClr val="0070C0"/>
              </a:solidFill>
            </a:endParaRPr>
          </a:p>
          <a:p>
            <a:pPr lvl="1">
              <a:buFont typeface="Arial" pitchFamily="34" charset="0"/>
              <a:buChar char="•"/>
            </a:pPr>
            <a:r>
              <a:rPr lang="en-US" sz="1400" dirty="0" smtClean="0">
                <a:solidFill>
                  <a:srgbClr val="0070C0"/>
                </a:solidFill>
                <a:hlinkClick r:id="rId24" tooltip="Software testability"/>
              </a:rPr>
              <a:t> Testability</a:t>
            </a:r>
            <a:endParaRPr kumimoji="0" lang="en-US" sz="1400" b="1" i="0" u="none" strike="noStrike" kern="0" cap="none" spc="0" normalizeH="0" baseline="0" noProof="0" dirty="0" smtClean="0">
              <a:ln>
                <a:noFill/>
              </a:ln>
              <a:solidFill>
                <a:srgbClr val="0070C0"/>
              </a:solidFill>
              <a:effectLst/>
              <a:uLnTx/>
              <a:uFillTx/>
              <a:latin typeface="+mn-lt"/>
              <a:ea typeface="+mn-ea"/>
              <a:cs typeface="+mn-cs"/>
            </a:endParaRPr>
          </a:p>
        </p:txBody>
      </p:sp>
      <p:sp>
        <p:nvSpPr>
          <p:cNvPr id="6" name="Content Placeholder 2"/>
          <p:cNvSpPr txBox="1">
            <a:spLocks/>
          </p:cNvSpPr>
          <p:nvPr/>
        </p:nvSpPr>
        <p:spPr bwMode="auto">
          <a:xfrm>
            <a:off x="5403273" y="3705102"/>
            <a:ext cx="2992581" cy="26481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buFont typeface="Arial" pitchFamily="34" charset="0"/>
              <a:buChar char="•"/>
            </a:pPr>
            <a:r>
              <a:rPr lang="en-US" sz="1400" dirty="0" smtClean="0">
                <a:solidFill>
                  <a:srgbClr val="0070C0"/>
                </a:solidFill>
                <a:hlinkClick r:id="rId25" tooltip="Security"/>
              </a:rPr>
              <a:t> Security</a:t>
            </a:r>
            <a:endParaRPr lang="en-US" sz="1400" dirty="0" smtClean="0">
              <a:solidFill>
                <a:srgbClr val="0070C0"/>
              </a:solidFill>
            </a:endParaRPr>
          </a:p>
          <a:p>
            <a:pPr>
              <a:buFont typeface="Arial" pitchFamily="34" charset="0"/>
              <a:buChar char="•"/>
            </a:pPr>
            <a:r>
              <a:rPr lang="en-US" sz="1400" dirty="0" smtClean="0">
                <a:solidFill>
                  <a:srgbClr val="0070C0"/>
                </a:solidFill>
                <a:hlinkClick r:id="rId26" tooltip="Security engineering"/>
              </a:rPr>
              <a:t> Security engineering</a:t>
            </a:r>
            <a:endParaRPr lang="en-US" sz="1400" dirty="0" smtClean="0">
              <a:solidFill>
                <a:srgbClr val="0070C0"/>
              </a:solidFill>
            </a:endParaRPr>
          </a:p>
          <a:p>
            <a:pPr>
              <a:buFont typeface="Arial" pitchFamily="34" charset="0"/>
              <a:buChar char="•"/>
            </a:pPr>
            <a:r>
              <a:rPr lang="en-US" sz="1400" dirty="0" smtClean="0">
                <a:solidFill>
                  <a:srgbClr val="0070C0"/>
                </a:solidFill>
                <a:hlinkClick r:id="rId27" tooltip="Computer bug"/>
              </a:rPr>
              <a:t> bugs</a:t>
            </a:r>
            <a:endParaRPr lang="en-US" sz="1400" dirty="0" smtClean="0">
              <a:solidFill>
                <a:srgbClr val="0070C0"/>
              </a:solidFill>
            </a:endParaRPr>
          </a:p>
          <a:p>
            <a:pPr>
              <a:buFont typeface="Arial" pitchFamily="34" charset="0"/>
              <a:buChar char="•"/>
            </a:pPr>
            <a:r>
              <a:rPr lang="en-US" sz="1400" dirty="0" smtClean="0">
                <a:solidFill>
                  <a:srgbClr val="0070C0"/>
                </a:solidFill>
                <a:hlinkClick r:id="rId28" tooltip="Anomaly in software"/>
              </a:rPr>
              <a:t> Anomaly in software</a:t>
            </a:r>
            <a:endParaRPr kumimoji="0" lang="en-US" sz="1400" b="1" i="0" u="none" strike="noStrike" kern="0" cap="none" spc="0" normalizeH="0" baseline="0" noProof="0" dirty="0" smtClean="0">
              <a:ln>
                <a:noFill/>
              </a:ln>
              <a:solidFill>
                <a:srgbClr val="0070C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a:xfrm>
            <a:off x="431800" y="795647"/>
            <a:ext cx="8280400" cy="5370203"/>
          </a:xfrm>
        </p:spPr>
        <p:txBody>
          <a:bodyPr anchor="ctr"/>
          <a:lstStyle/>
          <a:p>
            <a:pPr marL="174625" lvl="1" indent="-174625" algn="ctr" fontAlgn="auto">
              <a:spcAft>
                <a:spcPts val="0"/>
              </a:spcAft>
              <a:buClr>
                <a:schemeClr val="accent1"/>
              </a:buClr>
              <a:buSzPct val="85000"/>
              <a:buNone/>
              <a:defRPr/>
            </a:pPr>
            <a:r>
              <a:rPr lang="en-US" sz="6400" b="1" kern="1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Q&amp;A</a:t>
            </a:r>
          </a:p>
        </p:txBody>
      </p:sp>
      <p:sp>
        <p:nvSpPr>
          <p:cNvPr id="6" name="Content Placeholder 5"/>
          <p:cNvSpPr>
            <a:spLocks noGrp="1"/>
          </p:cNvSpPr>
          <p:nvPr>
            <p:ph sz="quarter" idx="10"/>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31800" y="795647"/>
            <a:ext cx="8280400" cy="5370203"/>
          </a:xfrm>
        </p:spPr>
        <p:txBody>
          <a:bodyPr/>
          <a:lstStyle/>
          <a:p>
            <a:pPr marL="174625" lvl="1" indent="-174625"/>
            <a:r>
              <a:rPr lang="en-US" sz="2400" dirty="0" smtClean="0"/>
              <a:t>Self Introduction</a:t>
            </a:r>
          </a:p>
          <a:p>
            <a:pPr marL="174625" lvl="1" indent="-174625"/>
            <a:r>
              <a:rPr lang="en-US" sz="2400" dirty="0" smtClean="0"/>
              <a:t>Intellectual Property Rights</a:t>
            </a:r>
          </a:p>
          <a:p>
            <a:pPr marL="174625" lvl="1" indent="-174625"/>
            <a:r>
              <a:rPr lang="en-US" sz="2400" dirty="0" smtClean="0"/>
              <a:t>Project Introduction</a:t>
            </a:r>
          </a:p>
          <a:p>
            <a:pPr marL="174625" lvl="1" indent="-174625"/>
            <a:r>
              <a:rPr lang="en-US" sz="2400" dirty="0" smtClean="0"/>
              <a:t>Android Introduction</a:t>
            </a:r>
          </a:p>
          <a:p>
            <a:pPr marL="174625" lvl="1" indent="-174625"/>
            <a:r>
              <a:rPr lang="en-US" sz="2400" dirty="0" smtClean="0"/>
              <a:t>Get Started with Android</a:t>
            </a:r>
          </a:p>
          <a:p>
            <a:pPr marL="174625" lvl="1" indent="-174625"/>
            <a:r>
              <a:rPr lang="en-US" sz="2400" dirty="0" smtClean="0"/>
              <a:t>Requirement </a:t>
            </a:r>
          </a:p>
          <a:p>
            <a:pPr marL="174625" lvl="1" indent="-174625"/>
            <a:r>
              <a:rPr lang="en-US" sz="2400" dirty="0" smtClean="0"/>
              <a:t>Object-Oriented Analysis and Design</a:t>
            </a:r>
          </a:p>
          <a:p>
            <a:pPr marL="174625" lvl="1" indent="-174625"/>
            <a:r>
              <a:rPr lang="en-US" sz="2400" dirty="0" smtClean="0"/>
              <a:t>Scrum</a:t>
            </a:r>
          </a:p>
          <a:p>
            <a:pPr marL="174625" lvl="1" indent="-174625"/>
            <a:r>
              <a:rPr lang="en-US" sz="2400" dirty="0" smtClean="0"/>
              <a:t>Coding</a:t>
            </a:r>
          </a:p>
          <a:p>
            <a:pPr marL="174625" lvl="1" indent="-174625"/>
            <a:r>
              <a:rPr lang="en-US" sz="2400" dirty="0" smtClean="0"/>
              <a:t>Acceptance Test Criteria</a:t>
            </a:r>
          </a:p>
          <a:p>
            <a:pPr marL="174625" lvl="1" indent="-174625"/>
            <a:r>
              <a:rPr lang="en-US" sz="2400" dirty="0" smtClean="0"/>
              <a:t>Publish Application</a:t>
            </a:r>
          </a:p>
          <a:p>
            <a:pPr marL="174625" lvl="1" indent="-174625"/>
            <a:endParaRPr lang="en-US" sz="2400" dirty="0" smtClean="0"/>
          </a:p>
        </p:txBody>
      </p:sp>
      <p:sp>
        <p:nvSpPr>
          <p:cNvPr id="4" name="Content Placeholder 3"/>
          <p:cNvSpPr>
            <a:spLocks noGrp="1"/>
          </p:cNvSpPr>
          <p:nvPr>
            <p:ph sz="quarter" idx="10"/>
          </p:nvPr>
        </p:nvSpPr>
        <p:spPr/>
        <p:txBody>
          <a:bodyPr/>
          <a:lstStyle/>
          <a:p>
            <a:endParaRPr lang="en-US" dirty="0"/>
          </a:p>
        </p:txBody>
      </p:sp>
      <p:sp>
        <p:nvSpPr>
          <p:cNvPr id="5" name="Rounded Rectangle 4"/>
          <p:cNvSpPr/>
          <p:nvPr/>
        </p:nvSpPr>
        <p:spPr>
          <a:xfrm>
            <a:off x="538118" y="4759373"/>
            <a:ext cx="5118266" cy="40376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31800" y="795647"/>
            <a:ext cx="8280400" cy="5370203"/>
          </a:xfrm>
        </p:spPr>
        <p:txBody>
          <a:bodyPr/>
          <a:lstStyle/>
          <a:p>
            <a:pPr marL="174625" lvl="1" indent="-174625"/>
            <a:r>
              <a:rPr lang="en-US" sz="2400" dirty="0" smtClean="0"/>
              <a:t>Software Quality</a:t>
            </a:r>
          </a:p>
          <a:p>
            <a:pPr marL="174625" lvl="1" indent="-174625"/>
            <a:r>
              <a:rPr lang="en-US" sz="2400" dirty="0" smtClean="0"/>
              <a:t>Software Testing</a:t>
            </a:r>
          </a:p>
          <a:p>
            <a:pPr marL="174625" lvl="1" indent="-174625"/>
            <a:r>
              <a:rPr lang="en-US" sz="2400" dirty="0" smtClean="0"/>
              <a:t>Static Code Analysis</a:t>
            </a:r>
          </a:p>
          <a:p>
            <a:pPr marL="438150" lvl="2" indent="-174625"/>
            <a:r>
              <a:rPr lang="en-US" sz="2400" dirty="0" err="1" smtClean="0"/>
              <a:t>Findbugs</a:t>
            </a:r>
            <a:endParaRPr lang="en-US" sz="2400" dirty="0" smtClean="0"/>
          </a:p>
          <a:p>
            <a:pPr marL="174625" lvl="1" indent="-174625"/>
            <a:r>
              <a:rPr lang="en-US" sz="2400" dirty="0" smtClean="0"/>
              <a:t>Stability</a:t>
            </a:r>
          </a:p>
          <a:p>
            <a:pPr marL="438150" lvl="2" indent="-174625"/>
            <a:r>
              <a:rPr lang="en-US" sz="2400" dirty="0" smtClean="0"/>
              <a:t>Monkey</a:t>
            </a:r>
          </a:p>
          <a:p>
            <a:pPr marL="174625" lvl="1" indent="-174625"/>
            <a:r>
              <a:rPr lang="en-US" sz="2400" dirty="0" smtClean="0"/>
              <a:t>References</a:t>
            </a:r>
          </a:p>
          <a:p>
            <a:pPr marL="174625" lvl="1" indent="-174625"/>
            <a:endParaRPr lang="en-US" sz="2400" dirty="0" smtClean="0"/>
          </a:p>
          <a:p>
            <a:pPr marL="174625" lvl="1" indent="-174625"/>
            <a:endParaRPr lang="en-US" sz="2400" dirty="0" smtClean="0"/>
          </a:p>
        </p:txBody>
      </p:sp>
      <p:sp>
        <p:nvSpPr>
          <p:cNvPr id="4" name="Content Placeholder 3"/>
          <p:cNvSpPr>
            <a:spLocks noGrp="1"/>
          </p:cNvSpPr>
          <p:nvPr>
            <p:ph sz="quarter" idx="10"/>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Software Quality?</a:t>
            </a:r>
            <a:endParaRPr lang="en-US" dirty="0"/>
          </a:p>
        </p:txBody>
      </p:sp>
      <p:sp>
        <p:nvSpPr>
          <p:cNvPr id="3" name="Content Placeholder 2"/>
          <p:cNvSpPr>
            <a:spLocks noGrp="1"/>
          </p:cNvSpPr>
          <p:nvPr>
            <p:ph idx="1"/>
          </p:nvPr>
        </p:nvSpPr>
        <p:spPr>
          <a:xfrm>
            <a:off x="431800" y="795647"/>
            <a:ext cx="8280400" cy="5370203"/>
          </a:xfrm>
        </p:spPr>
        <p:txBody>
          <a:bodyPr/>
          <a:lstStyle/>
          <a:p>
            <a:r>
              <a:rPr lang="en-US" b="1" dirty="0" smtClean="0"/>
              <a:t>Software functional quality</a:t>
            </a:r>
            <a:r>
              <a:rPr lang="en-US" sz="1600" dirty="0" smtClean="0"/>
              <a:t> reflects how well it complies with or conforms to a given design, based on </a:t>
            </a:r>
            <a:r>
              <a:rPr lang="en-US" sz="1600" dirty="0" smtClean="0">
                <a:hlinkClick r:id="rId2" tooltip="Functional requirements"/>
              </a:rPr>
              <a:t>functional requirements</a:t>
            </a:r>
            <a:r>
              <a:rPr lang="en-US" sz="1600" dirty="0" smtClean="0"/>
              <a:t> or specifications. That attribute can also be described as the </a:t>
            </a:r>
            <a:r>
              <a:rPr lang="en-US" sz="1600" b="1" dirty="0" smtClean="0"/>
              <a:t>fitness for purpose</a:t>
            </a:r>
            <a:r>
              <a:rPr lang="en-US" sz="1600" dirty="0" smtClean="0"/>
              <a:t> of a piece of software or how it compares to competitors in the marketplace as a worthwhile </a:t>
            </a:r>
            <a:r>
              <a:rPr lang="en-US" sz="1600" dirty="0" smtClean="0">
                <a:hlinkClick r:id="rId3" tooltip="Product (business)"/>
              </a:rPr>
              <a:t>product</a:t>
            </a:r>
            <a:r>
              <a:rPr lang="en-US" sz="1600" dirty="0" smtClean="0"/>
              <a:t>;</a:t>
            </a:r>
          </a:p>
          <a:p>
            <a:r>
              <a:rPr lang="en-US" b="1" dirty="0" smtClean="0"/>
              <a:t>Software structural quality</a:t>
            </a:r>
            <a:r>
              <a:rPr lang="en-US" sz="1600" dirty="0" smtClean="0"/>
              <a:t> refers to how it meets </a:t>
            </a:r>
            <a:r>
              <a:rPr lang="en-US" sz="1600" dirty="0" smtClean="0">
                <a:hlinkClick r:id="rId4" tooltip="Non-functional requirements"/>
              </a:rPr>
              <a:t>non-functional requirements</a:t>
            </a:r>
            <a:r>
              <a:rPr lang="en-US" sz="1600" dirty="0" smtClean="0"/>
              <a:t> that support the delivery of the functional requirements, such as robustness or maintainability, the degree to which the software was produced correctly.</a:t>
            </a:r>
          </a:p>
          <a:p>
            <a:pPr marL="174625" lvl="1" indent="-174625"/>
            <a:endParaRPr lang="en-US" dirty="0" smtClean="0"/>
          </a:p>
        </p:txBody>
      </p:sp>
      <p:sp>
        <p:nvSpPr>
          <p:cNvPr id="4" name="Content Placeholder 3"/>
          <p:cNvSpPr>
            <a:spLocks noGrp="1"/>
          </p:cNvSpPr>
          <p:nvPr>
            <p:ph sz="quarter" idx="10"/>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9126</a:t>
            </a:r>
            <a:endParaRPr lang="en-US" dirty="0"/>
          </a:p>
        </p:txBody>
      </p:sp>
      <p:sp>
        <p:nvSpPr>
          <p:cNvPr id="3" name="Content Placeholder 2"/>
          <p:cNvSpPr>
            <a:spLocks noGrp="1"/>
          </p:cNvSpPr>
          <p:nvPr>
            <p:ph idx="1"/>
          </p:nvPr>
        </p:nvSpPr>
        <p:spPr>
          <a:xfrm>
            <a:off x="431800" y="795647"/>
            <a:ext cx="8280400" cy="5370203"/>
          </a:xfrm>
        </p:spPr>
        <p:txBody>
          <a:bodyPr/>
          <a:lstStyle/>
          <a:p>
            <a:r>
              <a:rPr lang="en-US" sz="2000" b="1" dirty="0" smtClean="0"/>
              <a:t>Functionality</a:t>
            </a:r>
            <a:r>
              <a:rPr lang="en-US" sz="1400" dirty="0" smtClean="0"/>
              <a:t> - </a:t>
            </a:r>
            <a:r>
              <a:rPr lang="en-US" sz="1400" i="1" dirty="0" smtClean="0"/>
              <a:t>A set of attributes that bear on the existence of a set of functions and their specified properties. The functions are those that satisfy stated or implied needs.</a:t>
            </a:r>
            <a:endParaRPr lang="en-US" sz="1400" dirty="0" smtClean="0"/>
          </a:p>
          <a:p>
            <a:pPr lvl="1"/>
            <a:r>
              <a:rPr lang="en-US" sz="1400" dirty="0" smtClean="0">
                <a:hlinkClick r:id="rId2" tooltip="Suitability (page does not exist)"/>
              </a:rPr>
              <a:t>Suitability</a:t>
            </a:r>
            <a:endParaRPr lang="en-US" sz="1400" dirty="0" smtClean="0"/>
          </a:p>
          <a:p>
            <a:pPr lvl="1"/>
            <a:r>
              <a:rPr lang="en-US" sz="1400" dirty="0" smtClean="0"/>
              <a:t>Accuracy</a:t>
            </a:r>
          </a:p>
          <a:p>
            <a:pPr lvl="1"/>
            <a:r>
              <a:rPr lang="en-US" sz="1400" dirty="0" smtClean="0">
                <a:hlinkClick r:id="rId3" tooltip="Interoperability"/>
              </a:rPr>
              <a:t>Interoperability</a:t>
            </a:r>
            <a:endParaRPr lang="en-US" sz="1400" dirty="0" smtClean="0"/>
          </a:p>
          <a:p>
            <a:pPr lvl="1"/>
            <a:r>
              <a:rPr lang="en-US" sz="1400" dirty="0" smtClean="0">
                <a:hlinkClick r:id="rId4" tooltip="Computer security"/>
              </a:rPr>
              <a:t>Security</a:t>
            </a:r>
            <a:endParaRPr lang="en-US" sz="1400" dirty="0" smtClean="0"/>
          </a:p>
          <a:p>
            <a:pPr lvl="1"/>
            <a:r>
              <a:rPr lang="en-US" sz="1400" dirty="0" smtClean="0"/>
              <a:t>Functionality Compliance</a:t>
            </a:r>
          </a:p>
          <a:p>
            <a:r>
              <a:rPr lang="en-US" sz="2000" b="1" dirty="0" smtClean="0">
                <a:hlinkClick r:id="rId5" tooltip="wikt:reliability"/>
              </a:rPr>
              <a:t>Reliability</a:t>
            </a:r>
            <a:r>
              <a:rPr lang="en-US" sz="1400" dirty="0" smtClean="0"/>
              <a:t> - </a:t>
            </a:r>
            <a:r>
              <a:rPr lang="en-US" sz="1400" i="1" dirty="0" smtClean="0"/>
              <a:t>A set of attributes that bear on the capability of software to maintain its level of performance under stated conditions for a stated period of time.</a:t>
            </a:r>
            <a:endParaRPr lang="en-US" sz="1400" dirty="0" smtClean="0"/>
          </a:p>
          <a:p>
            <a:pPr lvl="1"/>
            <a:r>
              <a:rPr lang="en-US" sz="1400" dirty="0" smtClean="0"/>
              <a:t>Maturity</a:t>
            </a:r>
          </a:p>
          <a:p>
            <a:pPr lvl="1"/>
            <a:r>
              <a:rPr lang="en-US" sz="1400" dirty="0" smtClean="0">
                <a:hlinkClick r:id="rId6" tooltip="Fault Tolerance"/>
              </a:rPr>
              <a:t>Fault Tolerance</a:t>
            </a:r>
            <a:endParaRPr lang="en-US" sz="1400" dirty="0" smtClean="0"/>
          </a:p>
          <a:p>
            <a:pPr lvl="1"/>
            <a:r>
              <a:rPr lang="en-US" sz="1400" dirty="0" smtClean="0"/>
              <a:t>Recoverability</a:t>
            </a:r>
          </a:p>
          <a:p>
            <a:pPr lvl="1"/>
            <a:r>
              <a:rPr lang="en-US" sz="1400" dirty="0" smtClean="0"/>
              <a:t>Reliability Compliance</a:t>
            </a:r>
          </a:p>
          <a:p>
            <a:r>
              <a:rPr lang="en-US" sz="2000" b="1" dirty="0" smtClean="0">
                <a:hlinkClick r:id="rId7" tooltip="Usability"/>
              </a:rPr>
              <a:t>Usability</a:t>
            </a:r>
            <a:r>
              <a:rPr lang="en-US" sz="1400" dirty="0" smtClean="0"/>
              <a:t> - </a:t>
            </a:r>
            <a:r>
              <a:rPr lang="en-US" sz="1400" i="1" dirty="0" smtClean="0"/>
              <a:t>A set of attributes that bear on the effort needed for use, and on the individual assessment of such use, by a stated or implied set of users.</a:t>
            </a:r>
            <a:endParaRPr lang="en-US" sz="1400" dirty="0" smtClean="0"/>
          </a:p>
          <a:p>
            <a:pPr lvl="1"/>
            <a:r>
              <a:rPr lang="en-US" sz="1400" dirty="0" smtClean="0"/>
              <a:t>Understandability</a:t>
            </a:r>
          </a:p>
          <a:p>
            <a:pPr lvl="1"/>
            <a:r>
              <a:rPr lang="en-US" sz="1400" dirty="0" err="1" smtClean="0">
                <a:hlinkClick r:id="rId8" tooltip="Learnability"/>
              </a:rPr>
              <a:t>Learnability</a:t>
            </a:r>
            <a:endParaRPr lang="en-US" sz="1400" dirty="0" smtClean="0"/>
          </a:p>
          <a:p>
            <a:pPr lvl="1"/>
            <a:r>
              <a:rPr lang="en-US" sz="1400" dirty="0" smtClean="0">
                <a:hlinkClick r:id="rId9" tooltip="Operability"/>
              </a:rPr>
              <a:t>Operability</a:t>
            </a:r>
            <a:endParaRPr lang="en-US" sz="1400" dirty="0" smtClean="0"/>
          </a:p>
          <a:p>
            <a:pPr lvl="1"/>
            <a:r>
              <a:rPr lang="en-US" sz="1400" dirty="0" smtClean="0"/>
              <a:t>Attractiveness</a:t>
            </a:r>
          </a:p>
          <a:p>
            <a:pPr lvl="1"/>
            <a:r>
              <a:rPr lang="en-US" sz="1400" dirty="0" smtClean="0"/>
              <a:t>Usability Compliance</a:t>
            </a:r>
          </a:p>
          <a:p>
            <a:pPr marL="174625" lvl="1" indent="-174625"/>
            <a:endParaRPr lang="en-US" dirty="0" smtClean="0"/>
          </a:p>
        </p:txBody>
      </p:sp>
      <p:sp>
        <p:nvSpPr>
          <p:cNvPr id="4" name="Content Placeholder 3"/>
          <p:cNvSpPr>
            <a:spLocks noGrp="1"/>
          </p:cNvSpPr>
          <p:nvPr>
            <p:ph sz="quarter" idx="10"/>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20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20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20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20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2000"/>
                                        <p:tgtEl>
                                          <p:spTgt spid="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2000"/>
                                        <p:tgtEl>
                                          <p:spTgt spid="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2000"/>
                                        <p:tgtEl>
                                          <p:spTgt spid="3">
                                            <p:txEl>
                                              <p:pRg st="14" end="1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fade">
                                      <p:cBhvr>
                                        <p:cTn id="56" dur="2000"/>
                                        <p:tgtEl>
                                          <p:spTgt spid="3">
                                            <p:txEl>
                                              <p:pRg st="15" end="15"/>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animEffect transition="in" filter="fade">
                                      <p:cBhvr>
                                        <p:cTn id="59" dur="20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9126 – cont.</a:t>
            </a:r>
            <a:endParaRPr lang="en-US" dirty="0"/>
          </a:p>
        </p:txBody>
      </p:sp>
      <p:sp>
        <p:nvSpPr>
          <p:cNvPr id="3" name="Content Placeholder 2"/>
          <p:cNvSpPr>
            <a:spLocks noGrp="1"/>
          </p:cNvSpPr>
          <p:nvPr>
            <p:ph idx="1"/>
          </p:nvPr>
        </p:nvSpPr>
        <p:spPr>
          <a:xfrm>
            <a:off x="431800" y="795647"/>
            <a:ext cx="8280400" cy="5370203"/>
          </a:xfrm>
        </p:spPr>
        <p:txBody>
          <a:bodyPr/>
          <a:lstStyle/>
          <a:p>
            <a:r>
              <a:rPr lang="en-US" sz="2000" b="1" dirty="0" smtClean="0">
                <a:hlinkClick r:id="rId2" tooltip="Algorithmic efficiency"/>
              </a:rPr>
              <a:t>Efficiency</a:t>
            </a:r>
            <a:r>
              <a:rPr lang="en-US" sz="1400" dirty="0" smtClean="0"/>
              <a:t> - </a:t>
            </a:r>
            <a:r>
              <a:rPr lang="en-US" sz="1400" i="1" dirty="0" smtClean="0"/>
              <a:t>A set of attributes that bear on the relationship between the level of performance of the software and the amount of resources used, under stated conditions.</a:t>
            </a:r>
            <a:endParaRPr lang="en-US" sz="1400" dirty="0" smtClean="0"/>
          </a:p>
          <a:p>
            <a:pPr lvl="1"/>
            <a:r>
              <a:rPr lang="en-US" sz="1400" dirty="0" smtClean="0"/>
              <a:t>Time </a:t>
            </a:r>
            <a:r>
              <a:rPr lang="en-US" sz="1400" dirty="0" err="1" smtClean="0"/>
              <a:t>Behaviour</a:t>
            </a:r>
            <a:endParaRPr lang="en-US" sz="1400" dirty="0" smtClean="0"/>
          </a:p>
          <a:p>
            <a:pPr lvl="1"/>
            <a:r>
              <a:rPr lang="en-US" sz="1400" dirty="0" smtClean="0"/>
              <a:t>Resource </a:t>
            </a:r>
            <a:r>
              <a:rPr lang="en-US" sz="1400" dirty="0" err="1" smtClean="0"/>
              <a:t>Utilisation</a:t>
            </a:r>
            <a:endParaRPr lang="en-US" sz="1400" dirty="0" smtClean="0"/>
          </a:p>
          <a:p>
            <a:pPr lvl="1"/>
            <a:r>
              <a:rPr lang="en-US" sz="1400" dirty="0" smtClean="0"/>
              <a:t>Efficiency Compliance</a:t>
            </a:r>
          </a:p>
          <a:p>
            <a:r>
              <a:rPr lang="en-US" sz="2000" b="1" dirty="0" smtClean="0">
                <a:hlinkClick r:id="rId3" tooltip="Maintainability"/>
              </a:rPr>
              <a:t>Maintainability</a:t>
            </a:r>
            <a:r>
              <a:rPr lang="en-US" sz="1400" dirty="0" smtClean="0"/>
              <a:t> - </a:t>
            </a:r>
            <a:r>
              <a:rPr lang="en-US" sz="1400" i="1" dirty="0" smtClean="0"/>
              <a:t>A set of attributes that bear on the effort needed to make specified modifications.</a:t>
            </a:r>
            <a:endParaRPr lang="en-US" sz="1400" dirty="0" smtClean="0"/>
          </a:p>
          <a:p>
            <a:pPr lvl="1"/>
            <a:r>
              <a:rPr lang="en-US" sz="1400" dirty="0" smtClean="0"/>
              <a:t>Analyzability</a:t>
            </a:r>
          </a:p>
          <a:p>
            <a:pPr lvl="1"/>
            <a:r>
              <a:rPr lang="en-US" sz="1400" dirty="0" smtClean="0"/>
              <a:t>Changeability</a:t>
            </a:r>
          </a:p>
          <a:p>
            <a:pPr lvl="1"/>
            <a:r>
              <a:rPr lang="en-US" sz="1400" dirty="0" smtClean="0"/>
              <a:t>Stability</a:t>
            </a:r>
          </a:p>
          <a:p>
            <a:pPr lvl="1"/>
            <a:r>
              <a:rPr lang="en-US" sz="1400" dirty="0" smtClean="0">
                <a:hlinkClick r:id="rId4" tooltip="Testability"/>
              </a:rPr>
              <a:t>Testability</a:t>
            </a:r>
            <a:endParaRPr lang="en-US" sz="1400" dirty="0" smtClean="0"/>
          </a:p>
          <a:p>
            <a:pPr lvl="1"/>
            <a:r>
              <a:rPr lang="en-US" sz="1400" dirty="0" smtClean="0"/>
              <a:t>Maintainability Compliance</a:t>
            </a:r>
          </a:p>
          <a:p>
            <a:r>
              <a:rPr lang="en-US" sz="2000" b="1" dirty="0" smtClean="0">
                <a:hlinkClick r:id="rId5" tooltip="Software portability"/>
              </a:rPr>
              <a:t>Portability</a:t>
            </a:r>
            <a:r>
              <a:rPr lang="en-US" sz="1400" dirty="0" smtClean="0"/>
              <a:t> - </a:t>
            </a:r>
            <a:r>
              <a:rPr lang="en-US" sz="1400" i="1" dirty="0" smtClean="0"/>
              <a:t>A set of attributes that bear on the ability of software to be transferred from one environment to another.</a:t>
            </a:r>
            <a:endParaRPr lang="en-US" sz="1400" dirty="0" smtClean="0"/>
          </a:p>
          <a:p>
            <a:pPr lvl="1"/>
            <a:r>
              <a:rPr lang="en-US" sz="1400" dirty="0" smtClean="0"/>
              <a:t>Adaptability</a:t>
            </a:r>
          </a:p>
          <a:p>
            <a:pPr lvl="1"/>
            <a:r>
              <a:rPr lang="en-US" sz="1400" dirty="0" err="1" smtClean="0"/>
              <a:t>Installability</a:t>
            </a:r>
            <a:endParaRPr lang="en-US" sz="1400" dirty="0" smtClean="0"/>
          </a:p>
          <a:p>
            <a:pPr lvl="1"/>
            <a:r>
              <a:rPr lang="en-US" sz="1400" dirty="0" smtClean="0"/>
              <a:t>Co-Existence</a:t>
            </a:r>
          </a:p>
          <a:p>
            <a:pPr lvl="1"/>
            <a:r>
              <a:rPr lang="en-US" sz="1400" dirty="0" err="1" smtClean="0"/>
              <a:t>Replaceability</a:t>
            </a:r>
            <a:endParaRPr lang="en-US" sz="1400" dirty="0" smtClean="0"/>
          </a:p>
          <a:p>
            <a:pPr lvl="1"/>
            <a:r>
              <a:rPr lang="en-US" sz="1400" dirty="0" smtClean="0"/>
              <a:t>Portability Compliance</a:t>
            </a:r>
          </a:p>
          <a:p>
            <a:pPr marL="174625" lvl="1" indent="-174625"/>
            <a:endParaRPr lang="en-US" dirty="0" smtClean="0"/>
          </a:p>
        </p:txBody>
      </p:sp>
      <p:sp>
        <p:nvSpPr>
          <p:cNvPr id="4" name="Content Placeholder 3"/>
          <p:cNvSpPr>
            <a:spLocks noGrp="1"/>
          </p:cNvSpPr>
          <p:nvPr>
            <p:ph sz="quarter" idx="10"/>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20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20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20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20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2000"/>
                                        <p:tgtEl>
                                          <p:spTgt spid="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2000"/>
                                        <p:tgtEl>
                                          <p:spTgt spid="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2000"/>
                                        <p:tgtEl>
                                          <p:spTgt spid="3">
                                            <p:txEl>
                                              <p:pRg st="14" end="1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fade">
                                      <p:cBhvr>
                                        <p:cTn id="56" dur="20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Software Testing</a:t>
            </a:r>
            <a:endParaRPr lang="en-US" dirty="0"/>
          </a:p>
        </p:txBody>
      </p:sp>
      <p:sp>
        <p:nvSpPr>
          <p:cNvPr id="3" name="Content Placeholder 2"/>
          <p:cNvSpPr>
            <a:spLocks noGrp="1"/>
          </p:cNvSpPr>
          <p:nvPr>
            <p:ph idx="1"/>
          </p:nvPr>
        </p:nvSpPr>
        <p:spPr>
          <a:xfrm>
            <a:off x="431800" y="795647"/>
            <a:ext cx="8280400" cy="5370203"/>
          </a:xfrm>
        </p:spPr>
        <p:txBody>
          <a:bodyPr/>
          <a:lstStyle/>
          <a:p>
            <a:r>
              <a:rPr lang="en-US" b="1" dirty="0" smtClean="0"/>
              <a:t>Static vs. Dynamic Testing</a:t>
            </a:r>
          </a:p>
          <a:p>
            <a:r>
              <a:rPr lang="en-US" b="1" dirty="0" smtClean="0"/>
              <a:t>Black-box vs. White-box Testing</a:t>
            </a:r>
          </a:p>
          <a:p>
            <a:pPr lvl="1"/>
            <a:r>
              <a:rPr lang="en-US" sz="1400" dirty="0" smtClean="0"/>
              <a:t>Static-Black</a:t>
            </a:r>
          </a:p>
          <a:p>
            <a:pPr lvl="1"/>
            <a:r>
              <a:rPr lang="en-US" sz="1400" dirty="0" smtClean="0"/>
              <a:t>Static-White</a:t>
            </a:r>
          </a:p>
          <a:p>
            <a:pPr lvl="1"/>
            <a:r>
              <a:rPr lang="en-US" sz="1400" dirty="0" smtClean="0"/>
              <a:t>Dynamic Black</a:t>
            </a:r>
          </a:p>
          <a:p>
            <a:pPr lvl="1"/>
            <a:r>
              <a:rPr lang="en-US" sz="1400" dirty="0" smtClean="0"/>
              <a:t>Dynamic White</a:t>
            </a:r>
          </a:p>
          <a:p>
            <a:r>
              <a:rPr lang="en-US" b="1" dirty="0" smtClean="0"/>
              <a:t>Validation vs. Verification</a:t>
            </a:r>
          </a:p>
          <a:p>
            <a:pPr lvl="1"/>
            <a:r>
              <a:rPr lang="en-US" sz="1400" dirty="0" smtClean="0"/>
              <a:t>Verification: Have we built the software right? (i.e., does it match the specification).</a:t>
            </a:r>
          </a:p>
          <a:p>
            <a:pPr lvl="1"/>
            <a:r>
              <a:rPr lang="en-US" sz="1400" dirty="0" smtClean="0"/>
              <a:t>Validation: Have we built the right software? (i.e., is this what the customer wants).</a:t>
            </a:r>
            <a:endParaRPr lang="en-US" sz="1400" b="1" dirty="0" smtClean="0"/>
          </a:p>
          <a:p>
            <a:r>
              <a:rPr lang="en-US" b="1" dirty="0" smtClean="0"/>
              <a:t>Software Quality Assurance</a:t>
            </a:r>
          </a:p>
          <a:p>
            <a:pPr lvl="1"/>
            <a:r>
              <a:rPr lang="en-US" sz="1400" dirty="0" smtClean="0"/>
              <a:t>Quality management</a:t>
            </a:r>
          </a:p>
          <a:p>
            <a:pPr lvl="1"/>
            <a:r>
              <a:rPr lang="en-US" sz="1400" dirty="0" smtClean="0"/>
              <a:t>Quality goal and standard</a:t>
            </a:r>
          </a:p>
          <a:p>
            <a:pPr lvl="1"/>
            <a:r>
              <a:rPr lang="en-US" sz="1400" dirty="0" smtClean="0"/>
              <a:t>Quality control</a:t>
            </a:r>
          </a:p>
          <a:p>
            <a:pPr lvl="1"/>
            <a:r>
              <a:rPr lang="en-US" sz="1400" dirty="0" smtClean="0"/>
              <a:t>Software testing</a:t>
            </a:r>
          </a:p>
          <a:p>
            <a:pPr marL="174625" lvl="1" indent="-174625"/>
            <a:endParaRPr lang="en-US" sz="2400" b="1" dirty="0" smtClean="0">
              <a:ea typeface="+mn-ea"/>
              <a:cs typeface="+mn-cs"/>
            </a:endParaRPr>
          </a:p>
        </p:txBody>
      </p:sp>
      <p:sp>
        <p:nvSpPr>
          <p:cNvPr id="4" name="Content Placeholder 3"/>
          <p:cNvSpPr>
            <a:spLocks noGrp="1"/>
          </p:cNvSpPr>
          <p:nvPr>
            <p:ph sz="quarter" idx="10"/>
          </p:nvPr>
        </p:nvSpPr>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20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20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20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2000"/>
                                        <p:tgtEl>
                                          <p:spTgt spid="3">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2000"/>
                                        <p:tgtEl>
                                          <p:spTgt spid="3">
                                            <p:txEl>
                                              <p:pRg st="12" end="12"/>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2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Software Testing</a:t>
            </a:r>
            <a:endParaRPr lang="en-US" dirty="0"/>
          </a:p>
        </p:txBody>
      </p:sp>
      <p:sp>
        <p:nvSpPr>
          <p:cNvPr id="3" name="Content Placeholder 2"/>
          <p:cNvSpPr>
            <a:spLocks noGrp="1"/>
          </p:cNvSpPr>
          <p:nvPr>
            <p:ph idx="1"/>
          </p:nvPr>
        </p:nvSpPr>
        <p:spPr>
          <a:xfrm>
            <a:off x="431800" y="795647"/>
            <a:ext cx="8280400" cy="5370203"/>
          </a:xfrm>
        </p:spPr>
        <p:txBody>
          <a:bodyPr/>
          <a:lstStyle/>
          <a:p>
            <a:r>
              <a:rPr lang="en-US" sz="2000" b="1" dirty="0" smtClean="0"/>
              <a:t>Test targets</a:t>
            </a:r>
          </a:p>
          <a:p>
            <a:pPr lvl="1"/>
            <a:r>
              <a:rPr lang="en-US" sz="1400" dirty="0" smtClean="0"/>
              <a:t>Unit testing</a:t>
            </a:r>
          </a:p>
          <a:p>
            <a:pPr lvl="1"/>
            <a:r>
              <a:rPr lang="en-US" sz="1400" dirty="0" smtClean="0"/>
              <a:t>Integration testing</a:t>
            </a:r>
          </a:p>
          <a:p>
            <a:pPr lvl="1"/>
            <a:r>
              <a:rPr lang="en-US" sz="1400" dirty="0" smtClean="0"/>
              <a:t>System testing</a:t>
            </a:r>
          </a:p>
          <a:p>
            <a:pPr lvl="1"/>
            <a:r>
              <a:rPr lang="en-US" sz="1400" dirty="0" smtClean="0"/>
              <a:t>System integration</a:t>
            </a:r>
          </a:p>
          <a:p>
            <a:r>
              <a:rPr lang="en-US" sz="2000" b="1" dirty="0" smtClean="0"/>
              <a:t>Objectives of testing</a:t>
            </a:r>
            <a:endParaRPr lang="en-US" sz="1400" dirty="0" smtClean="0"/>
          </a:p>
          <a:p>
            <a:pPr lvl="1"/>
            <a:r>
              <a:rPr lang="en-US" sz="1400" dirty="0" smtClean="0"/>
              <a:t>Regression testing</a:t>
            </a:r>
          </a:p>
          <a:p>
            <a:pPr lvl="1"/>
            <a:r>
              <a:rPr lang="en-US" sz="1400" dirty="0" smtClean="0"/>
              <a:t>Acceptance Testing</a:t>
            </a:r>
          </a:p>
          <a:p>
            <a:pPr lvl="1"/>
            <a:r>
              <a:rPr lang="en-US" sz="1400" dirty="0" smtClean="0"/>
              <a:t>Alpha &amp; Beta testing</a:t>
            </a:r>
          </a:p>
          <a:p>
            <a:r>
              <a:rPr lang="en-US" sz="2000" b="1" dirty="0" smtClean="0"/>
              <a:t>Non-functional testing</a:t>
            </a:r>
            <a:endParaRPr lang="en-US" sz="1400" dirty="0" smtClean="0"/>
          </a:p>
          <a:p>
            <a:pPr lvl="1"/>
            <a:r>
              <a:rPr lang="en-US" sz="1400" dirty="0" smtClean="0"/>
              <a:t>Software performance testing</a:t>
            </a:r>
          </a:p>
          <a:p>
            <a:pPr lvl="1"/>
            <a:r>
              <a:rPr lang="en-US" sz="1400" dirty="0" smtClean="0"/>
              <a:t>Usability testing</a:t>
            </a:r>
          </a:p>
          <a:p>
            <a:pPr lvl="1"/>
            <a:r>
              <a:rPr lang="en-US" sz="1400" dirty="0" smtClean="0"/>
              <a:t>Security testing</a:t>
            </a:r>
          </a:p>
          <a:p>
            <a:pPr lvl="1"/>
            <a:r>
              <a:rPr lang="en-US" sz="1400" dirty="0" smtClean="0"/>
              <a:t>Internationalization and localization</a:t>
            </a:r>
          </a:p>
          <a:p>
            <a:pPr lvl="1"/>
            <a:r>
              <a:rPr lang="en-US" sz="1400" dirty="0" smtClean="0"/>
              <a:t>Destructive testing</a:t>
            </a:r>
          </a:p>
        </p:txBody>
      </p:sp>
      <p:sp>
        <p:nvSpPr>
          <p:cNvPr id="4" name="Content Placeholder 3"/>
          <p:cNvSpPr>
            <a:spLocks noGrp="1"/>
          </p:cNvSpPr>
          <p:nvPr>
            <p:ph sz="quarter" idx="10"/>
          </p:nvPr>
        </p:nvSpPr>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20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20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20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20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2000"/>
                                        <p:tgtEl>
                                          <p:spTgt spid="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2000"/>
                                        <p:tgtEl>
                                          <p:spTgt spid="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2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Findbugs</a:t>
            </a:r>
            <a:endParaRPr lang="en-US" dirty="0"/>
          </a:p>
        </p:txBody>
      </p:sp>
      <p:sp>
        <p:nvSpPr>
          <p:cNvPr id="3" name="Content Placeholder 2"/>
          <p:cNvSpPr>
            <a:spLocks noGrp="1"/>
          </p:cNvSpPr>
          <p:nvPr>
            <p:ph idx="1"/>
          </p:nvPr>
        </p:nvSpPr>
        <p:spPr>
          <a:xfrm>
            <a:off x="431800" y="795647"/>
            <a:ext cx="8280400" cy="5370203"/>
          </a:xfrm>
        </p:spPr>
        <p:txBody>
          <a:bodyPr/>
          <a:lstStyle/>
          <a:p>
            <a:r>
              <a:rPr lang="en-US" sz="2000" b="1" dirty="0" smtClean="0"/>
              <a:t>What does </a:t>
            </a:r>
            <a:r>
              <a:rPr lang="en-US" sz="2000" b="1" dirty="0" err="1" smtClean="0"/>
              <a:t>Findbugs</a:t>
            </a:r>
            <a:r>
              <a:rPr lang="en-US" sz="2000" b="1" dirty="0" smtClean="0"/>
              <a:t> do?</a:t>
            </a:r>
          </a:p>
          <a:p>
            <a:pPr lvl="1"/>
            <a:r>
              <a:rPr lang="en-US" sz="1400" dirty="0" smtClean="0"/>
              <a:t>A static analysis tool</a:t>
            </a:r>
          </a:p>
          <a:p>
            <a:pPr lvl="1"/>
            <a:r>
              <a:rPr lang="en-US" sz="1400" dirty="0" smtClean="0"/>
              <a:t>Identify potential types of errors in Java </a:t>
            </a:r>
            <a:r>
              <a:rPr lang="en-US" sz="1400" dirty="0" err="1" smtClean="0"/>
              <a:t>programsSystem</a:t>
            </a:r>
            <a:r>
              <a:rPr lang="en-US" sz="1400" dirty="0" smtClean="0"/>
              <a:t> testing</a:t>
            </a:r>
          </a:p>
          <a:p>
            <a:pPr lvl="1"/>
            <a:r>
              <a:rPr lang="en-US" sz="1400" dirty="0" smtClean="0"/>
              <a:t>Operates on Java </a:t>
            </a:r>
            <a:r>
              <a:rPr lang="en-US" sz="1400" dirty="0" err="1" smtClean="0"/>
              <a:t>bytecode</a:t>
            </a:r>
            <a:endParaRPr lang="en-US" sz="1400" dirty="0" smtClean="0"/>
          </a:p>
          <a:p>
            <a:r>
              <a:rPr lang="en-US" sz="2000" b="1" dirty="0" smtClean="0"/>
              <a:t>What kinds of errors can be detected by </a:t>
            </a:r>
            <a:r>
              <a:rPr lang="en-US" sz="2000" b="1" dirty="0" err="1" smtClean="0"/>
              <a:t>Findbugs</a:t>
            </a:r>
            <a:r>
              <a:rPr lang="en-US" sz="2000" b="1" dirty="0" smtClean="0"/>
              <a:t>?</a:t>
            </a:r>
            <a:endParaRPr lang="en-US" sz="1400" dirty="0" smtClean="0"/>
          </a:p>
          <a:p>
            <a:pPr lvl="1"/>
            <a:r>
              <a:rPr lang="en-US" sz="1400" dirty="0" smtClean="0">
                <a:hlinkClick r:id="rId2"/>
              </a:rPr>
              <a:t>http://findbugs.sourceforge.net/bugDescriptions.html</a:t>
            </a:r>
            <a:endParaRPr lang="en-US" sz="1400" dirty="0" smtClean="0"/>
          </a:p>
          <a:p>
            <a:r>
              <a:rPr lang="en-US" sz="2000" b="1" dirty="0" smtClean="0"/>
              <a:t>Bug categories</a:t>
            </a:r>
            <a:endParaRPr lang="en-US" sz="1400" dirty="0" smtClean="0"/>
          </a:p>
          <a:p>
            <a:pPr lvl="1"/>
            <a:r>
              <a:rPr lang="en-US" sz="1400" b="1" dirty="0" smtClean="0"/>
              <a:t>Correctness bug</a:t>
            </a:r>
            <a:r>
              <a:rPr lang="en-US" sz="1400" dirty="0" smtClean="0"/>
              <a:t>: Probable bug - an apparent coding mistake resulting in code that was probably not what the developer intended. We strive for a low false positive rate.</a:t>
            </a:r>
          </a:p>
          <a:p>
            <a:pPr lvl="1"/>
            <a:r>
              <a:rPr lang="en-US" sz="1400" b="1" dirty="0" smtClean="0"/>
              <a:t>Bad Practice</a:t>
            </a:r>
            <a:r>
              <a:rPr lang="en-US" sz="1400" dirty="0" smtClean="0"/>
              <a:t>: Violations of recommended and essential coding practice. Examples include hash code and equals problems, </a:t>
            </a:r>
            <a:r>
              <a:rPr lang="en-US" sz="1400" dirty="0" err="1" smtClean="0"/>
              <a:t>cloneable</a:t>
            </a:r>
            <a:r>
              <a:rPr lang="en-US" sz="1400" dirty="0" smtClean="0"/>
              <a:t> idiom, dropped exceptions, </a:t>
            </a:r>
            <a:r>
              <a:rPr lang="en-US" sz="1400" dirty="0" err="1" smtClean="0"/>
              <a:t>serializable</a:t>
            </a:r>
            <a:r>
              <a:rPr lang="en-US" sz="1400" dirty="0" smtClean="0"/>
              <a:t> problems, and misuse of finalize. We strive to make this analysis accurate, although some groups may not care about some of the bad practices.</a:t>
            </a:r>
          </a:p>
          <a:p>
            <a:pPr lvl="1"/>
            <a:r>
              <a:rPr lang="en-US" sz="1400" b="1" dirty="0" smtClean="0"/>
              <a:t>Dodgy</a:t>
            </a:r>
            <a:r>
              <a:rPr lang="en-US" sz="1400" dirty="0" smtClean="0"/>
              <a:t>: Code that is confusing, anomalous, or written in a way that leads itself to errors. Examples include dead local stores, switch fall through, unconfirmed casts, and redundant null check of value known to be null. More false positives accepted. In previous versions of </a:t>
            </a:r>
            <a:r>
              <a:rPr lang="en-US" sz="1400" dirty="0" err="1" smtClean="0"/>
              <a:t>FindBugs</a:t>
            </a:r>
            <a:r>
              <a:rPr lang="en-US" sz="1400" dirty="0" smtClean="0"/>
              <a:t>, this category was known as Style.</a:t>
            </a:r>
          </a:p>
        </p:txBody>
      </p:sp>
      <p:sp>
        <p:nvSpPr>
          <p:cNvPr id="4" name="Content Placeholder 3"/>
          <p:cNvSpPr>
            <a:spLocks noGrp="1"/>
          </p:cNvSpPr>
          <p:nvPr>
            <p:ph sz="quarter" idx="10"/>
          </p:nvPr>
        </p:nvSpPr>
        <p:spPr/>
        <p:txBody>
          <a:bodyP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PT - Liquid Energy TEMPLATE">
  <a:themeElements>
    <a:clrScheme name="SE_Blue_ab">
      <a:dk1>
        <a:srgbClr val="000000"/>
      </a:dk1>
      <a:lt1>
        <a:srgbClr val="FFFFFF"/>
      </a:lt1>
      <a:dk2>
        <a:srgbClr val="00A8B5"/>
      </a:dk2>
      <a:lt2>
        <a:srgbClr val="FFFFFF"/>
      </a:lt2>
      <a:accent1>
        <a:srgbClr val="00A8B5"/>
      </a:accent1>
      <a:accent2>
        <a:srgbClr val="005960"/>
      </a:accent2>
      <a:accent3>
        <a:srgbClr val="68B5C2"/>
      </a:accent3>
      <a:accent4>
        <a:srgbClr val="99CBD3"/>
      </a:accent4>
      <a:accent5>
        <a:srgbClr val="CBE2E7"/>
      </a:accent5>
      <a:accent6>
        <a:srgbClr val="7E959C"/>
      </a:accent6>
      <a:hlink>
        <a:srgbClr val="0070C0"/>
      </a:hlink>
      <a:folHlink>
        <a:srgbClr val="CE0057"/>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E_Lime">
  <a:themeElements>
    <a:clrScheme name="SE_Lime_ab">
      <a:dk1>
        <a:srgbClr val="000000"/>
      </a:dk1>
      <a:lt1>
        <a:srgbClr val="FFFFFF"/>
      </a:lt1>
      <a:dk2>
        <a:srgbClr val="65BB10"/>
      </a:dk2>
      <a:lt2>
        <a:srgbClr val="FFFFFF"/>
      </a:lt2>
      <a:accent1>
        <a:srgbClr val="65BB10"/>
      </a:accent1>
      <a:accent2>
        <a:srgbClr val="206000"/>
      </a:accent2>
      <a:accent3>
        <a:srgbClr val="8EC76E"/>
      </a:accent3>
      <a:accent4>
        <a:srgbClr val="B2D69A"/>
      </a:accent4>
      <a:accent5>
        <a:srgbClr val="D7EACA"/>
      </a:accent5>
      <a:accent6>
        <a:srgbClr val="869C7D"/>
      </a:accent6>
      <a:hlink>
        <a:srgbClr val="0070C0"/>
      </a:hlink>
      <a:folHlink>
        <a:srgbClr val="CE0057"/>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E Orange">
  <a:themeElements>
    <a:clrScheme name="SE_Orange_ab">
      <a:dk1>
        <a:srgbClr val="000000"/>
      </a:dk1>
      <a:lt1>
        <a:srgbClr val="FFFFFF"/>
      </a:lt1>
      <a:dk2>
        <a:srgbClr val="EC7100"/>
      </a:dk2>
      <a:lt2>
        <a:srgbClr val="FFFFFF"/>
      </a:lt2>
      <a:accent1>
        <a:srgbClr val="EC7100"/>
      </a:accent1>
      <a:accent2>
        <a:srgbClr val="773B00"/>
      </a:accent2>
      <a:accent3>
        <a:srgbClr val="EF9152"/>
      </a:accent3>
      <a:accent4>
        <a:srgbClr val="F4B284"/>
      </a:accent4>
      <a:accent5>
        <a:srgbClr val="FAD6BB"/>
      </a:accent5>
      <a:accent6>
        <a:srgbClr val="AD876C"/>
      </a:accent6>
      <a:hlink>
        <a:srgbClr val="0070C0"/>
      </a:hlink>
      <a:folHlink>
        <a:srgbClr val="CE0057"/>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E_Red">
  <a:themeElements>
    <a:clrScheme name="SE_Red_ab">
      <a:dk1>
        <a:srgbClr val="000000"/>
      </a:dk1>
      <a:lt1>
        <a:srgbClr val="FFFFFF"/>
      </a:lt1>
      <a:dk2>
        <a:srgbClr val="D4041D"/>
      </a:dk2>
      <a:lt2>
        <a:srgbClr val="FFFFFF"/>
      </a:lt2>
      <a:accent1>
        <a:srgbClr val="D4041D"/>
      </a:accent1>
      <a:accent2>
        <a:srgbClr val="500000"/>
      </a:accent2>
      <a:accent3>
        <a:srgbClr val="DD6249"/>
      </a:accent3>
      <a:accent4>
        <a:srgbClr val="E69178"/>
      </a:accent4>
      <a:accent5>
        <a:srgbClr val="F2C5B4"/>
      </a:accent5>
      <a:accent6>
        <a:srgbClr val="926C65"/>
      </a:accent6>
      <a:hlink>
        <a:srgbClr val="0070C0"/>
      </a:hlink>
      <a:folHlink>
        <a:srgbClr val="CE0057"/>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SE_Purple">
  <a:themeElements>
    <a:clrScheme name="SE_Purple_ab">
      <a:dk1>
        <a:srgbClr val="000000"/>
      </a:dk1>
      <a:lt1>
        <a:srgbClr val="FFFFFF"/>
      </a:lt1>
      <a:dk2>
        <a:srgbClr val="96078E"/>
      </a:dk2>
      <a:lt2>
        <a:srgbClr val="FFFFFF"/>
      </a:lt2>
      <a:accent1>
        <a:srgbClr val="96078E"/>
      </a:accent1>
      <a:accent2>
        <a:srgbClr val="390049"/>
      </a:accent2>
      <a:accent3>
        <a:srgbClr val="A45EA2"/>
      </a:accent3>
      <a:accent4>
        <a:srgbClr val="BD8CBC"/>
      </a:accent4>
      <a:accent5>
        <a:srgbClr val="D8C0DD"/>
      </a:accent5>
      <a:accent6>
        <a:srgbClr val="826C8A"/>
      </a:accent6>
      <a:hlink>
        <a:srgbClr val="0070C0"/>
      </a:hlink>
      <a:folHlink>
        <a:srgbClr val="D4041D"/>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SE_Cherry">
  <a:themeElements>
    <a:clrScheme name="SE_Cherry_ab">
      <a:dk1>
        <a:srgbClr val="000000"/>
      </a:dk1>
      <a:lt1>
        <a:srgbClr val="FFFFFF"/>
      </a:lt1>
      <a:dk2>
        <a:srgbClr val="CE0057"/>
      </a:dk2>
      <a:lt2>
        <a:srgbClr val="FFFFFF"/>
      </a:lt2>
      <a:accent1>
        <a:srgbClr val="CE0057"/>
      </a:accent1>
      <a:accent2>
        <a:srgbClr val="7F0036"/>
      </a:accent2>
      <a:accent3>
        <a:srgbClr val="D76277"/>
      </a:accent3>
      <a:accent4>
        <a:srgbClr val="E1929A"/>
      </a:accent4>
      <a:accent5>
        <a:srgbClr val="EFC5C7"/>
      </a:accent5>
      <a:accent6>
        <a:srgbClr val="B27A80"/>
      </a:accent6>
      <a:hlink>
        <a:srgbClr val="0070C0"/>
      </a:hlink>
      <a:folHlink>
        <a:srgbClr val="96078E"/>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LiquidEnergyPPT V1 17-08-09">
  <a:themeElements>
    <a:clrScheme name="SE_Blue_ab">
      <a:dk1>
        <a:srgbClr val="000000"/>
      </a:dk1>
      <a:lt1>
        <a:srgbClr val="FFFFFF"/>
      </a:lt1>
      <a:dk2>
        <a:srgbClr val="00A8B5"/>
      </a:dk2>
      <a:lt2>
        <a:srgbClr val="FFFFFF"/>
      </a:lt2>
      <a:accent1>
        <a:srgbClr val="00A8B5"/>
      </a:accent1>
      <a:accent2>
        <a:srgbClr val="005960"/>
      </a:accent2>
      <a:accent3>
        <a:srgbClr val="68B5C2"/>
      </a:accent3>
      <a:accent4>
        <a:srgbClr val="99CBD3"/>
      </a:accent4>
      <a:accent5>
        <a:srgbClr val="CBE2E7"/>
      </a:accent5>
      <a:accent6>
        <a:srgbClr val="7E959C"/>
      </a:accent6>
      <a:hlink>
        <a:srgbClr val="0070C0"/>
      </a:hlink>
      <a:folHlink>
        <a:srgbClr val="CE0057"/>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3B1936BC6A3674D9D095E5A89BD8B8A" ma:contentTypeVersion="1" ma:contentTypeDescription="Create a new document." ma:contentTypeScope="" ma:versionID="c2e3eb12613c1b174384d1487473fb06">
  <xsd:schema xmlns:xsd="http://www.w3.org/2001/XMLSchema" xmlns:p="http://schemas.microsoft.com/office/2006/metadata/properties" xmlns:ns1="http://schemas.microsoft.com/sharepoint/v3" targetNamespace="http://schemas.microsoft.com/office/2006/metadata/properties" ma:root="true" ma:fieldsID="949202dcc3c1780e91e58fb2af340b1d"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807E9B76-B933-47EA-B8C8-B5D5CA3F2B71}">
  <ds:schemaRefs>
    <ds:schemaRef ds:uri="http://schemas.microsoft.com/sharepoint/v3/contenttype/forms"/>
  </ds:schemaRefs>
</ds:datastoreItem>
</file>

<file path=customXml/itemProps2.xml><?xml version="1.0" encoding="utf-8"?>
<ds:datastoreItem xmlns:ds="http://schemas.openxmlformats.org/officeDocument/2006/customXml" ds:itemID="{163A28C3-7298-4AE7-889F-409D23CEA9A3}">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microsoft.com/sharepoint/v3"/>
    <ds:schemaRef ds:uri="http://schemas.openxmlformats.org/package/2006/metadata/core-properties"/>
  </ds:schemaRefs>
</ds:datastoreItem>
</file>

<file path=customXml/itemProps3.xml><?xml version="1.0" encoding="utf-8"?>
<ds:datastoreItem xmlns:ds="http://schemas.openxmlformats.org/officeDocument/2006/customXml" ds:itemID="{4D5B1BAB-20D1-4041-858C-3DF7A9DD09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PPT - Liquid Energy TEMPLATE</Template>
  <TotalTime>0</TotalTime>
  <Words>605</Words>
  <Application>Microsoft Office PowerPoint</Application>
  <PresentationFormat>On-screen Show (4:3)</PresentationFormat>
  <Paragraphs>170</Paragraphs>
  <Slides>19</Slides>
  <Notes>1</Notes>
  <HiddenSlides>0</HiddenSlides>
  <MMClips>0</MMClips>
  <ScaleCrop>false</ScaleCrop>
  <HeadingPairs>
    <vt:vector size="4" baseType="variant">
      <vt:variant>
        <vt:lpstr>Theme</vt:lpstr>
      </vt:variant>
      <vt:variant>
        <vt:i4>7</vt:i4>
      </vt:variant>
      <vt:variant>
        <vt:lpstr>Slide Titles</vt:lpstr>
      </vt:variant>
      <vt:variant>
        <vt:i4>19</vt:i4>
      </vt:variant>
    </vt:vector>
  </HeadingPairs>
  <TitlesOfParts>
    <vt:vector size="26" baseType="lpstr">
      <vt:lpstr>PPT - Liquid Energy TEMPLATE</vt:lpstr>
      <vt:lpstr>SE_Lime</vt:lpstr>
      <vt:lpstr>SE Orange</vt:lpstr>
      <vt:lpstr>SE_Red</vt:lpstr>
      <vt:lpstr>SE_Purple</vt:lpstr>
      <vt:lpstr>SE_Cherry</vt:lpstr>
      <vt:lpstr>LiquidEnergyPPT V1 17-08-09</vt:lpstr>
      <vt:lpstr>Android Application Development (I) </vt:lpstr>
      <vt:lpstr>Agenda</vt:lpstr>
      <vt:lpstr>Outline</vt:lpstr>
      <vt:lpstr>What is Software Quality?</vt:lpstr>
      <vt:lpstr>ISO 9126</vt:lpstr>
      <vt:lpstr>ISO 9126 – cont.</vt:lpstr>
      <vt:lpstr>Software Testing</vt:lpstr>
      <vt:lpstr>Software Testing</vt:lpstr>
      <vt:lpstr>Findbugs</vt:lpstr>
      <vt:lpstr>Findbugs</vt:lpstr>
      <vt:lpstr>Findbugs - requirement</vt:lpstr>
      <vt:lpstr>Monkey</vt:lpstr>
      <vt:lpstr>Monkey</vt:lpstr>
      <vt:lpstr>Monkey</vt:lpstr>
      <vt:lpstr>Monkey</vt:lpstr>
      <vt:lpstr>Monkey - requirements</vt:lpstr>
      <vt:lpstr>Other Test Tools</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subject>One way QA and Delivery of Apps</dc:subject>
  <dc:creator/>
  <dc:description>3/155 01-LXE 110 1400 Uen_x000d_Rev A</dc:description>
  <cp:lastModifiedBy/>
  <cp:revision>1</cp:revision>
  <dcterms:created xsi:type="dcterms:W3CDTF">2011-11-30T11:01:39Z</dcterms:created>
  <dcterms:modified xsi:type="dcterms:W3CDTF">2013-11-02T03:44:23Z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x">
    <vt:lpwstr>1</vt:lpwstr>
  </property>
  <property fmtid="{D5CDD505-2E9C-101B-9397-08002B2CF9AE}" pid="3" name="Checked">
    <vt:lpwstr/>
  </property>
  <property fmtid="{D5CDD505-2E9C-101B-9397-08002B2CF9AE}" pid="4" name="Reference">
    <vt:lpwstr/>
  </property>
  <property fmtid="{D5CDD505-2E9C-101B-9397-08002B2CF9AE}" pid="5" name="LeftFooterField">
    <vt:lpwstr>DocNo</vt:lpwstr>
  </property>
  <property fmtid="{D5CDD505-2E9C-101B-9397-08002B2CF9AE}" pid="6" name="RightFooterField">
    <vt:lpwstr>Title</vt:lpwstr>
  </property>
  <property fmtid="{D5CDD505-2E9C-101B-9397-08002B2CF9AE}" pid="7" name="MiddleFooterField">
    <vt:lpwstr>Date</vt:lpwstr>
  </property>
  <property fmtid="{D5CDD505-2E9C-101B-9397-08002B2CF9AE}" pid="8" name="SecClassViewType">
    <vt:lpwstr>False</vt:lpwstr>
  </property>
  <property fmtid="{D5CDD505-2E9C-101B-9397-08002B2CF9AE}" pid="9" name="FooterType">
    <vt:lpwstr>CVL</vt:lpwstr>
  </property>
  <property fmtid="{D5CDD505-2E9C-101B-9397-08002B2CF9AE}" pid="10" name="DocumentType">
    <vt:lpwstr>EnOHLogoNew2001</vt:lpwstr>
  </property>
  <property fmtid="{D5CDD505-2E9C-101B-9397-08002B2CF9AE}" pid="11" name="TemplateName">
    <vt:lpwstr>EN/FAD 109 0015/8</vt:lpwstr>
  </property>
  <property fmtid="{D5CDD505-2E9C-101B-9397-08002B2CF9AE}" pid="12" name="TemplateVersion">
    <vt:lpwstr>R1A</vt:lpwstr>
  </property>
  <property fmtid="{D5CDD505-2E9C-101B-9397-08002B2CF9AE}" pid="13" name="TotalNumb">
    <vt:lpwstr>False</vt:lpwstr>
  </property>
  <property fmtid="{D5CDD505-2E9C-101B-9397-08002B2CF9AE}" pid="14" name="TemplateFileRevState">
    <vt:lpwstr>E</vt:lpwstr>
  </property>
  <property fmtid="{D5CDD505-2E9C-101B-9397-08002B2CF9AE}" pid="15" name="ContentTypeId">
    <vt:lpwstr>0x01010033B1936BC6A3674D9D095E5A89BD8B8A</vt:lpwstr>
  </property>
  <property fmtid="{D5CDD505-2E9C-101B-9397-08002B2CF9AE}" pid="16" name="DocumentSource">
    <vt:lpwstr>This document is managed in metaDoc.</vt:lpwstr>
  </property>
  <property fmtid="{D5CDD505-2E9C-101B-9397-08002B2CF9AE}" pid="17" name="SecurityClass">
    <vt:lpwstr>Company Internal</vt:lpwstr>
  </property>
  <property fmtid="{D5CDD505-2E9C-101B-9397-08002B2CF9AE}" pid="18" name="Prepared">
    <vt:lpwstr>SEM/CVEIO JOHAN HAMMER</vt:lpwstr>
  </property>
  <property fmtid="{D5CDD505-2E9C-101B-9397-08002B2CF9AE}" pid="19" name="Date">
    <vt:lpwstr>2011-12-13</vt:lpwstr>
  </property>
  <property fmtid="{D5CDD505-2E9C-101B-9397-08002B2CF9AE}" pid="20" name="Revision">
    <vt:lpwstr>A</vt:lpwstr>
  </property>
  <property fmtid="{D5CDD505-2E9C-101B-9397-08002B2CF9AE}" pid="21" name="Title">
    <vt:lpwstr>One way QA and Delivery of Apps</vt:lpwstr>
  </property>
  <property fmtid="{D5CDD505-2E9C-101B-9397-08002B2CF9AE}" pid="22" name="DocName">
    <vt:lpwstr>PROCESS DESCRIPTION</vt:lpwstr>
  </property>
  <property fmtid="{D5CDD505-2E9C-101B-9397-08002B2CF9AE}" pid="23" name="DocNo">
    <vt:lpwstr>3/155 01-LXE 110 1400 Uen</vt:lpwstr>
  </property>
  <property fmtid="{D5CDD505-2E9C-101B-9397-08002B2CF9AE}" pid="24" name="ApprovedBy">
    <vt:lpwstr>SEM/CVEIO (JOHAN HAMMER)</vt:lpwstr>
  </property>
  <property fmtid="{D5CDD505-2E9C-101B-9397-08002B2CF9AE}" pid="25" name="Keyword">
    <vt:lpwstr>ONE WAY QA AND DELIVERY OF APPS_x000d_
UNIFIED</vt:lpwstr>
  </property>
</Properties>
</file>