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22"/>
  </p:notesMasterIdLst>
  <p:handoutMasterIdLst>
    <p:handoutMasterId r:id="rId23"/>
  </p:handoutMasterIdLst>
  <p:sldIdLst>
    <p:sldId id="257" r:id="rId11"/>
    <p:sldId id="479" r:id="rId12"/>
    <p:sldId id="475" r:id="rId13"/>
    <p:sldId id="484" r:id="rId14"/>
    <p:sldId id="480" r:id="rId15"/>
    <p:sldId id="482" r:id="rId16"/>
    <p:sldId id="481" r:id="rId17"/>
    <p:sldId id="483" r:id="rId18"/>
    <p:sldId id="485" r:id="rId19"/>
    <p:sldId id="486" r:id="rId20"/>
    <p:sldId id="487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996633"/>
    <a:srgbClr val="000000"/>
    <a:srgbClr val="FF00FF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3697" autoAdjust="0"/>
  </p:normalViewPr>
  <p:slideViewPr>
    <p:cSldViewPr snapToGrid="0">
      <p:cViewPr>
        <p:scale>
          <a:sx n="80" d="100"/>
          <a:sy n="80" d="100"/>
        </p:scale>
        <p:origin x="-1555" y="-259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95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78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This is a simple, basic, app shot.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An app, normally, built by 4 parts, </a:t>
            </a:r>
            <a:r>
              <a:rPr lang="en-US" altLang="zh-CN" baseline="0" dirty="0" err="1" smtClean="0"/>
              <a:t>Activitiy</a:t>
            </a:r>
            <a:r>
              <a:rPr lang="en-US" altLang="zh-CN" baseline="0" dirty="0" smtClean="0"/>
              <a:t>, Service, CP, </a:t>
            </a:r>
            <a:r>
              <a:rPr lang="en-US" altLang="zh-CN" baseline="0" dirty="0" err="1" smtClean="0"/>
              <a:t>BroadcastReceiver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Activiy</a:t>
            </a:r>
            <a:r>
              <a:rPr lang="en-US" altLang="zh-CN" baseline="0" dirty="0" smtClean="0"/>
              <a:t> provide some basic UI logical here, UI component also be included in </a:t>
            </a:r>
            <a:r>
              <a:rPr lang="en-US" altLang="zh-CN" baseline="0" dirty="0" err="1" smtClean="0"/>
              <a:t>acivity</a:t>
            </a:r>
            <a:r>
              <a:rPr lang="en-US" altLang="zh-C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Service provide some real work logic here, it can be run on his own process or others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CP provide the data app used, all service data can be save and read from CP.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BR, normally, if you want to do something under some </a:t>
            </a:r>
            <a:r>
              <a:rPr lang="en-US" altLang="zh-CN" baseline="0" dirty="0" err="1" smtClean="0"/>
              <a:t>specil</a:t>
            </a:r>
            <a:r>
              <a:rPr lang="en-US" altLang="zh-CN" baseline="0" dirty="0" smtClean="0"/>
              <a:t> condition, you need to write some codes here. E.g. we want to popup something when phone battery is lower than 10%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Every application don’t need to include these 4 module totally. It depends on your requirements.</a:t>
            </a:r>
            <a:endParaRPr lang="zh-CN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7DF27C3-9D2C-4349-A7DE-5A84B2CBD261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</a:t>
            </a:r>
            <a:r>
              <a:rPr lang="en-US" smtClean="0"/>
              <a:t>Application Development (I)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Android Introduction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Intent vs. Implicit Intent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325" y="1036638"/>
            <a:ext cx="4264025" cy="112553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Explicit Intent: typically to start a component in your own app, because you know the class name of the activity or service you want to start</a:t>
            </a: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70" y="3246898"/>
            <a:ext cx="4562014" cy="255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4689475" y="1036638"/>
            <a:ext cx="4264025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lvl="0" indent="-174625">
              <a:spcBef>
                <a:spcPct val="20000"/>
              </a:spcBef>
              <a:buClr>
                <a:schemeClr val="bg1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Implicit Intent: typically to start a component in other apps,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 you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tell system </a:t>
            </a:r>
            <a:r>
              <a:rPr lang="en-US" sz="2400" dirty="0" smtClean="0">
                <a:solidFill>
                  <a:srgbClr val="77787B"/>
                </a:solidFill>
              </a:rPr>
              <a:t>an action to perform, and then reach on the other apps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" y="1047750"/>
            <a:ext cx="4181475" cy="1790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1075" y="1047750"/>
            <a:ext cx="4181475" cy="1790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3119" y="3648075"/>
            <a:ext cx="4668931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Android Developer: </a:t>
            </a:r>
          </a:p>
          <a:p>
            <a:pPr marL="174625" lvl="1" indent="-174625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http://developer.android.com/index.html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0015" y="2118731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lvl="1" indent="-174625"/>
            <a:r>
              <a:rPr lang="en-US" sz="2400" dirty="0" smtClean="0"/>
              <a:t>Android System Architecture</a:t>
            </a:r>
          </a:p>
          <a:p>
            <a:pPr marL="174625" lvl="1" indent="-174625"/>
            <a:r>
              <a:rPr lang="en-US" sz="2400" dirty="0" smtClean="0"/>
              <a:t>Android Application Composition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61975" y="1428750"/>
            <a:ext cx="3924300" cy="504825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Android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51907"/>
            <a:ext cx="8280400" cy="5013944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Android is </a:t>
            </a:r>
            <a:r>
              <a:rPr lang="en-US" sz="2400" dirty="0" smtClean="0">
                <a:solidFill>
                  <a:srgbClr val="FF0000"/>
                </a:solidFill>
              </a:rPr>
              <a:t>a software stack </a:t>
            </a:r>
            <a:r>
              <a:rPr lang="en-US" sz="2400" dirty="0" smtClean="0"/>
              <a:t>for mobile devices that includes an operating system, middleware and key applications.</a:t>
            </a:r>
          </a:p>
          <a:p>
            <a:pPr marL="174625" lvl="1" indent="-174625"/>
            <a:endParaRPr lang="en-US" sz="2400" dirty="0" smtClean="0"/>
          </a:p>
          <a:p>
            <a:pPr marL="174625" lvl="1" indent="-174625"/>
            <a:r>
              <a:rPr lang="en-US" sz="2400" dirty="0" smtClean="0"/>
              <a:t>The </a:t>
            </a:r>
            <a:r>
              <a:rPr lang="en-US" sz="2400" dirty="0" smtClean="0">
                <a:solidFill>
                  <a:srgbClr val="FF0000"/>
                </a:solidFill>
              </a:rPr>
              <a:t>Android SDK </a:t>
            </a:r>
            <a:r>
              <a:rPr lang="en-US" sz="2400" dirty="0" smtClean="0"/>
              <a:t>provides the tools and APIs necessary to begin developing applications on the Android platform using the Java programming language.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1232675"/>
            <a:ext cx="8043862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3"/>
          <p:cNvSpPr>
            <a:spLocks/>
          </p:cNvSpPr>
          <p:nvPr/>
        </p:nvSpPr>
        <p:spPr bwMode="auto">
          <a:xfrm>
            <a:off x="8658925" y="1237500"/>
            <a:ext cx="177800" cy="3987800"/>
          </a:xfrm>
          <a:prstGeom prst="rightBrace">
            <a:avLst>
              <a:gd name="adj1" fmla="val 186905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3"/>
          <p:cNvSpPr>
            <a:spLocks/>
          </p:cNvSpPr>
          <p:nvPr/>
        </p:nvSpPr>
        <p:spPr bwMode="auto">
          <a:xfrm>
            <a:off x="8658925" y="1237500"/>
            <a:ext cx="177800" cy="3987800"/>
          </a:xfrm>
          <a:prstGeom prst="rightBrace">
            <a:avLst>
              <a:gd name="adj1" fmla="val 186905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 rot="5400000">
            <a:off x="8580438" y="2935288"/>
            <a:ext cx="847725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5000"/>
              </a:lnSpc>
              <a:spcBef>
                <a:spcPct val="50000"/>
              </a:spcBef>
              <a:buFont typeface="Times" pitchFamily="18" charset="0"/>
              <a:buNone/>
            </a:pPr>
            <a:r>
              <a:rPr lang="en-US" altLang="zh-CN" sz="1400" b="1" dirty="0">
                <a:solidFill>
                  <a:srgbClr val="336699"/>
                </a:solidFill>
                <a:ea typeface="宋体" pitchFamily="2" charset="-122"/>
              </a:rPr>
              <a:t>Apache 2</a:t>
            </a:r>
            <a:endParaRPr lang="zh-CN" altLang="en-US" sz="1400" b="1" dirty="0">
              <a:solidFill>
                <a:srgbClr val="336699"/>
              </a:solidFill>
              <a:ea typeface="宋体" pitchFamily="2" charset="-122"/>
            </a:endParaRPr>
          </a:p>
        </p:txBody>
      </p:sp>
      <p:sp>
        <p:nvSpPr>
          <p:cNvPr id="10" name="AutoShape 15"/>
          <p:cNvSpPr>
            <a:spLocks/>
          </p:cNvSpPr>
          <p:nvPr/>
        </p:nvSpPr>
        <p:spPr bwMode="auto">
          <a:xfrm>
            <a:off x="8642100" y="5315025"/>
            <a:ext cx="266700" cy="1041400"/>
          </a:xfrm>
          <a:prstGeom prst="rightBrace">
            <a:avLst>
              <a:gd name="adj1" fmla="val 3254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8582025" y="5977013"/>
            <a:ext cx="847725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5000"/>
              </a:lnSpc>
              <a:spcBef>
                <a:spcPct val="50000"/>
              </a:spcBef>
              <a:buFont typeface="Times" pitchFamily="18" charset="0"/>
              <a:buNone/>
            </a:pPr>
            <a:r>
              <a:rPr lang="en-US" altLang="zh-CN" sz="1400" b="1" dirty="0">
                <a:solidFill>
                  <a:srgbClr val="336699"/>
                </a:solidFill>
                <a:ea typeface="宋体" pitchFamily="2" charset="-122"/>
              </a:rPr>
              <a:t>GPL</a:t>
            </a:r>
            <a:endParaRPr lang="zh-CN" altLang="en-US" sz="1400" b="1" dirty="0">
              <a:solidFill>
                <a:srgbClr val="336699"/>
              </a:solidFill>
              <a:ea typeface="宋体" pitchFamily="2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100" y="1912513"/>
            <a:ext cx="847725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5000"/>
              </a:lnSpc>
              <a:spcBef>
                <a:spcPct val="50000"/>
              </a:spcBef>
              <a:buFont typeface="Times" pitchFamily="18" charset="0"/>
              <a:buNone/>
            </a:pPr>
            <a:r>
              <a:rPr lang="en-US" altLang="zh-CN" sz="1400" b="1" dirty="0">
                <a:solidFill>
                  <a:srgbClr val="336699"/>
                </a:solidFill>
                <a:ea typeface="宋体" pitchFamily="2" charset="-122"/>
              </a:rPr>
              <a:t>Java</a:t>
            </a:r>
            <a:endParaRPr lang="zh-CN" altLang="en-US" sz="1400" b="1" dirty="0">
              <a:solidFill>
                <a:srgbClr val="336699"/>
              </a:solidFill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3905263"/>
            <a:ext cx="847725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5000"/>
              </a:lnSpc>
              <a:spcBef>
                <a:spcPct val="50000"/>
              </a:spcBef>
              <a:buFont typeface="Times" pitchFamily="18" charset="0"/>
              <a:buNone/>
            </a:pPr>
            <a:r>
              <a:rPr lang="en-US" altLang="zh-CN" sz="1400" b="1" dirty="0" smtClean="0">
                <a:solidFill>
                  <a:srgbClr val="00CC00"/>
                </a:solidFill>
                <a:ea typeface="宋体" pitchFamily="2" charset="-122"/>
              </a:rPr>
              <a:t>C</a:t>
            </a:r>
            <a:r>
              <a:rPr lang="en-US" altLang="zh-CN" sz="1400" b="1" dirty="0">
                <a:solidFill>
                  <a:srgbClr val="00CC00"/>
                </a:solidFill>
                <a:ea typeface="宋体" pitchFamily="2" charset="-122"/>
              </a:rPr>
              <a:t>++</a:t>
            </a:r>
            <a:br>
              <a:rPr lang="en-US" altLang="zh-CN" sz="1400" b="1" dirty="0">
                <a:solidFill>
                  <a:srgbClr val="00CC00"/>
                </a:solidFill>
                <a:ea typeface="宋体" pitchFamily="2" charset="-122"/>
              </a:rPr>
            </a:br>
            <a:endParaRPr lang="zh-CN" altLang="en-US" sz="1400" b="1" dirty="0">
              <a:solidFill>
                <a:srgbClr val="00CC00"/>
              </a:solidFill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100" y="5767388"/>
            <a:ext cx="847725" cy="14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5000"/>
              </a:lnSpc>
              <a:spcBef>
                <a:spcPct val="50000"/>
              </a:spcBef>
              <a:buFont typeface="Times" pitchFamily="18" charset="0"/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ea typeface="宋体" pitchFamily="2" charset="-122"/>
              </a:rPr>
              <a:t>C</a:t>
            </a:r>
            <a:endParaRPr lang="zh-CN" altLang="en-US" sz="14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 rot="5400000">
            <a:off x="1397000" y="1955800"/>
            <a:ext cx="406400" cy="215900"/>
          </a:xfrm>
          <a:custGeom>
            <a:avLst/>
            <a:gdLst>
              <a:gd name="T0" fmla="*/ 304800 w 21600"/>
              <a:gd name="T1" fmla="*/ 0 h 21600"/>
              <a:gd name="T2" fmla="*/ 0 w 21600"/>
              <a:gd name="T3" fmla="*/ 107950 h 21600"/>
              <a:gd name="T4" fmla="*/ 304800 w 21600"/>
              <a:gd name="T5" fmla="*/ 215900 h 21600"/>
              <a:gd name="T6" fmla="*/ 406400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 rot="5400000">
            <a:off x="6921500" y="1993900"/>
            <a:ext cx="406400" cy="215900"/>
          </a:xfrm>
          <a:custGeom>
            <a:avLst/>
            <a:gdLst>
              <a:gd name="T0" fmla="*/ 304800 w 21600"/>
              <a:gd name="T1" fmla="*/ 0 h 21600"/>
              <a:gd name="T2" fmla="*/ 0 w 21600"/>
              <a:gd name="T3" fmla="*/ 107950 h 21600"/>
              <a:gd name="T4" fmla="*/ 304800 w 21600"/>
              <a:gd name="T5" fmla="*/ 215900 h 21600"/>
              <a:gd name="T6" fmla="*/ 406400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 rot="5400000">
            <a:off x="7594600" y="3187700"/>
            <a:ext cx="406400" cy="215900"/>
          </a:xfrm>
          <a:custGeom>
            <a:avLst/>
            <a:gdLst>
              <a:gd name="T0" fmla="*/ 304800 w 21600"/>
              <a:gd name="T1" fmla="*/ 0 h 21600"/>
              <a:gd name="T2" fmla="*/ 0 w 21600"/>
              <a:gd name="T3" fmla="*/ 107950 h 21600"/>
              <a:gd name="T4" fmla="*/ 304800 w 21600"/>
              <a:gd name="T5" fmla="*/ 215900 h 21600"/>
              <a:gd name="T6" fmla="*/ 406400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 rot="10800000" flipH="1">
            <a:off x="4992688" y="3048000"/>
            <a:ext cx="455612" cy="396875"/>
          </a:xfrm>
          <a:custGeom>
            <a:avLst/>
            <a:gdLst>
              <a:gd name="T0" fmla="*/ 319055 w 21600"/>
              <a:gd name="T1" fmla="*/ 0 h 21600"/>
              <a:gd name="T2" fmla="*/ 319055 w 21600"/>
              <a:gd name="T3" fmla="*/ 223389 h 21600"/>
              <a:gd name="T4" fmla="*/ 68279 w 21600"/>
              <a:gd name="T5" fmla="*/ 396875 h 21600"/>
              <a:gd name="T6" fmla="*/ 455612 w 21600"/>
              <a:gd name="T7" fmla="*/ 11169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 rot="10800000">
            <a:off x="5143500" y="3962400"/>
            <a:ext cx="1016000" cy="190500"/>
          </a:xfrm>
          <a:custGeom>
            <a:avLst/>
            <a:gdLst>
              <a:gd name="T0" fmla="*/ 762000 w 21600"/>
              <a:gd name="T1" fmla="*/ 0 h 21600"/>
              <a:gd name="T2" fmla="*/ 0 w 21600"/>
              <a:gd name="T3" fmla="*/ 95250 h 21600"/>
              <a:gd name="T4" fmla="*/ 762000 w 21600"/>
              <a:gd name="T5" fmla="*/ 190500 h 21600"/>
              <a:gd name="T6" fmla="*/ 1016000 w 21600"/>
              <a:gd name="T7" fmla="*/ 952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4625" lvl="1" indent="-174625"/>
            <a:r>
              <a:rPr lang="en-US" sz="2400" dirty="0" smtClean="0"/>
              <a:t>Android System Architecture</a:t>
            </a:r>
          </a:p>
          <a:p>
            <a:pPr marL="174625" lvl="1" indent="-174625"/>
            <a:r>
              <a:rPr lang="en-US" sz="2400" dirty="0" smtClean="0"/>
              <a:t>Android Application Composition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61975" y="1838325"/>
            <a:ext cx="4457700" cy="504825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r>
              <a:rPr lang="en-US" dirty="0" smtClean="0"/>
              <a:t>Android apps are written in the </a:t>
            </a:r>
            <a:r>
              <a:rPr lang="en-US" dirty="0" smtClean="0">
                <a:solidFill>
                  <a:srgbClr val="FF0000"/>
                </a:solidFill>
              </a:rPr>
              <a:t>Java programming </a:t>
            </a:r>
            <a:r>
              <a:rPr lang="en-US" dirty="0" smtClean="0"/>
              <a:t>language.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Android SDK </a:t>
            </a:r>
            <a:r>
              <a:rPr lang="en-US" dirty="0" smtClean="0"/>
              <a:t>tools compile your code—along with any data and resource files—into an APK: an </a:t>
            </a:r>
            <a:r>
              <a:rPr lang="en-US" i="1" dirty="0" smtClean="0"/>
              <a:t>Android package</a:t>
            </a:r>
            <a:r>
              <a:rPr lang="en-US" dirty="0" smtClean="0"/>
              <a:t>, which is an archive file with an .</a:t>
            </a:r>
            <a:r>
              <a:rPr lang="en-US" dirty="0" err="1" smtClean="0"/>
              <a:t>apk</a:t>
            </a:r>
            <a:r>
              <a:rPr lang="en-US" dirty="0" smtClean="0"/>
              <a:t> suffix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One APK</a:t>
            </a:r>
            <a:r>
              <a:rPr lang="en-US" dirty="0" smtClean="0"/>
              <a:t> file contains all the contents of an Android app and is the file that Android-powered devices use to install the app.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099" y="3810000"/>
            <a:ext cx="4010025" cy="286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31800" y="320848"/>
            <a:ext cx="8280400" cy="523858"/>
          </a:xfrm>
        </p:spPr>
        <p:txBody>
          <a:bodyPr/>
          <a:lstStyle/>
          <a:p>
            <a:r>
              <a:rPr lang="en-US" altLang="zh-CN" dirty="0" smtClean="0"/>
              <a:t>Application Components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95375" y="5534025"/>
            <a:ext cx="6581775" cy="5143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Android Runtime</a:t>
            </a:r>
            <a:endParaRPr lang="zh-CN" altLang="en-US" sz="2400" dirty="0"/>
          </a:p>
        </p:txBody>
      </p:sp>
      <p:grpSp>
        <p:nvGrpSpPr>
          <p:cNvPr id="2" name="Group 55"/>
          <p:cNvGrpSpPr/>
          <p:nvPr/>
        </p:nvGrpSpPr>
        <p:grpSpPr>
          <a:xfrm>
            <a:off x="1314450" y="1666875"/>
            <a:ext cx="2790825" cy="3648075"/>
            <a:chOff x="1095375" y="819150"/>
            <a:chExt cx="2790825" cy="3648075"/>
          </a:xfrm>
        </p:grpSpPr>
        <p:sp>
          <p:nvSpPr>
            <p:cNvPr id="55" name="Rectangle 54"/>
            <p:cNvSpPr/>
            <p:nvPr/>
          </p:nvSpPr>
          <p:spPr>
            <a:xfrm>
              <a:off x="1095375" y="819150"/>
              <a:ext cx="2790825" cy="36480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000" dirty="0" smtClean="0"/>
                <a:t>App 1</a:t>
              </a:r>
              <a:endParaRPr lang="zh-CN" altLang="en-US" sz="2000" dirty="0"/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1266825" y="1228725"/>
              <a:ext cx="2438400" cy="2933700"/>
              <a:chOff x="1266825" y="1228725"/>
              <a:chExt cx="2438400" cy="2933700"/>
            </a:xfrm>
          </p:grpSpPr>
          <p:grpSp>
            <p:nvGrpSpPr>
              <p:cNvPr id="4" name="Group 35"/>
              <p:cNvGrpSpPr/>
              <p:nvPr/>
            </p:nvGrpSpPr>
            <p:grpSpPr>
              <a:xfrm>
                <a:off x="1285875" y="1228725"/>
                <a:ext cx="1152525" cy="847725"/>
                <a:chOff x="1285875" y="1228725"/>
                <a:chExt cx="2133600" cy="110490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1285875" y="1228725"/>
                  <a:ext cx="2133600" cy="11049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b="1" dirty="0" smtClean="0"/>
                    <a:t>Activity 1</a:t>
                  </a:r>
                  <a:endParaRPr lang="zh-CN" altLang="en-US" sz="1400" b="1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1447800" y="176212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457450" y="174307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1285875" y="2247900"/>
                <a:ext cx="2400300" cy="5524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Services</a:t>
                </a:r>
                <a:endParaRPr lang="zh-CN" altLang="en-US" sz="16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266825" y="2895600"/>
                <a:ext cx="2419350" cy="5905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Content Provider</a:t>
                </a:r>
                <a:endParaRPr lang="zh-CN" alt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266825" y="3619500"/>
                <a:ext cx="2428876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Broadcast Receiver</a:t>
                </a:r>
                <a:endParaRPr lang="zh-CN" altLang="en-US" sz="1600" dirty="0"/>
              </a:p>
            </p:txBody>
          </p:sp>
          <p:grpSp>
            <p:nvGrpSpPr>
              <p:cNvPr id="5" name="Group 48"/>
              <p:cNvGrpSpPr/>
              <p:nvPr/>
            </p:nvGrpSpPr>
            <p:grpSpPr>
              <a:xfrm>
                <a:off x="2552700" y="1238250"/>
                <a:ext cx="1152525" cy="847725"/>
                <a:chOff x="1285875" y="1228725"/>
                <a:chExt cx="2133600" cy="1104900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1285875" y="1228725"/>
                  <a:ext cx="2133600" cy="11049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b="1" dirty="0" smtClean="0"/>
                    <a:t>Activity …</a:t>
                  </a:r>
                  <a:endParaRPr lang="zh-CN" altLang="en-US" sz="1400" b="1" dirty="0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1447800" y="176212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2457450" y="174307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</p:grpSp>
        </p:grpSp>
      </p:grpSp>
      <p:grpSp>
        <p:nvGrpSpPr>
          <p:cNvPr id="6" name="Group 33"/>
          <p:cNvGrpSpPr/>
          <p:nvPr/>
        </p:nvGrpSpPr>
        <p:grpSpPr>
          <a:xfrm>
            <a:off x="4621530" y="1666875"/>
            <a:ext cx="2790825" cy="3648075"/>
            <a:chOff x="1095375" y="819150"/>
            <a:chExt cx="2790825" cy="3648075"/>
          </a:xfrm>
        </p:grpSpPr>
        <p:sp>
          <p:nvSpPr>
            <p:cNvPr id="35" name="Rectangle 34"/>
            <p:cNvSpPr/>
            <p:nvPr/>
          </p:nvSpPr>
          <p:spPr>
            <a:xfrm>
              <a:off x="1095375" y="819150"/>
              <a:ext cx="2790825" cy="36480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000" dirty="0" smtClean="0"/>
                <a:t>App n</a:t>
              </a:r>
              <a:endParaRPr lang="zh-CN" altLang="en-US" sz="2000" dirty="0"/>
            </a:p>
          </p:txBody>
        </p:sp>
        <p:grpSp>
          <p:nvGrpSpPr>
            <p:cNvPr id="7" name="Group 52"/>
            <p:cNvGrpSpPr/>
            <p:nvPr/>
          </p:nvGrpSpPr>
          <p:grpSpPr>
            <a:xfrm>
              <a:off x="1266825" y="1228725"/>
              <a:ext cx="2438400" cy="2933700"/>
              <a:chOff x="1266825" y="1228725"/>
              <a:chExt cx="2438400" cy="2933700"/>
            </a:xfrm>
          </p:grpSpPr>
          <p:grpSp>
            <p:nvGrpSpPr>
              <p:cNvPr id="8" name="Group 35"/>
              <p:cNvGrpSpPr/>
              <p:nvPr/>
            </p:nvGrpSpPr>
            <p:grpSpPr>
              <a:xfrm>
                <a:off x="1285875" y="1228725"/>
                <a:ext cx="1152525" cy="847725"/>
                <a:chOff x="1285875" y="1228725"/>
                <a:chExt cx="2133600" cy="11049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1285875" y="1228725"/>
                  <a:ext cx="2133600" cy="11049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b="1" dirty="0" smtClean="0"/>
                    <a:t>Activity 1</a:t>
                  </a:r>
                  <a:endParaRPr lang="zh-CN" altLang="en-US" sz="1400" b="1" dirty="0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1447800" y="176212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457450" y="174307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>
                <a:off x="1285875" y="2247900"/>
                <a:ext cx="2400300" cy="5524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Services</a:t>
                </a:r>
                <a:endParaRPr lang="zh-CN" altLang="en-US" sz="1600" dirty="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266825" y="2895600"/>
                <a:ext cx="2419350" cy="5905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Content Provider</a:t>
                </a:r>
                <a:endParaRPr lang="zh-CN" altLang="en-US" sz="16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266825" y="3619500"/>
                <a:ext cx="2428876" cy="542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Broadcast Receiver</a:t>
                </a:r>
                <a:endParaRPr lang="zh-CN" altLang="en-US" sz="1600" dirty="0"/>
              </a:p>
            </p:txBody>
          </p:sp>
          <p:grpSp>
            <p:nvGrpSpPr>
              <p:cNvPr id="9" name="Group 48"/>
              <p:cNvGrpSpPr/>
              <p:nvPr/>
            </p:nvGrpSpPr>
            <p:grpSpPr>
              <a:xfrm>
                <a:off x="2552700" y="1238250"/>
                <a:ext cx="1152525" cy="847725"/>
                <a:chOff x="1285875" y="1228725"/>
                <a:chExt cx="2133600" cy="1104900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85875" y="1228725"/>
                  <a:ext cx="2133600" cy="11049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b="1" dirty="0" smtClean="0"/>
                    <a:t>Activity …</a:t>
                  </a:r>
                  <a:endParaRPr lang="zh-CN" altLang="en-US" sz="1400" b="1" dirty="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447800" y="176212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2457450" y="1743075"/>
                  <a:ext cx="657225" cy="4191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34" name="TextBox 33"/>
          <p:cNvSpPr txBox="1"/>
          <p:nvPr/>
        </p:nvSpPr>
        <p:spPr>
          <a:xfrm>
            <a:off x="6400799" y="5676900"/>
            <a:ext cx="124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DVM / ART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370890" y="1019890"/>
            <a:ext cx="5970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Each Android app lives in its own security sandbox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Glue: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r>
              <a:rPr lang="en-US" dirty="0" smtClean="0"/>
              <a:t>An 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 smtClean="0"/>
              <a:t> is a messaging object you can use to request an action from another app component.</a:t>
            </a:r>
          </a:p>
          <a:p>
            <a:pPr lvl="1"/>
            <a:r>
              <a:rPr lang="en-US" sz="2400" dirty="0" smtClean="0"/>
              <a:t>To start an activity</a:t>
            </a:r>
          </a:p>
          <a:p>
            <a:pPr lvl="2">
              <a:buNone/>
            </a:pPr>
            <a:r>
              <a:rPr lang="en-US" sz="2400" dirty="0" smtClean="0"/>
              <a:t>	Start a new instance of an Activity by passing an Intent to </a:t>
            </a:r>
            <a:r>
              <a:rPr lang="en-US" sz="2400" b="1" i="1" dirty="0" err="1" smtClean="0"/>
              <a:t>startActivity</a:t>
            </a:r>
            <a:r>
              <a:rPr lang="en-US" sz="2400" b="1" i="1" dirty="0" smtClean="0"/>
              <a:t>()</a:t>
            </a:r>
          </a:p>
          <a:p>
            <a:pPr lvl="1"/>
            <a:r>
              <a:rPr lang="en-US" sz="2400" dirty="0" smtClean="0"/>
              <a:t>To start a service</a:t>
            </a:r>
          </a:p>
          <a:p>
            <a:pPr lvl="2">
              <a:buNone/>
            </a:pPr>
            <a:r>
              <a:rPr lang="en-US" sz="2400" dirty="0" smtClean="0"/>
              <a:t>	Start a service to perform a one-time operation by passing an Intent to </a:t>
            </a:r>
            <a:r>
              <a:rPr lang="en-US" sz="2400" b="1" i="1" dirty="0" smtClean="0"/>
              <a:t>startService()</a:t>
            </a:r>
          </a:p>
          <a:p>
            <a:pPr lvl="1"/>
            <a:r>
              <a:rPr lang="en-US" sz="2400" dirty="0" smtClean="0"/>
              <a:t>To deliver a broadcast</a:t>
            </a:r>
          </a:p>
          <a:p>
            <a:pPr lvl="2">
              <a:buNone/>
            </a:pPr>
            <a:r>
              <a:rPr lang="en-US" sz="2400" dirty="0" smtClean="0"/>
              <a:t>	Deliver a broadcast to other apps by passing an Intent to </a:t>
            </a:r>
            <a:r>
              <a:rPr lang="en-US" sz="2400" b="1" i="1" dirty="0" smtClean="0"/>
              <a:t>sendBroadcast()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329</Words>
  <Application>Microsoft Office PowerPoint</Application>
  <PresentationFormat>On-screen Show (4:3)</PresentationFormat>
  <Paragraphs>86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Outline</vt:lpstr>
      <vt:lpstr>What is Android    </vt:lpstr>
      <vt:lpstr>Architecture Overview</vt:lpstr>
      <vt:lpstr>Outline</vt:lpstr>
      <vt:lpstr>Application Overview</vt:lpstr>
      <vt:lpstr>Application Components</vt:lpstr>
      <vt:lpstr>The Glue: Intent</vt:lpstr>
      <vt:lpstr>Explicit Intent vs. Implicit Intent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2013-12-26T11:22:19Z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