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 id="2147483743" r:id="rId5"/>
    <p:sldMasterId id="2147483752" r:id="rId6"/>
    <p:sldMasterId id="2147483761" r:id="rId7"/>
    <p:sldMasterId id="2147483770" r:id="rId8"/>
    <p:sldMasterId id="2147483779" r:id="rId9"/>
    <p:sldMasterId id="2147483843" r:id="rId10"/>
  </p:sldMasterIdLst>
  <p:notesMasterIdLst>
    <p:notesMasterId r:id="rId30"/>
  </p:notesMasterIdLst>
  <p:handoutMasterIdLst>
    <p:handoutMasterId r:id="rId31"/>
  </p:handoutMasterIdLst>
  <p:sldIdLst>
    <p:sldId id="257" r:id="rId11"/>
    <p:sldId id="425" r:id="rId12"/>
    <p:sldId id="426" r:id="rId13"/>
    <p:sldId id="419" r:id="rId14"/>
    <p:sldId id="427" r:id="rId15"/>
    <p:sldId id="414" r:id="rId16"/>
    <p:sldId id="428" r:id="rId17"/>
    <p:sldId id="415" r:id="rId18"/>
    <p:sldId id="416" r:id="rId19"/>
    <p:sldId id="417" r:id="rId20"/>
    <p:sldId id="418" r:id="rId21"/>
    <p:sldId id="429" r:id="rId22"/>
    <p:sldId id="297" r:id="rId23"/>
    <p:sldId id="311" r:id="rId24"/>
    <p:sldId id="300" r:id="rId25"/>
    <p:sldId id="301" r:id="rId26"/>
    <p:sldId id="422" r:id="rId27"/>
    <p:sldId id="423" r:id="rId28"/>
    <p:sldId id="424" r:id="rId29"/>
  </p:sldIdLst>
  <p:sldSz cx="9144000" cy="6858000" type="screen4x3"/>
  <p:notesSz cx="6858000" cy="9144000"/>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FF"/>
    <a:srgbClr val="77787B"/>
    <a:srgbClr val="FFFFFF"/>
    <a:srgbClr val="9966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600" autoAdjust="0"/>
    <p:restoredTop sz="99492" autoAdjust="0"/>
  </p:normalViewPr>
  <p:slideViewPr>
    <p:cSldViewPr snapToGrid="0">
      <p:cViewPr>
        <p:scale>
          <a:sx n="80" d="100"/>
          <a:sy n="80" d="100"/>
        </p:scale>
        <p:origin x="-2256" y="-274"/>
      </p:cViewPr>
      <p:guideLst>
        <p:guide orient="horz" pos="935"/>
        <p:guide orient="horz" pos="3884"/>
        <p:guide orient="horz" pos="4020"/>
        <p:guide orient="horz" pos="4156"/>
        <p:guide orient="horz" pos="809"/>
        <p:guide orient="horz" pos="300"/>
        <p:guide orient="horz" pos="142"/>
        <p:guide orient="horz" pos="2160"/>
        <p:guide pos="2880"/>
        <p:guide pos="136"/>
        <p:guide pos="272"/>
        <p:guide pos="5624"/>
        <p:guide pos="4940"/>
        <p:guide pos="5618"/>
        <p:guide pos="10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endParaRPr lang="en-GB"/>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endParaRPr lang="en-GB"/>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   Rev </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6E9BC4E0-6123-476C-81FC-255E11AB695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r>
              <a:rPr lang="en-GB"/>
              <a:t>Test Presentation</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r>
              <a:rPr lang="en-GB"/>
              <a:t>2008-08-21</a:t>
            </a: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1/152 43-LXE 108 236 Uen  Rev PA1</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74A263B4-D0EB-4C6F-92B6-7AA329CF6000}" type="slidenum">
              <a:rPr lang="en-GB"/>
              <a:pPr>
                <a:defRPr/>
              </a:pPr>
              <a:t>‹#›</a:t>
            </a:fld>
            <a:endParaRPr lang="en-GB"/>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Helvetica 65 Medium"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descr="cov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9" name="Picture 8"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16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en-GB" sz="1100" b="1" noProof="0" dirty="0" smtClean="0">
                <a:solidFill>
                  <a:srgbClr val="FFFFFF"/>
                </a:solidFill>
                <a:latin typeface="Arial"/>
              </a:rPr>
              <a:t>CONFIDENTIAL</a:t>
            </a:r>
            <a:endParaRPr lang="en-GB" sz="1100" b="1" noProof="0"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png"/><Relationship Id="rId2" Type="http://schemas.openxmlformats.org/officeDocument/2006/relationships/slideLayout" Target="../slideLayouts/slideLayout67.xml"/><Relationship Id="rId16" Type="http://schemas.openxmlformats.org/officeDocument/2006/relationships/theme" Target="../theme/theme6.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10" Type="http://schemas.openxmlformats.org/officeDocument/2006/relationships/image" Target="../media/image1.png"/><Relationship Id="rId4" Type="http://schemas.openxmlformats.org/officeDocument/2006/relationships/slideLayout" Target="../slideLayouts/slideLayout84.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pic>
        <p:nvPicPr>
          <p:cNvPr id="7" name="Picture 6"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
        <p:nvSpPr>
          <p:cNvPr id="14" name="txtHeaderSecClass"/>
          <p:cNvSpPr txBox="1"/>
          <p:nvPr userDrawn="1"/>
        </p:nvSpPr>
        <p:spPr>
          <a:xfrm>
            <a:off x="8255000" y="6638290"/>
            <a:ext cx="889000" cy="115416"/>
          </a:xfrm>
          <a:prstGeom prst="rect">
            <a:avLst/>
          </a:prstGeom>
          <a:noFill/>
        </p:spPr>
        <p:txBody>
          <a:bodyPr vert="horz" lIns="0" tIns="0" rIns="0" bIns="0" rtlCol="0">
            <a:spAutoFit/>
          </a:bodyPr>
          <a:lstStyle/>
          <a:p>
            <a:r>
              <a:rPr lang="en-US" sz="750" smtClean="0">
                <a:solidFill>
                  <a:srgbClr val="000000"/>
                </a:solidFill>
                <a:latin typeface="Arial"/>
              </a:rPr>
              <a:t>Company Internal</a:t>
            </a:r>
            <a:endParaRPr lang="en-US" sz="750">
              <a:solidFill>
                <a:srgbClr val="000000"/>
              </a:solidFill>
              <a:latin typeface="Arial"/>
            </a:endParaRPr>
          </a:p>
        </p:txBody>
      </p:sp>
      <p:sp>
        <p:nvSpPr>
          <p:cNvPr id="11" name="txtFooterLeft"/>
          <p:cNvSpPr txBox="1"/>
          <p:nvPr userDrawn="1"/>
        </p:nvSpPr>
        <p:spPr>
          <a:xfrm>
            <a:off x="979169" y="6638290"/>
            <a:ext cx="1933194" cy="115416"/>
          </a:xfrm>
          <a:prstGeom prst="rect">
            <a:avLst/>
          </a:prstGeom>
          <a:noFill/>
        </p:spPr>
        <p:txBody>
          <a:bodyPr vert="horz" lIns="0" tIns="0" rIns="0" bIns="0" rtlCol="0">
            <a:spAutoFit/>
          </a:bodyPr>
          <a:lstStyle/>
          <a:p>
            <a:r>
              <a:rPr lang="en-US" sz="750" b="0" smtClean="0">
                <a:solidFill>
                  <a:srgbClr val="7F7F7F"/>
                </a:solidFill>
                <a:latin typeface="Arial"/>
              </a:rPr>
              <a:t>3/155 01-LXE 110 1400 Uen A</a:t>
            </a:r>
            <a:endParaRPr lang="en-US" sz="750" b="0">
              <a:solidFill>
                <a:srgbClr val="7F7F7F"/>
              </a:solidFill>
              <a:latin typeface="Arial"/>
            </a:endParaRPr>
          </a:p>
        </p:txBody>
      </p:sp>
      <p:sp>
        <p:nvSpPr>
          <p:cNvPr id="12" name="txtFooterRight"/>
          <p:cNvSpPr txBox="1"/>
          <p:nvPr userDrawn="1"/>
        </p:nvSpPr>
        <p:spPr>
          <a:xfrm>
            <a:off x="2977260" y="6638290"/>
            <a:ext cx="4633214" cy="115416"/>
          </a:xfrm>
          <a:prstGeom prst="rect">
            <a:avLst/>
          </a:prstGeom>
          <a:noFill/>
        </p:spPr>
        <p:txBody>
          <a:bodyPr vert="horz" lIns="0" tIns="0" rIns="0" bIns="0" rtlCol="0">
            <a:spAutoFit/>
          </a:bodyPr>
          <a:lstStyle/>
          <a:p>
            <a:r>
              <a:rPr lang="en-US" sz="750" b="0" smtClean="0">
                <a:solidFill>
                  <a:srgbClr val="7F7F7F"/>
                </a:solidFill>
                <a:latin typeface="Arial"/>
              </a:rPr>
              <a:t>One way QA and Delivery of Apps</a:t>
            </a:r>
            <a:endParaRPr lang="en-US" sz="750" b="0">
              <a:solidFill>
                <a:srgbClr val="7F7F7F"/>
              </a:solidFill>
              <a:latin typeface="Arial"/>
            </a:endParaRPr>
          </a:p>
        </p:txBody>
      </p:sp>
      <p:sp>
        <p:nvSpPr>
          <p:cNvPr id="13" name="txtFooterDate"/>
          <p:cNvSpPr txBox="1"/>
          <p:nvPr userDrawn="1"/>
        </p:nvSpPr>
        <p:spPr>
          <a:xfrm>
            <a:off x="385190" y="6638290"/>
            <a:ext cx="529208" cy="115416"/>
          </a:xfrm>
          <a:prstGeom prst="rect">
            <a:avLst/>
          </a:prstGeom>
          <a:noFill/>
        </p:spPr>
        <p:txBody>
          <a:bodyPr vert="horz" lIns="0" tIns="0" rIns="0" bIns="0" rtlCol="0">
            <a:spAutoFit/>
          </a:bodyPr>
          <a:lstStyle/>
          <a:p>
            <a:r>
              <a:rPr lang="en-US" sz="750" b="0" smtClean="0">
                <a:solidFill>
                  <a:srgbClr val="7F7F7F"/>
                </a:solidFill>
                <a:latin typeface="Arial"/>
              </a:rPr>
              <a:t>2011-12-13</a:t>
            </a:r>
            <a:endParaRPr lang="en-US" sz="750" b="0">
              <a:solidFill>
                <a:srgbClr val="7F7F7F"/>
              </a:solidFill>
              <a:latin typeface="Arial"/>
            </a:endParaRPr>
          </a:p>
        </p:txBody>
      </p:sp>
      <p:sp>
        <p:nvSpPr>
          <p:cNvPr id="18"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F635C23D-2262-461F-9059-E6FD344315BC}" type="slidenum">
              <a:rPr lang="en-US" sz="750" b="0" smtClean="0">
                <a:solidFill>
                  <a:srgbClr val="7F7F7F"/>
                </a:solidFill>
                <a:latin typeface="Arial"/>
              </a:rPr>
              <a:pPr algn="r"/>
              <a:t>‹#›</a:t>
            </a:fld>
            <a:endParaRPr lang="en-US" sz="750" b="0">
              <a:solidFill>
                <a:srgbClr val="7F7F7F"/>
              </a:solidFill>
              <a:latin typeface="Arial"/>
            </a:endParaRPr>
          </a:p>
        </p:txBody>
      </p:sp>
    </p:spTree>
  </p:cSld>
  <p:clrMap bg1="dk2" tx1="lt1" bg2="dk1" tx2="lt2" accent1="accent1" accent2="accent2" accent3="accent3" accent4="accent4" accent5="accent5" accent6="accent6" hlink="hlink" folHlink="folHlink"/>
  <p:sldLayoutIdLst>
    <p:sldLayoutId id="2147483740" r:id="rId1"/>
    <p:sldLayoutId id="2147483719" r:id="rId2"/>
    <p:sldLayoutId id="2147483720" r:id="rId3"/>
    <p:sldLayoutId id="2147483741" r:id="rId4"/>
    <p:sldLayoutId id="2147483721" r:id="rId5"/>
    <p:sldLayoutId id="2147483723" r:id="rId6"/>
    <p:sldLayoutId id="2147483724" r:id="rId7"/>
    <p:sldLayoutId id="2147483742" r:id="rId8"/>
    <p:sldLayoutId id="2147483837" r:id="rId9"/>
    <p:sldLayoutId id="2147483838" r:id="rId10"/>
    <p:sldLayoutId id="2147483839" r:id="rId11"/>
    <p:sldLayoutId id="2147483840" r:id="rId12"/>
    <p:sldLayoutId id="2147483841" r:id="rId13"/>
    <p:sldLayoutId id="2147483842"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1"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832" r:id="rId9"/>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825" r:id="rId9"/>
    <p:sldLayoutId id="2147483826" r:id="rId10"/>
    <p:sldLayoutId id="2147483827" r:id="rId11"/>
    <p:sldLayoutId id="2147483828" r:id="rId12"/>
    <p:sldLayoutId id="2147483829" r:id="rId13"/>
    <p:sldLayoutId id="2147483830"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819" r:id="rId9"/>
    <p:sldLayoutId id="2147483820" r:id="rId10"/>
    <p:sldLayoutId id="2147483821" r:id="rId11"/>
    <p:sldLayoutId id="2147483822" r:id="rId12"/>
    <p:sldLayoutId id="2147483823" r:id="rId13"/>
    <p:sldLayoutId id="2147483824"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813" r:id="rId9"/>
    <p:sldLayoutId id="2147483814" r:id="rId10"/>
    <p:sldLayoutId id="2147483815" r:id="rId11"/>
    <p:sldLayoutId id="2147483816" r:id="rId12"/>
    <p:sldLayoutId id="2147483817" r:id="rId13"/>
    <p:sldLayoutId id="2147483818"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7"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807" r:id="rId9"/>
    <p:sldLayoutId id="2147483808" r:id="rId10"/>
    <p:sldLayoutId id="2147483809" r:id="rId11"/>
    <p:sldLayoutId id="2147483810" r:id="rId12"/>
    <p:sldLayoutId id="2147483811" r:id="rId13"/>
    <p:sldLayoutId id="2147483812" r:id="rId14"/>
    <p:sldLayoutId id="2147483803" r:id="rId15"/>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7" name="Picture 6" descr="SE_makebelieve(2).png"/>
          <p:cNvPicPr>
            <a:picLocks noChangeAspect="1"/>
          </p:cNvPicPr>
          <p:nvPr userDrawn="1"/>
        </p:nvPicPr>
        <p:blipFill>
          <a:blip r:embed="rId10"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7" Type="http://schemas.openxmlformats.org/officeDocument/2006/relationships/hyperlink" Target="http://jude.change-vision.com/jude-web/product/community.html"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6.xml"/><Relationship Id="rId6" Type="http://schemas.openxmlformats.org/officeDocument/2006/relationships/hyperlink" Target="http://www.winzip.com/prod_down.htm" TargetMode="External"/><Relationship Id="rId5" Type="http://schemas.openxmlformats.org/officeDocument/2006/relationships/hyperlink" Target="https://github.com/" TargetMode="External"/><Relationship Id="rId4" Type="http://schemas.openxmlformats.org/officeDocument/2006/relationships/hyperlink" Target="http://developer.android.com/sdk/installing/installing-adt.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hyperlink" Target="mailto:android.academy.bjtu@gmail.com"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Android Application Development (I)	</a:t>
            </a:r>
            <a:endParaRPr lang="en-US" dirty="0"/>
          </a:p>
        </p:txBody>
      </p:sp>
      <p:sp>
        <p:nvSpPr>
          <p:cNvPr id="7" name="Subtitle 6"/>
          <p:cNvSpPr>
            <a:spLocks noGrp="1"/>
          </p:cNvSpPr>
          <p:nvPr>
            <p:ph type="subTitle" idx="1"/>
          </p:nvPr>
        </p:nvSpPr>
        <p:spPr/>
        <p:txBody>
          <a:bodyPr>
            <a:normAutofit/>
          </a:bodyPr>
          <a:lstStyle/>
          <a:p>
            <a:r>
              <a:rPr lang="en-US" dirty="0" smtClean="0">
                <a:solidFill>
                  <a:schemeClr val="tx1">
                    <a:lumMod val="50000"/>
                    <a:lumOff val="50000"/>
                  </a:schemeClr>
                </a:solidFill>
              </a:rPr>
              <a:t>Practice – </a:t>
            </a:r>
            <a:r>
              <a:rPr lang="en-US" smtClean="0">
                <a:solidFill>
                  <a:schemeClr val="tx1">
                    <a:lumMod val="50000"/>
                    <a:lumOff val="50000"/>
                  </a:schemeClr>
                </a:solidFill>
              </a:rPr>
              <a:t>Project Introduction </a:t>
            </a:r>
            <a:endParaRPr lang="en-US" dirty="0">
              <a:solidFill>
                <a:schemeClr val="tx1">
                  <a:lumMod val="50000"/>
                  <a:lumOff val="50000"/>
                </a:schemeClr>
              </a:solidFill>
            </a:endParaRPr>
          </a:p>
        </p:txBody>
      </p:sp>
      <p:sp>
        <p:nvSpPr>
          <p:cNvPr id="24" name="Content Placeholder 2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 Cont.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37500" y="961799"/>
          <a:ext cx="8680868" cy="4178231"/>
        </p:xfrm>
        <a:graphic>
          <a:graphicData uri="http://schemas.openxmlformats.org/drawingml/2006/table">
            <a:tbl>
              <a:tblPr firstRow="1" bandRow="1">
                <a:tableStyleId>{5C22544A-7EE6-4342-B048-85BDC9FD1C3A}</a:tableStyleId>
              </a:tblPr>
              <a:tblGrid>
                <a:gridCol w="929228"/>
                <a:gridCol w="3875820"/>
                <a:gridCol w="3875820"/>
              </a:tblGrid>
              <a:tr h="667760">
                <a:tc>
                  <a:txBody>
                    <a:bodyPr/>
                    <a:lstStyle/>
                    <a:p>
                      <a:endParaRPr lang="en-US" dirty="0"/>
                    </a:p>
                  </a:txBody>
                  <a:tcPr/>
                </a:tc>
                <a:tc>
                  <a:txBody>
                    <a:bodyPr/>
                    <a:lstStyle/>
                    <a:p>
                      <a:pPr algn="ctr"/>
                      <a:r>
                        <a:rPr lang="en-US" dirty="0" err="1" smtClean="0"/>
                        <a:t>SoundRecorder</a:t>
                      </a:r>
                      <a:endParaRPr lang="en-US" dirty="0"/>
                    </a:p>
                  </a:txBody>
                  <a:tcPr/>
                </a:tc>
                <a:tc>
                  <a:txBody>
                    <a:bodyPr/>
                    <a:lstStyle/>
                    <a:p>
                      <a:pPr algn="ctr"/>
                      <a:r>
                        <a:rPr lang="en-US" dirty="0" err="1" smtClean="0"/>
                        <a:t>DeviceUsage</a:t>
                      </a:r>
                      <a:endParaRPr lang="en-US" dirty="0"/>
                    </a:p>
                  </a:txBody>
                  <a:tcPr/>
                </a:tc>
              </a:tr>
              <a:tr h="553744">
                <a:tc>
                  <a:txBody>
                    <a:bodyPr/>
                    <a:lstStyle/>
                    <a:p>
                      <a:r>
                        <a:rPr lang="en-US" dirty="0" smtClean="0"/>
                        <a:t>Day6</a:t>
                      </a:r>
                    </a:p>
                    <a:p>
                      <a:r>
                        <a:rPr lang="en-US" sz="1200" dirty="0" smtClean="0"/>
                        <a:t>Morning</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FF"/>
                          </a:solidFill>
                        </a:rPr>
                        <a:t>Onsite </a:t>
                      </a:r>
                      <a:r>
                        <a:rPr lang="en-US" dirty="0" smtClean="0">
                          <a:solidFill>
                            <a:srgbClr val="FF00FF"/>
                          </a:solidFill>
                        </a:rPr>
                        <a:t>Consultant (Teacher1)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FF00FF"/>
                          </a:solidFill>
                        </a:rPr>
                        <a:t>Onsite </a:t>
                      </a:r>
                      <a:r>
                        <a:rPr lang="en-US" dirty="0" smtClean="0">
                          <a:solidFill>
                            <a:srgbClr val="FF00FF"/>
                          </a:solidFill>
                        </a:rPr>
                        <a:t>Consultant (Teacher2)</a:t>
                      </a:r>
                    </a:p>
                  </a:txBody>
                  <a:tcPr/>
                </a:tc>
              </a:tr>
              <a:tr h="553744">
                <a:tc>
                  <a:txBody>
                    <a:bodyPr/>
                    <a:lstStyle/>
                    <a:p>
                      <a:r>
                        <a:rPr lang="en-US" dirty="0" smtClean="0"/>
                        <a:t>Day6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FF"/>
                          </a:solidFill>
                        </a:rPr>
                        <a:t>Project</a:t>
                      </a:r>
                      <a:r>
                        <a:rPr lang="en-US" baseline="0" dirty="0" smtClean="0">
                          <a:solidFill>
                            <a:srgbClr val="FF00FF"/>
                          </a:solidFill>
                        </a:rPr>
                        <a:t> Breakdown – Custom UI Component</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553744">
                <a:tc>
                  <a:txBody>
                    <a:bodyPr/>
                    <a:lstStyle/>
                    <a:p>
                      <a:r>
                        <a:rPr lang="en-US" dirty="0" smtClean="0"/>
                        <a:t>Day7</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solidFill>
                            <a:srgbClr val="000000"/>
                          </a:solidFill>
                        </a:rPr>
                        <a:t>How</a:t>
                      </a:r>
                      <a:r>
                        <a:rPr lang="en-US" baseline="0" dirty="0" smtClean="0">
                          <a:solidFill>
                            <a:srgbClr val="000000"/>
                          </a:solidFill>
                        </a:rPr>
                        <a:t> to do application testing</a:t>
                      </a:r>
                    </a:p>
                  </a:txBody>
                  <a:tcPr/>
                </a:tc>
                <a:tc hMerge="1">
                  <a:txBody>
                    <a:bodyPr/>
                    <a:lstStyle/>
                    <a:p>
                      <a:endParaRPr lang="en-US" dirty="0"/>
                    </a:p>
                  </a:txBody>
                  <a:tcPr/>
                </a:tc>
              </a:tr>
              <a:tr h="542585">
                <a:tc>
                  <a:txBody>
                    <a:bodyPr/>
                    <a:lstStyle/>
                    <a:p>
                      <a:pPr marL="0" algn="l" defTabSz="914400" rtl="0" eaLnBrk="1" latinLnBrk="0" hangingPunct="1"/>
                      <a:r>
                        <a:rPr lang="en-US" sz="1800" kern="1200" dirty="0" smtClean="0">
                          <a:solidFill>
                            <a:schemeClr val="dk1"/>
                          </a:solidFill>
                          <a:latin typeface="+mn-lt"/>
                          <a:ea typeface="+mn-ea"/>
                          <a:cs typeface="+mn-cs"/>
                        </a:rPr>
                        <a:t>Day7</a:t>
                      </a:r>
                    </a:p>
                    <a:p>
                      <a:r>
                        <a:rPr lang="en-US" sz="1200" kern="1200" dirty="0" smtClean="0">
                          <a:solidFill>
                            <a:schemeClr val="dk1"/>
                          </a:solidFill>
                          <a:latin typeface="+mn-lt"/>
                          <a:ea typeface="+mn-ea"/>
                          <a:cs typeface="+mn-cs"/>
                        </a:rPr>
                        <a:t>Afternoon</a:t>
                      </a:r>
                      <a:endParaRPr lang="en-US" sz="1200" kern="1200" dirty="0">
                        <a:solidFill>
                          <a:schemeClr val="dk1"/>
                        </a:solidFill>
                        <a:latin typeface="+mn-lt"/>
                        <a:ea typeface="+mn-ea"/>
                        <a:cs typeface="+mn-cs"/>
                      </a:endParaRPr>
                    </a:p>
                  </a:txBody>
                  <a:tcPr/>
                </a:tc>
                <a:tc>
                  <a:txBody>
                    <a:bodyPr/>
                    <a:lstStyle/>
                    <a:p>
                      <a:r>
                        <a:rPr lang="en-US" baseline="0" dirty="0" smtClean="0"/>
                        <a:t>Onsite </a:t>
                      </a:r>
                      <a:r>
                        <a:rPr lang="en-US" dirty="0" smtClean="0"/>
                        <a:t>Consultant (Teacher1)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a:t>
                      </a:r>
                      <a:r>
                        <a:rPr lang="en-US" dirty="0" smtClean="0"/>
                        <a:t>Consultant (Teacher2)</a:t>
                      </a:r>
                    </a:p>
                  </a:txBody>
                  <a:tcPr/>
                </a:tc>
              </a:tr>
              <a:tr h="632839">
                <a:tc>
                  <a:txBody>
                    <a:bodyPr/>
                    <a:lstStyle/>
                    <a:p>
                      <a:r>
                        <a:rPr lang="en-US" dirty="0" smtClean="0"/>
                        <a:t>Day8</a:t>
                      </a:r>
                    </a:p>
                    <a:p>
                      <a:r>
                        <a:rPr lang="en-US" sz="1200" dirty="0" smtClean="0"/>
                        <a:t>Morning</a:t>
                      </a:r>
                      <a:endParaRPr lang="en-US" sz="1200" dirty="0"/>
                    </a:p>
                  </a:txBody>
                  <a:tcPr/>
                </a:tc>
                <a:tc rowSpan="2" gridSpan="2">
                  <a:txBody>
                    <a:bodyPr/>
                    <a:lstStyle/>
                    <a:p>
                      <a:pPr algn="l"/>
                      <a:r>
                        <a:rPr lang="en-US" baseline="0" dirty="0" smtClean="0">
                          <a:solidFill>
                            <a:srgbClr val="000000"/>
                          </a:solidFill>
                        </a:rPr>
                        <a:t>Offsite Consultant</a:t>
                      </a:r>
                      <a:endParaRPr lang="en-US" dirty="0" smtClean="0">
                        <a:solidFill>
                          <a:srgbClr val="000000"/>
                        </a:solidFill>
                      </a:endParaRPr>
                    </a:p>
                  </a:txBody>
                  <a:tcPr anchor="ctr"/>
                </a:tc>
                <a:tc rowSpan="2" hMerge="1">
                  <a:txBody>
                    <a:bodyPr/>
                    <a:lstStyle/>
                    <a:p>
                      <a:endParaRPr lang="en-US" dirty="0" smtClean="0">
                        <a:solidFill>
                          <a:srgbClr val="FF00FF"/>
                        </a:solidFill>
                      </a:endParaRPr>
                    </a:p>
                  </a:txBody>
                  <a:tcPr/>
                </a:tc>
              </a:tr>
              <a:tr h="667760">
                <a:tc>
                  <a:txBody>
                    <a:bodyPr/>
                    <a:lstStyle/>
                    <a:p>
                      <a:r>
                        <a:rPr lang="en-US" dirty="0" smtClean="0"/>
                        <a:t>Day8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gridSpan="2" vMerge="1">
                  <a:txBody>
                    <a:bodyPr/>
                    <a:lstStyle/>
                    <a:p>
                      <a:endParaRPr lang="en-US" dirty="0"/>
                    </a:p>
                  </a:txBody>
                  <a:tcPr/>
                </a:tc>
                <a:tc hMerge="1"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 Cont.</a:t>
            </a:r>
            <a:endParaRPr lang="en-US" dirty="0"/>
          </a:p>
        </p:txBody>
      </p:sp>
      <p:sp>
        <p:nvSpPr>
          <p:cNvPr id="4" name="Content Placeholder 3"/>
          <p:cNvSpPr>
            <a:spLocks noGrp="1"/>
          </p:cNvSpPr>
          <p:nvPr>
            <p:ph sz="quarter" idx="10"/>
          </p:nvPr>
        </p:nvSpPr>
        <p:spPr/>
        <p:txBody>
          <a:bodyPr anchor="ctr" anchorCtr="0"/>
          <a:lstStyle/>
          <a:p>
            <a:endParaRPr lang="en-US" dirty="0"/>
          </a:p>
        </p:txBody>
      </p:sp>
      <p:graphicFrame>
        <p:nvGraphicFramePr>
          <p:cNvPr id="7" name="Content Placeholder 6"/>
          <p:cNvGraphicFramePr>
            <a:graphicFrameLocks noGrp="1"/>
          </p:cNvGraphicFramePr>
          <p:nvPr>
            <p:ph idx="1"/>
          </p:nvPr>
        </p:nvGraphicFramePr>
        <p:xfrm>
          <a:off x="237500" y="961799"/>
          <a:ext cx="8680868" cy="4230200"/>
        </p:xfrm>
        <a:graphic>
          <a:graphicData uri="http://schemas.openxmlformats.org/drawingml/2006/table">
            <a:tbl>
              <a:tblPr firstRow="1" bandRow="1">
                <a:tableStyleId>{5C22544A-7EE6-4342-B048-85BDC9FD1C3A}</a:tableStyleId>
              </a:tblPr>
              <a:tblGrid>
                <a:gridCol w="929228"/>
                <a:gridCol w="3875820"/>
                <a:gridCol w="3875820"/>
              </a:tblGrid>
              <a:tr h="675212">
                <a:tc>
                  <a:txBody>
                    <a:bodyPr/>
                    <a:lstStyle/>
                    <a:p>
                      <a:endParaRPr lang="en-US" dirty="0"/>
                    </a:p>
                  </a:txBody>
                  <a:tcPr/>
                </a:tc>
                <a:tc>
                  <a:txBody>
                    <a:bodyPr/>
                    <a:lstStyle/>
                    <a:p>
                      <a:pPr algn="ctr"/>
                      <a:r>
                        <a:rPr lang="en-US" dirty="0" err="1" smtClean="0"/>
                        <a:t>SoundRecorder</a:t>
                      </a:r>
                      <a:endParaRPr lang="en-US" dirty="0"/>
                    </a:p>
                  </a:txBody>
                  <a:tcPr/>
                </a:tc>
                <a:tc>
                  <a:txBody>
                    <a:bodyPr/>
                    <a:lstStyle/>
                    <a:p>
                      <a:pPr algn="ctr"/>
                      <a:r>
                        <a:rPr lang="en-US" dirty="0" err="1" smtClean="0"/>
                        <a:t>DeviceUsage</a:t>
                      </a:r>
                      <a:endParaRPr lang="en-US" dirty="0"/>
                    </a:p>
                  </a:txBody>
                  <a:tcPr/>
                </a:tc>
              </a:tr>
              <a:tr h="559924">
                <a:tc>
                  <a:txBody>
                    <a:bodyPr/>
                    <a:lstStyle/>
                    <a:p>
                      <a:r>
                        <a:rPr lang="en-US" dirty="0" smtClean="0">
                          <a:solidFill>
                            <a:srgbClr val="000000"/>
                          </a:solidFill>
                        </a:rPr>
                        <a:t>Day9</a:t>
                      </a:r>
                    </a:p>
                    <a:p>
                      <a:r>
                        <a:rPr lang="en-US" sz="1200" dirty="0" smtClean="0">
                          <a:solidFill>
                            <a:srgbClr val="000000"/>
                          </a:solidFill>
                        </a:rPr>
                        <a:t>Morning</a:t>
                      </a:r>
                      <a:endParaRPr lang="en-US" sz="1200" dirty="0">
                        <a:solidFill>
                          <a:srgbClr val="000000"/>
                        </a:solidFill>
                      </a:endParaRPr>
                    </a:p>
                  </a:txBody>
                  <a:tcPr/>
                </a:tc>
                <a:tc rowSpan="2" gridSpan="2">
                  <a:txBody>
                    <a:bodyPr/>
                    <a:lstStyle/>
                    <a:p>
                      <a:pPr algn="l"/>
                      <a:r>
                        <a:rPr lang="en-US" baseline="0" dirty="0" smtClean="0">
                          <a:solidFill>
                            <a:srgbClr val="000000"/>
                          </a:solidFill>
                        </a:rPr>
                        <a:t>Offsite Consultant</a:t>
                      </a:r>
                      <a:endParaRPr lang="en-US" dirty="0" smtClean="0">
                        <a:solidFill>
                          <a:srgbClr val="000000"/>
                        </a:solidFill>
                      </a:endParaRPr>
                    </a:p>
                  </a:txBody>
                  <a:tcPr anchor="ctr"/>
                </a:tc>
                <a:tc rowSpan="2" hMerge="1">
                  <a:txBody>
                    <a:bodyPr/>
                    <a:lstStyle/>
                    <a:p>
                      <a:endParaRPr lang="en-US" dirty="0" smtClean="0">
                        <a:solidFill>
                          <a:srgbClr val="FF00FF"/>
                        </a:solidFill>
                      </a:endParaRPr>
                    </a:p>
                  </a:txBody>
                  <a:tcPr/>
                </a:tc>
              </a:tr>
              <a:tr h="559924">
                <a:tc>
                  <a:txBody>
                    <a:bodyPr/>
                    <a:lstStyle/>
                    <a:p>
                      <a:r>
                        <a:rPr lang="en-US" dirty="0" smtClean="0">
                          <a:solidFill>
                            <a:srgbClr val="000000"/>
                          </a:solidFill>
                        </a:rPr>
                        <a:t>Day9</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000000"/>
                          </a:solidFill>
                          <a:latin typeface="+mn-lt"/>
                          <a:ea typeface="+mn-ea"/>
                          <a:cs typeface="+mn-cs"/>
                        </a:rPr>
                        <a:t>Afternoon</a:t>
                      </a:r>
                    </a:p>
                  </a:txBody>
                  <a:tcPr/>
                </a:tc>
                <a:tc gridSpan="2" vMerge="1">
                  <a:txBody>
                    <a:bodyPr/>
                    <a:lstStyle/>
                    <a:p>
                      <a:endParaRPr lang="en-US" dirty="0"/>
                    </a:p>
                  </a:txBody>
                  <a:tcPr/>
                </a:tc>
                <a:tc hMerge="1"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559924">
                <a:tc>
                  <a:txBody>
                    <a:bodyPr/>
                    <a:lstStyle/>
                    <a:p>
                      <a:r>
                        <a:rPr lang="en-US" dirty="0" smtClean="0">
                          <a:solidFill>
                            <a:srgbClr val="000000"/>
                          </a:solidFill>
                        </a:rPr>
                        <a:t>Day10</a:t>
                      </a:r>
                    </a:p>
                    <a:p>
                      <a:r>
                        <a:rPr lang="en-US" sz="1200" dirty="0" smtClean="0">
                          <a:solidFill>
                            <a:srgbClr val="000000"/>
                          </a:solidFill>
                        </a:rPr>
                        <a:t>Morning</a:t>
                      </a:r>
                      <a:endParaRPr lang="en-US" sz="1200" dirty="0">
                        <a:solidFill>
                          <a:srgbClr val="000000"/>
                        </a:solidFill>
                      </a:endParaRPr>
                    </a:p>
                  </a:txBody>
                  <a:tcPr/>
                </a:tc>
                <a:tc gridSpan="2">
                  <a:txBody>
                    <a:bodyPr/>
                    <a:lstStyle/>
                    <a:p>
                      <a:pPr>
                        <a:buFont typeface="Arial" pitchFamily="34" charset="0"/>
                        <a:buNone/>
                      </a:pPr>
                      <a:r>
                        <a:rPr lang="en-US" dirty="0" smtClean="0">
                          <a:solidFill>
                            <a:srgbClr val="000000"/>
                          </a:solidFill>
                        </a:rPr>
                        <a:t>How to</a:t>
                      </a:r>
                      <a:r>
                        <a:rPr lang="en-US" baseline="0" dirty="0" smtClean="0">
                          <a:solidFill>
                            <a:srgbClr val="000000"/>
                          </a:solidFill>
                        </a:rPr>
                        <a:t> publish application (application signing)</a:t>
                      </a:r>
                      <a:endParaRPr lang="en-US" dirty="0" smtClean="0">
                        <a:solidFill>
                          <a:srgbClr val="000000"/>
                        </a:solidFill>
                      </a:endParaRPr>
                    </a:p>
                  </a:txBody>
                  <a:tcPr/>
                </a:tc>
                <a:tc hMerge="1">
                  <a:txBody>
                    <a:bodyPr/>
                    <a:lstStyle/>
                    <a:p>
                      <a:pPr>
                        <a:buFont typeface="Arial" pitchFamily="34" charset="0"/>
                        <a:buChar char="•"/>
                      </a:pPr>
                      <a:endParaRPr lang="en-US" dirty="0" smtClean="0">
                        <a:solidFill>
                          <a:srgbClr val="FF00FF"/>
                        </a:solidFill>
                      </a:endParaRPr>
                    </a:p>
                  </a:txBody>
                  <a:tcPr/>
                </a:tc>
              </a:tr>
              <a:tr h="559924">
                <a:tc>
                  <a:txBody>
                    <a:bodyPr/>
                    <a:lstStyle/>
                    <a:p>
                      <a:r>
                        <a:rPr lang="en-US" dirty="0" smtClean="0"/>
                        <a:t>Day10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a:txBody>
                    <a:bodyPr/>
                    <a:lstStyle/>
                    <a:p>
                      <a:r>
                        <a:rPr lang="en-US" baseline="0" dirty="0" smtClean="0"/>
                        <a:t>Onsite </a:t>
                      </a:r>
                      <a:r>
                        <a:rPr lang="en-US" dirty="0" smtClean="0"/>
                        <a:t>Consultant (Teacher1)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a:t>
                      </a:r>
                      <a:r>
                        <a:rPr lang="en-US" dirty="0" smtClean="0"/>
                        <a:t>Consultant (Teacher2)</a:t>
                      </a:r>
                    </a:p>
                  </a:txBody>
                  <a:tcPr/>
                </a:tc>
              </a:tr>
              <a:tr h="559924">
                <a:tc>
                  <a:txBody>
                    <a:bodyPr/>
                    <a:lstStyle/>
                    <a:p>
                      <a:r>
                        <a:rPr lang="en-US" dirty="0" smtClean="0"/>
                        <a:t>Day11</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dirty="0" smtClean="0"/>
                        <a:t>Group</a:t>
                      </a:r>
                      <a:r>
                        <a:rPr lang="en-US" baseline="0" dirty="0" smtClean="0"/>
                        <a:t> Presentation – Your 1</a:t>
                      </a:r>
                      <a:r>
                        <a:rPr lang="en-US" baseline="30000" dirty="0" smtClean="0"/>
                        <a:t>st</a:t>
                      </a:r>
                      <a:r>
                        <a:rPr lang="en-US" baseline="0" dirty="0" smtClean="0"/>
                        <a:t> Amazing App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Delivery:</a:t>
                      </a:r>
                      <a:r>
                        <a:rPr lang="en-US" baseline="0" dirty="0" smtClean="0">
                          <a:solidFill>
                            <a:srgbClr val="0070C0"/>
                          </a:solidFill>
                        </a:rPr>
                        <a:t> APK, source code (include test code)</a:t>
                      </a:r>
                      <a:endParaRPr lang="en-US" dirty="0" smtClean="0">
                        <a:solidFill>
                          <a:srgbClr val="0070C0"/>
                        </a:solidFill>
                      </a:endParaRPr>
                    </a:p>
                  </a:txBody>
                  <a:tcPr/>
                </a:tc>
                <a:tc hMerge="1">
                  <a:txBody>
                    <a:bodyPr/>
                    <a:lstStyle/>
                    <a:p>
                      <a:endParaRPr lang="en-US" dirty="0"/>
                    </a:p>
                  </a:txBody>
                  <a:tcPr/>
                </a:tc>
              </a:tr>
              <a:tr h="675212">
                <a:tc>
                  <a:txBody>
                    <a:bodyPr/>
                    <a:lstStyle/>
                    <a:p>
                      <a:pPr marL="0" algn="l" defTabSz="914400" rtl="0" eaLnBrk="1" latinLnBrk="0" hangingPunct="1"/>
                      <a:r>
                        <a:rPr lang="en-US" sz="1800" kern="1200" dirty="0" smtClean="0">
                          <a:solidFill>
                            <a:schemeClr val="dk1"/>
                          </a:solidFill>
                          <a:latin typeface="+mn-lt"/>
                          <a:ea typeface="+mn-ea"/>
                          <a:cs typeface="+mn-cs"/>
                        </a:rPr>
                        <a:t>Day</a:t>
                      </a:r>
                      <a:r>
                        <a:rPr lang="en-US" dirty="0" smtClean="0"/>
                        <a:t>11</a:t>
                      </a:r>
                      <a:endParaRPr lang="en-US" sz="18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Afternoon</a:t>
                      </a:r>
                      <a:endParaRPr lang="en-US" sz="1200" kern="1200" dirty="0">
                        <a:solidFill>
                          <a:schemeClr val="dk1"/>
                        </a:solidFill>
                        <a:latin typeface="+mn-lt"/>
                        <a:ea typeface="+mn-ea"/>
                        <a:cs typeface="+mn-cs"/>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Group</a:t>
                      </a:r>
                      <a:r>
                        <a:rPr lang="en-US" baseline="0" dirty="0" smtClean="0"/>
                        <a:t> Presentation – Your 1</a:t>
                      </a:r>
                      <a:r>
                        <a:rPr lang="en-US" baseline="30000" dirty="0" smtClean="0"/>
                        <a:t>st</a:t>
                      </a:r>
                      <a:r>
                        <a:rPr lang="en-US" baseline="0" dirty="0" smtClean="0"/>
                        <a:t> Amazing App </a:t>
                      </a:r>
                      <a:r>
                        <a:rPr lang="en-US" baseline="0" dirty="0" smtClean="0">
                          <a:solidFill>
                            <a:srgbClr val="7030A0"/>
                          </a:solidFill>
                        </a:rPr>
                        <a:t>(TBD)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Delivery:</a:t>
                      </a:r>
                      <a:r>
                        <a:rPr lang="en-US" baseline="0" dirty="0" smtClean="0">
                          <a:solidFill>
                            <a:srgbClr val="0070C0"/>
                          </a:solidFill>
                        </a:rPr>
                        <a:t> APK, source code (include test code)</a:t>
                      </a:r>
                      <a:endParaRPr lang="en-US" dirty="0" smtClean="0">
                        <a:solidFill>
                          <a:srgbClr val="0070C0"/>
                        </a:solidFill>
                      </a:endParaRPr>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205935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This course is to practice in Android Application Development. After learning the course, you will get understanding of Android application fundamental comprehensively, meanwhile you will also get the chance to practice the knowledge/theory you’ve learned from software engineering study by doing the project as below:</a:t>
            </a:r>
          </a:p>
          <a:p>
            <a:pPr lvl="1"/>
            <a:r>
              <a:rPr lang="en-US" sz="1800" dirty="0" smtClean="0"/>
              <a:t>Requirement analysis</a:t>
            </a:r>
          </a:p>
          <a:p>
            <a:pPr lvl="1"/>
            <a:r>
              <a:rPr lang="en-US" sz="1800" dirty="0" smtClean="0"/>
              <a:t>Software design </a:t>
            </a:r>
          </a:p>
          <a:p>
            <a:pPr lvl="1"/>
            <a:r>
              <a:rPr lang="en-US" sz="1800" dirty="0" smtClean="0"/>
              <a:t>Development plan (Sprint release plan)</a:t>
            </a:r>
          </a:p>
          <a:p>
            <a:pPr lvl="1"/>
            <a:r>
              <a:rPr lang="en-US" sz="1800" dirty="0" smtClean="0"/>
              <a:t>Android application development and testing</a:t>
            </a:r>
          </a:p>
          <a:p>
            <a:pPr lvl="1"/>
            <a:r>
              <a:rPr lang="en-US" sz="1800" dirty="0" smtClean="0"/>
              <a:t>Application signing and publish </a:t>
            </a:r>
          </a:p>
          <a:p>
            <a:pPr lvl="1"/>
            <a:r>
              <a:rPr lang="en-US" sz="1800" dirty="0" smtClean="0"/>
              <a:t>Lesson learn</a:t>
            </a:r>
          </a:p>
          <a:p>
            <a:pPr lvl="1"/>
            <a:endParaRPr lang="en-US" sz="1600" dirty="0" smtClean="0"/>
          </a:p>
          <a:p>
            <a:pPr lvl="1"/>
            <a:endParaRPr lang="en-US" sz="1600" dirty="0" smtClean="0"/>
          </a:p>
          <a:p>
            <a:pPr lvl="1"/>
            <a:endParaRPr lang="en-US" sz="1600"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Environment </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Hardware Environment</a:t>
            </a:r>
          </a:p>
          <a:p>
            <a:pPr lvl="1"/>
            <a:r>
              <a:rPr lang="en-US" sz="1800" dirty="0" smtClean="0"/>
              <a:t>PC installed with Windows system (Win8/7/XP or </a:t>
            </a:r>
            <a:r>
              <a:rPr lang="en-US" sz="1800" dirty="0" err="1" smtClean="0"/>
              <a:t>Ubuntu</a:t>
            </a:r>
            <a:r>
              <a:rPr lang="en-US" sz="1800" dirty="0" smtClean="0"/>
              <a:t>)</a:t>
            </a:r>
          </a:p>
          <a:p>
            <a:pPr lvl="1"/>
            <a:r>
              <a:rPr lang="en-US" sz="1800" dirty="0" smtClean="0"/>
              <a:t>One device (</a:t>
            </a:r>
            <a:r>
              <a:rPr lang="en-US" sz="1800" dirty="0" smtClean="0">
                <a:solidFill>
                  <a:srgbClr val="7030A0"/>
                </a:solidFill>
              </a:rPr>
              <a:t>with Ice Cream Sandwich or later</a:t>
            </a:r>
            <a:r>
              <a:rPr lang="en-US" sz="1800" dirty="0" smtClean="0"/>
              <a:t>) per group (at least)</a:t>
            </a:r>
          </a:p>
          <a:p>
            <a:r>
              <a:rPr lang="en-US" sz="2000" dirty="0" smtClean="0">
                <a:ea typeface="+mn-ea"/>
                <a:cs typeface="+mn-cs"/>
              </a:rPr>
              <a:t>Software Environment</a:t>
            </a:r>
          </a:p>
          <a:p>
            <a:pPr lvl="1"/>
            <a:r>
              <a:rPr lang="en-US" sz="1800" dirty="0" smtClean="0">
                <a:hlinkClick r:id="rId2"/>
              </a:rPr>
              <a:t>JDK 1.6</a:t>
            </a:r>
            <a:endParaRPr lang="en-US" sz="1800" dirty="0" smtClean="0"/>
          </a:p>
          <a:p>
            <a:pPr lvl="1"/>
            <a:r>
              <a:rPr lang="en-US" sz="1800" dirty="0" smtClean="0">
                <a:hlinkClick r:id="rId3" tooltip="The Eclipse Platform, and all the tools needed to develop and debug it: Java and Plug-in Development Tooling, Git and CVS support, including source and developer documentation.&#10;&#10;Click here to file a bug against Eclipse Platform."/>
              </a:rPr>
              <a:t>Eclipse Standard 4.3.1</a:t>
            </a:r>
            <a:endParaRPr lang="en-US" sz="1800" dirty="0" smtClean="0"/>
          </a:p>
          <a:p>
            <a:pPr lvl="1"/>
            <a:r>
              <a:rPr lang="en-US" sz="1800" dirty="0" smtClean="0">
                <a:hlinkClick r:id="rId4"/>
              </a:rPr>
              <a:t>ADT</a:t>
            </a:r>
            <a:endParaRPr lang="en-US" sz="1800" dirty="0" smtClean="0"/>
          </a:p>
          <a:p>
            <a:pPr lvl="1"/>
            <a:r>
              <a:rPr lang="en-US" sz="1800" dirty="0" err="1" smtClean="0">
                <a:hlinkClick r:id="rId5"/>
              </a:rPr>
              <a:t>GitHub</a:t>
            </a:r>
            <a:endParaRPr lang="en-US" sz="1800" dirty="0" smtClean="0"/>
          </a:p>
          <a:p>
            <a:pPr lvl="1"/>
            <a:r>
              <a:rPr lang="en-US" sz="1800" dirty="0" smtClean="0">
                <a:hlinkClick r:id="rId6"/>
              </a:rPr>
              <a:t>WinZip</a:t>
            </a:r>
            <a:endParaRPr lang="en-US" sz="1800" dirty="0" smtClean="0"/>
          </a:p>
          <a:p>
            <a:pPr lvl="1"/>
            <a:r>
              <a:rPr lang="en-US" sz="1800" dirty="0" smtClean="0">
                <a:hlinkClick r:id="rId7"/>
              </a:rPr>
              <a:t>JUDE/Community </a:t>
            </a:r>
            <a:r>
              <a:rPr lang="en-US" sz="1800" dirty="0" smtClean="0"/>
              <a:t> </a:t>
            </a:r>
          </a:p>
          <a:p>
            <a:pPr lvl="1"/>
            <a:endParaRPr lang="en-US" dirty="0" smtClean="0"/>
          </a:p>
          <a:p>
            <a:pPr lvl="1"/>
            <a:endParaRPr lang="en-US" sz="1600" dirty="0" smtClean="0"/>
          </a:p>
          <a:p>
            <a:pPr lvl="1"/>
            <a:endParaRPr lang="en-US" dirty="0" smtClean="0"/>
          </a:p>
        </p:txBody>
      </p:sp>
      <p:sp>
        <p:nvSpPr>
          <p:cNvPr id="9" name="Content Placeholder 8"/>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Sound Recorder (Basic)</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Project Introduction</a:t>
            </a:r>
          </a:p>
          <a:p>
            <a:pPr lvl="1"/>
            <a:r>
              <a:rPr lang="en-US" sz="1600" dirty="0" smtClean="0"/>
              <a:t>Sound recorder is a basic tool for mobile users, usually supports local sound recording and phone call recording. Below functions should be covered:</a:t>
            </a:r>
          </a:p>
          <a:p>
            <a:pPr lvl="2"/>
            <a:r>
              <a:rPr lang="en-US" sz="1600" dirty="0" smtClean="0"/>
              <a:t>Record environment sound via phone MIC.</a:t>
            </a:r>
          </a:p>
          <a:p>
            <a:pPr lvl="2"/>
            <a:r>
              <a:rPr lang="en-US" sz="1600" dirty="0" smtClean="0"/>
              <a:t>Manage recorded sound files stored on phone’s SD card.</a:t>
            </a:r>
          </a:p>
          <a:p>
            <a:pPr lvl="2"/>
            <a:r>
              <a:rPr lang="en-US" sz="1600" dirty="0" smtClean="0"/>
              <a:t>Replay recorded sound files by device media player.</a:t>
            </a:r>
          </a:p>
          <a:p>
            <a:pPr lvl="2"/>
            <a:r>
              <a:rPr lang="en-US" sz="1600" dirty="0" smtClean="0"/>
              <a:t>Recording format preference configuration, for example 3GPP/AMR/MP4, etc</a:t>
            </a:r>
          </a:p>
          <a:p>
            <a:pPr lvl="2"/>
            <a:r>
              <a:rPr lang="en-US" sz="1600" dirty="0" smtClean="0"/>
              <a:t>Media files can be used as Ringtone, Notification tone, Alarm tone and Contact ringtone, etc</a:t>
            </a:r>
          </a:p>
          <a:p>
            <a:pPr lvl="2"/>
            <a:r>
              <a:rPr lang="en-US" sz="1600" dirty="0" smtClean="0"/>
              <a:t>Share a recorded sound file with others by device connectivity  </a:t>
            </a:r>
          </a:p>
          <a:p>
            <a:pPr lvl="2"/>
            <a:r>
              <a:rPr lang="en-US" sz="1600" dirty="0" smtClean="0"/>
              <a:t>[Optional] Multi-screen support (different density screen)</a:t>
            </a:r>
          </a:p>
          <a:p>
            <a:pPr lvl="2"/>
            <a:r>
              <a:rPr lang="en-US" sz="1600" dirty="0" smtClean="0"/>
              <a:t>[Optional] Tablet (dynamic layout)</a:t>
            </a:r>
          </a:p>
          <a:p>
            <a:pPr lvl="2"/>
            <a:endParaRPr lang="en-US" sz="1600" dirty="0" smtClean="0"/>
          </a:p>
        </p:txBody>
      </p:sp>
      <p:sp>
        <p:nvSpPr>
          <p:cNvPr id="4" name="Content Placeholder 3"/>
          <p:cNvSpPr>
            <a:spLocks noGrp="1"/>
          </p:cNvSpPr>
          <p:nvPr>
            <p:ph sz="quarter" idx="10"/>
          </p:nvPr>
        </p:nvSpPr>
        <p:spPr/>
        <p:txBody>
          <a:bodyPr/>
          <a:lstStyle/>
          <a:p>
            <a:endParaRPr lang="en-US"/>
          </a:p>
        </p:txBody>
      </p:sp>
      <p:sp>
        <p:nvSpPr>
          <p:cNvPr id="5" name="TextBox 4"/>
          <p:cNvSpPr txBox="1"/>
          <p:nvPr/>
        </p:nvSpPr>
        <p:spPr>
          <a:xfrm>
            <a:off x="923925" y="4924425"/>
            <a:ext cx="7143750" cy="707886"/>
          </a:xfrm>
          <a:prstGeom prst="rect">
            <a:avLst/>
          </a:prstGeom>
          <a:noFill/>
        </p:spPr>
        <p:txBody>
          <a:bodyPr wrap="square" rtlCol="0">
            <a:spAutoFit/>
          </a:bodyPr>
          <a:lstStyle/>
          <a:p>
            <a:r>
              <a:rPr lang="en-US" sz="2000" dirty="0" smtClean="0">
                <a:solidFill>
                  <a:srgbClr val="7030A0"/>
                </a:solidFill>
              </a:rPr>
              <a:t>Any innovation is highly preferred, please come to me, you will get the chance to make it happen in Sony Mobile devices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Sound Recorder (Basic) Cont.</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Programming Language</a:t>
            </a:r>
          </a:p>
          <a:p>
            <a:pPr lvl="1"/>
            <a:r>
              <a:rPr lang="en-US" sz="1600" dirty="0" smtClean="0"/>
              <a:t>Java</a:t>
            </a:r>
          </a:p>
          <a:p>
            <a:r>
              <a:rPr lang="en-US" sz="2000" dirty="0" smtClean="0"/>
              <a:t>Deliverables</a:t>
            </a:r>
          </a:p>
          <a:p>
            <a:pPr lvl="1"/>
            <a:r>
              <a:rPr lang="en-US" sz="1600" dirty="0" smtClean="0"/>
              <a:t>User Stories (in excel format according to template)</a:t>
            </a:r>
          </a:p>
          <a:p>
            <a:pPr lvl="1"/>
            <a:r>
              <a:rPr lang="en-US" sz="1600" dirty="0" smtClean="0"/>
              <a:t>Design Documentations (Class Diagram and Sequence Diagram)</a:t>
            </a:r>
          </a:p>
          <a:p>
            <a:pPr lvl="1"/>
            <a:r>
              <a:rPr lang="en-US" sz="1600" dirty="0" smtClean="0"/>
              <a:t>Development Plan (Sprint Release Plan)</a:t>
            </a:r>
          </a:p>
          <a:p>
            <a:pPr lvl="1"/>
            <a:r>
              <a:rPr lang="en-US" sz="1600" dirty="0" smtClean="0"/>
              <a:t>Test Result </a:t>
            </a:r>
          </a:p>
          <a:p>
            <a:pPr lvl="2"/>
            <a:r>
              <a:rPr lang="en-US" sz="1600" dirty="0" smtClean="0"/>
              <a:t>Monkey and </a:t>
            </a:r>
            <a:r>
              <a:rPr lang="en-US" sz="1600" dirty="0" err="1" smtClean="0"/>
              <a:t>Findbugs</a:t>
            </a:r>
            <a:r>
              <a:rPr lang="en-US" sz="1600" dirty="0" smtClean="0"/>
              <a:t> test result at least</a:t>
            </a:r>
          </a:p>
          <a:p>
            <a:pPr lvl="2"/>
            <a:r>
              <a:rPr lang="en-US" sz="1600" dirty="0" smtClean="0"/>
              <a:t>Unit test (</a:t>
            </a:r>
            <a:r>
              <a:rPr lang="en-US" sz="1600" dirty="0" err="1" smtClean="0"/>
              <a:t>JUnit</a:t>
            </a:r>
            <a:r>
              <a:rPr lang="en-US" sz="1600" dirty="0" smtClean="0"/>
              <a:t>) and UI driven (UI </a:t>
            </a:r>
            <a:r>
              <a:rPr lang="en-US" sz="1600" dirty="0" err="1" smtClean="0"/>
              <a:t>Automator</a:t>
            </a:r>
            <a:r>
              <a:rPr lang="en-US" sz="1600" dirty="0" smtClean="0"/>
              <a:t>) test are highly preferred</a:t>
            </a:r>
          </a:p>
          <a:p>
            <a:pPr lvl="1"/>
            <a:r>
              <a:rPr lang="en-US" sz="1600" dirty="0" smtClean="0"/>
              <a:t>Sound Recorder APK</a:t>
            </a:r>
          </a:p>
          <a:p>
            <a:r>
              <a:rPr lang="en-US" sz="2000" dirty="0" smtClean="0"/>
              <a:t>Team size</a:t>
            </a:r>
          </a:p>
          <a:p>
            <a:pPr lvl="1"/>
            <a:r>
              <a:rPr lang="en-US" sz="1600" dirty="0" smtClean="0"/>
              <a:t>5~6 people each group</a:t>
            </a:r>
            <a:endParaRPr lang="en-US" sz="1200"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Device Usage (Advanced) </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Project Introduction</a:t>
            </a:r>
          </a:p>
          <a:p>
            <a:pPr lvl="1"/>
            <a:r>
              <a:rPr lang="en-US" sz="1800" dirty="0" smtClean="0"/>
              <a:t>Device Usage is an utility (service) application that is used to track all apps usage statistics and apps performance, which both includes foreground activities and background services, and then send the tracked data to remote server (prefer to use Google Analytics) for further analysis. The interesting areas to be tracked could be as below: </a:t>
            </a:r>
          </a:p>
          <a:p>
            <a:pPr lvl="2"/>
            <a:r>
              <a:rPr lang="en-US" sz="1800" dirty="0" smtClean="0"/>
              <a:t>Apps running time (foreground and background)</a:t>
            </a:r>
          </a:p>
          <a:p>
            <a:pPr lvl="2"/>
            <a:r>
              <a:rPr lang="en-US" sz="1800" dirty="0" smtClean="0"/>
              <a:t>Apps engagement – region distribution, device distribution, etc</a:t>
            </a:r>
          </a:p>
          <a:p>
            <a:pPr lvl="2"/>
            <a:r>
              <a:rPr lang="en-US" sz="1800" dirty="0" smtClean="0"/>
              <a:t>Apps crash logs</a:t>
            </a:r>
          </a:p>
          <a:p>
            <a:pPr lvl="2"/>
            <a:r>
              <a:rPr lang="en-US" sz="1800" dirty="0" smtClean="0"/>
              <a:t>Apps performance, such as power, memory, data traffic, etc</a:t>
            </a:r>
          </a:p>
          <a:p>
            <a:pPr lvl="2"/>
            <a:endParaRPr lang="en-US" sz="1800" dirty="0" smtClean="0"/>
          </a:p>
        </p:txBody>
      </p:sp>
      <p:sp>
        <p:nvSpPr>
          <p:cNvPr id="4" name="Content Placeholder 3"/>
          <p:cNvSpPr>
            <a:spLocks noGrp="1"/>
          </p:cNvSpPr>
          <p:nvPr>
            <p:ph sz="quarter" idx="10"/>
          </p:nvPr>
        </p:nvSpPr>
        <p:spPr/>
        <p:txBody>
          <a:bodyPr/>
          <a:lstStyle/>
          <a:p>
            <a:endParaRPr lang="en-US"/>
          </a:p>
        </p:txBody>
      </p:sp>
      <p:sp>
        <p:nvSpPr>
          <p:cNvPr id="5" name="TextBox 4"/>
          <p:cNvSpPr txBox="1"/>
          <p:nvPr/>
        </p:nvSpPr>
        <p:spPr>
          <a:xfrm>
            <a:off x="923925" y="4924425"/>
            <a:ext cx="7143750" cy="707886"/>
          </a:xfrm>
          <a:prstGeom prst="rect">
            <a:avLst/>
          </a:prstGeom>
          <a:noFill/>
        </p:spPr>
        <p:txBody>
          <a:bodyPr wrap="square" rtlCol="0">
            <a:spAutoFit/>
          </a:bodyPr>
          <a:lstStyle/>
          <a:p>
            <a:r>
              <a:rPr lang="en-US" sz="2000" dirty="0" smtClean="0">
                <a:solidFill>
                  <a:srgbClr val="7030A0"/>
                </a:solidFill>
              </a:rPr>
              <a:t>Any innovation is highly preferred, please come to me, you will get the chance to make it happen in Sony Mobile devices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Device Usage (Advanced)  Cont.</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Programming Language</a:t>
            </a:r>
          </a:p>
          <a:p>
            <a:pPr lvl="1"/>
            <a:r>
              <a:rPr lang="en-US" sz="1600" dirty="0" smtClean="0"/>
              <a:t>Java</a:t>
            </a:r>
          </a:p>
          <a:p>
            <a:r>
              <a:rPr lang="en-US" sz="2000" dirty="0" smtClean="0"/>
              <a:t>Deliverables</a:t>
            </a:r>
          </a:p>
          <a:p>
            <a:pPr lvl="1"/>
            <a:r>
              <a:rPr lang="en-US" sz="1600" dirty="0" smtClean="0"/>
              <a:t>User Stories (in excel format according to template)</a:t>
            </a:r>
          </a:p>
          <a:p>
            <a:pPr lvl="1"/>
            <a:r>
              <a:rPr lang="en-US" sz="1600" dirty="0" smtClean="0"/>
              <a:t>Design Documentations (Class Diagram and Sequence Diagram)</a:t>
            </a:r>
          </a:p>
          <a:p>
            <a:pPr lvl="1"/>
            <a:r>
              <a:rPr lang="en-US" sz="1600" dirty="0" smtClean="0"/>
              <a:t>Development Plan (Sprint Release Plan)</a:t>
            </a:r>
          </a:p>
          <a:p>
            <a:pPr lvl="1"/>
            <a:r>
              <a:rPr lang="en-US" sz="1600" dirty="0" smtClean="0"/>
              <a:t>Test Result </a:t>
            </a:r>
          </a:p>
          <a:p>
            <a:pPr lvl="2"/>
            <a:r>
              <a:rPr lang="en-US" sz="1600" dirty="0" smtClean="0"/>
              <a:t>Monkey and </a:t>
            </a:r>
            <a:r>
              <a:rPr lang="en-US" sz="1600" dirty="0" err="1" smtClean="0"/>
              <a:t>Findbugs</a:t>
            </a:r>
            <a:r>
              <a:rPr lang="en-US" sz="1600" dirty="0" smtClean="0"/>
              <a:t> test result at least</a:t>
            </a:r>
          </a:p>
          <a:p>
            <a:pPr lvl="2"/>
            <a:r>
              <a:rPr lang="en-US" sz="1600" dirty="0" smtClean="0"/>
              <a:t>Unit test (</a:t>
            </a:r>
            <a:r>
              <a:rPr lang="en-US" sz="1600" dirty="0" err="1" smtClean="0"/>
              <a:t>JUnit</a:t>
            </a:r>
            <a:r>
              <a:rPr lang="en-US" sz="1600" dirty="0" smtClean="0"/>
              <a:t>) and UI driven (UI </a:t>
            </a:r>
            <a:r>
              <a:rPr lang="en-US" sz="1600" dirty="0" err="1" smtClean="0"/>
              <a:t>Automator</a:t>
            </a:r>
            <a:r>
              <a:rPr lang="en-US" sz="1600" dirty="0" smtClean="0"/>
              <a:t>) test are highly preferred</a:t>
            </a:r>
          </a:p>
          <a:p>
            <a:pPr lvl="1"/>
            <a:r>
              <a:rPr lang="en-US" sz="1600" dirty="0" smtClean="0"/>
              <a:t>Sound Recorder APK</a:t>
            </a:r>
          </a:p>
          <a:p>
            <a:r>
              <a:rPr lang="en-US" sz="2000" dirty="0" smtClean="0"/>
              <a:t>Team size</a:t>
            </a:r>
          </a:p>
          <a:p>
            <a:pPr lvl="1"/>
            <a:r>
              <a:rPr lang="en-US" sz="1600" dirty="0" smtClean="0"/>
              <a:t>5~6 people each group</a:t>
            </a:r>
            <a:endParaRPr lang="en-US" sz="1200"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Reference Stuff</a:t>
            </a:r>
            <a:endParaRPr lang="en-US" dirty="0"/>
          </a:p>
        </p:txBody>
      </p:sp>
      <p:sp>
        <p:nvSpPr>
          <p:cNvPr id="3" name="Content Placeholder 2"/>
          <p:cNvSpPr>
            <a:spLocks noGrp="1"/>
          </p:cNvSpPr>
          <p:nvPr>
            <p:ph idx="1"/>
          </p:nvPr>
        </p:nvSpPr>
        <p:spPr>
          <a:xfrm>
            <a:off x="764311" y="2933194"/>
            <a:ext cx="7690922" cy="1163780"/>
          </a:xfrm>
        </p:spPr>
        <p:txBody>
          <a:bodyPr/>
          <a:lstStyle/>
          <a:p>
            <a:pPr>
              <a:buNone/>
            </a:pPr>
            <a:r>
              <a:rPr lang="en-US" sz="2800" dirty="0" smtClean="0"/>
              <a:t>User Name: </a:t>
            </a:r>
            <a:r>
              <a:rPr lang="en-US" sz="2800" dirty="0" smtClean="0">
                <a:hlinkClick r:id="rId2"/>
              </a:rPr>
              <a:t>android.academy.bjtu@gmail.com</a:t>
            </a:r>
            <a:endParaRPr lang="en-US" sz="2800" dirty="0" smtClean="0"/>
          </a:p>
          <a:p>
            <a:pPr>
              <a:buNone/>
            </a:pPr>
            <a:r>
              <a:rPr lang="en-US" sz="2800" dirty="0" smtClean="0"/>
              <a:t>Password: bjTu2012</a:t>
            </a:r>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Self Introduction</a:t>
            </a:r>
          </a:p>
          <a:p>
            <a:pPr marL="174625" lvl="1" indent="-174625"/>
            <a:r>
              <a:rPr lang="en-US" sz="2400" dirty="0" smtClean="0"/>
              <a:t>Intellectual Property Rights</a:t>
            </a:r>
          </a:p>
          <a:p>
            <a:pPr marL="174625" lvl="1" indent="-174625"/>
            <a:r>
              <a:rPr lang="en-US" sz="2400" dirty="0" smtClean="0"/>
              <a:t>Project Introduction</a:t>
            </a:r>
          </a:p>
          <a:p>
            <a:pPr marL="174625" lvl="1" indent="-174625"/>
            <a:r>
              <a:rPr lang="en-US" sz="2400" dirty="0" smtClean="0"/>
              <a:t>Android Introduction</a:t>
            </a:r>
          </a:p>
          <a:p>
            <a:pPr marL="174625" lvl="1" indent="-174625"/>
            <a:r>
              <a:rPr lang="en-US" sz="2400" dirty="0" smtClean="0"/>
              <a:t>Get Started with Android</a:t>
            </a:r>
          </a:p>
          <a:p>
            <a:pPr marL="174625" lvl="1" indent="-174625"/>
            <a:r>
              <a:rPr lang="en-US" sz="2400" dirty="0" smtClean="0"/>
              <a:t>Requirement </a:t>
            </a:r>
          </a:p>
          <a:p>
            <a:pPr marL="174625" lvl="1" indent="-174625"/>
            <a:r>
              <a:rPr lang="en-US" sz="2400" dirty="0" smtClean="0"/>
              <a:t>Object-Oriented Analysis and Design</a:t>
            </a:r>
          </a:p>
          <a:p>
            <a:pPr marL="174625" lvl="1" indent="-174625"/>
            <a:r>
              <a:rPr lang="en-US" sz="2400" dirty="0" smtClean="0"/>
              <a:t>Scrum</a:t>
            </a:r>
          </a:p>
          <a:p>
            <a:pPr marL="174625" lvl="1" indent="-174625"/>
            <a:r>
              <a:rPr lang="en-US" sz="2400" dirty="0" smtClean="0"/>
              <a:t>Project Breakdown</a:t>
            </a:r>
          </a:p>
          <a:p>
            <a:pPr marL="174625" lvl="1" indent="-174625"/>
            <a:r>
              <a:rPr lang="en-US" sz="2400" dirty="0" smtClean="0"/>
              <a:t>Acceptance Test Criteria</a:t>
            </a:r>
          </a:p>
          <a:p>
            <a:pPr marL="174625" lvl="1" indent="-174625"/>
            <a:r>
              <a:rPr lang="en-US" sz="2400" dirty="0" smtClean="0"/>
              <a:t>Publish Application</a:t>
            </a:r>
          </a:p>
          <a:p>
            <a:pPr marL="174625" lvl="1" indent="-174625"/>
            <a:endParaRPr lang="en-US" sz="2400" dirty="0" smtClean="0"/>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1691231"/>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82435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499917" y="944881"/>
          <a:ext cx="8062191" cy="4978083"/>
        </p:xfrm>
        <a:graphic>
          <a:graphicData uri="http://schemas.openxmlformats.org/drawingml/2006/table">
            <a:tbl>
              <a:tblPr>
                <a:tableStyleId>{3C2FFA5D-87B4-456A-9821-1D502468CF0F}</a:tableStyleId>
              </a:tblPr>
              <a:tblGrid>
                <a:gridCol w="4333340"/>
                <a:gridCol w="1864426"/>
                <a:gridCol w="1864425"/>
              </a:tblGrid>
              <a:tr h="910889">
                <a:tc>
                  <a:txBody>
                    <a:bodyPr/>
                    <a:lstStyle/>
                    <a:p>
                      <a:pPr algn="l" fontAlgn="ctr"/>
                      <a:r>
                        <a:rPr lang="en-US" sz="2400" u="none" strike="noStrike" dirty="0" smtClean="0">
                          <a:solidFill>
                            <a:srgbClr val="FFFFFF"/>
                          </a:solidFill>
                        </a:rPr>
                        <a:t>Attendance</a:t>
                      </a:r>
                      <a:endParaRPr lang="en-US" sz="2400" b="0" i="0" u="none" strike="noStrike" dirty="0">
                        <a:solidFill>
                          <a:srgbClr val="FFFFFF"/>
                        </a:solidFill>
                        <a:latin typeface="+mn-lt"/>
                      </a:endParaRPr>
                    </a:p>
                  </a:txBody>
                  <a:tcPr marL="9525" marR="9525" marT="9525" marB="0" anchor="ctr">
                    <a:solidFill>
                      <a:srgbClr val="92D050"/>
                    </a:solidFill>
                  </a:tcPr>
                </a:tc>
                <a:tc>
                  <a:txBody>
                    <a:bodyPr/>
                    <a:lstStyle/>
                    <a:p>
                      <a:pPr algn="ctr" fontAlgn="ctr"/>
                      <a:r>
                        <a:rPr lang="en-US" sz="2400" u="none" strike="noStrike" dirty="0" smtClean="0">
                          <a:solidFill>
                            <a:srgbClr val="FFFFFF"/>
                          </a:solidFill>
                        </a:rPr>
                        <a:t>100%</a:t>
                      </a:r>
                      <a:endParaRPr lang="en-US" sz="2400" b="0" i="0" u="none" strike="noStrike" dirty="0">
                        <a:solidFill>
                          <a:srgbClr val="FFFFFF"/>
                        </a:solidFill>
                        <a:latin typeface="+mn-lt"/>
                      </a:endParaRPr>
                    </a:p>
                  </a:txBody>
                  <a:tcPr marL="9525" marR="9525" marT="9525" marB="0" anchor="ctr">
                    <a:solidFill>
                      <a:srgbClr val="92D050"/>
                    </a:solidFill>
                  </a:tcPr>
                </a:tc>
                <a:tc>
                  <a:txBody>
                    <a:bodyPr/>
                    <a:lstStyle/>
                    <a:p>
                      <a:pPr algn="ctr" fontAlgn="ctr"/>
                      <a:r>
                        <a:rPr lang="en-US" sz="2400" u="none" strike="noStrike" dirty="0" smtClean="0">
                          <a:solidFill>
                            <a:srgbClr val="FFFFFF"/>
                          </a:solidFill>
                        </a:rPr>
                        <a:t>20%</a:t>
                      </a:r>
                      <a:endParaRPr lang="en-US" sz="2400" b="0" i="0" u="none" strike="noStrike" dirty="0">
                        <a:solidFill>
                          <a:srgbClr val="FFFFFF"/>
                        </a:solidFill>
                        <a:latin typeface="+mn-lt"/>
                      </a:endParaRPr>
                    </a:p>
                  </a:txBody>
                  <a:tcPr marL="9525" marR="9525" marT="9525" marB="0" anchor="ctr">
                    <a:solidFill>
                      <a:srgbClr val="92D050"/>
                    </a:solidFill>
                  </a:tcPr>
                </a:tc>
              </a:tr>
              <a:tr h="910889">
                <a:tc>
                  <a:txBody>
                    <a:bodyPr/>
                    <a:lstStyle/>
                    <a:p>
                      <a:pPr algn="l" fontAlgn="ctr"/>
                      <a:r>
                        <a:rPr lang="en-US" sz="2400" u="none" strike="noStrike" dirty="0">
                          <a:solidFill>
                            <a:srgbClr val="FFFFFF"/>
                          </a:solidFill>
                        </a:rPr>
                        <a:t>Requirement (User Story)</a:t>
                      </a:r>
                      <a:endParaRPr lang="en-US" sz="2400" b="0" i="0" u="none" strike="noStrike" dirty="0">
                        <a:solidFill>
                          <a:srgbClr val="FFFFFF"/>
                        </a:solidFill>
                        <a:latin typeface="+mn-lt"/>
                      </a:endParaRPr>
                    </a:p>
                  </a:txBody>
                  <a:tcPr marL="9525" marR="9525" marT="9525" marB="0" anchor="ctr">
                    <a:solidFill>
                      <a:srgbClr val="00B0F0"/>
                    </a:solidFill>
                  </a:tcPr>
                </a:tc>
                <a:tc>
                  <a:txBody>
                    <a:bodyPr/>
                    <a:lstStyle/>
                    <a:p>
                      <a:pPr algn="ctr" fontAlgn="ctr"/>
                      <a:r>
                        <a:rPr lang="en-US" sz="2400" u="none" strike="noStrike" dirty="0" smtClean="0">
                          <a:solidFill>
                            <a:srgbClr val="FFFFFF"/>
                          </a:solidFill>
                        </a:rPr>
                        <a:t>20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00B0F0"/>
                    </a:solidFill>
                  </a:tcPr>
                </a:tc>
                <a:tc rowSpan="2">
                  <a:txBody>
                    <a:bodyPr/>
                    <a:lstStyle/>
                    <a:p>
                      <a:pPr algn="ctr" fontAlgn="ctr"/>
                      <a:r>
                        <a:rPr lang="en-US" sz="2400" u="none" strike="noStrike" dirty="0">
                          <a:solidFill>
                            <a:srgbClr val="FFFFFF"/>
                          </a:solidFill>
                        </a:rPr>
                        <a:t>30%</a:t>
                      </a:r>
                      <a:endParaRPr lang="en-US" sz="2400" b="0" i="0" u="none" strike="noStrike" dirty="0">
                        <a:solidFill>
                          <a:srgbClr val="FFFFFF"/>
                        </a:solidFill>
                        <a:latin typeface="+mn-lt"/>
                      </a:endParaRPr>
                    </a:p>
                  </a:txBody>
                  <a:tcPr marL="9525" marR="9525" marT="9525" marB="0" anchor="ctr">
                    <a:solidFill>
                      <a:srgbClr val="00B0F0"/>
                    </a:solidFill>
                  </a:tcPr>
                </a:tc>
              </a:tr>
              <a:tr h="1085876">
                <a:tc>
                  <a:txBody>
                    <a:bodyPr/>
                    <a:lstStyle/>
                    <a:p>
                      <a:pPr algn="l" fontAlgn="ctr"/>
                      <a:r>
                        <a:rPr lang="en-US" sz="2400" u="none" strike="noStrike" dirty="0">
                          <a:solidFill>
                            <a:srgbClr val="FFFFFF"/>
                          </a:solidFill>
                        </a:rPr>
                        <a:t>Design (Domain Model/Class </a:t>
                      </a:r>
                      <a:r>
                        <a:rPr lang="en-US" sz="2400" u="none" strike="noStrike" dirty="0" smtClean="0">
                          <a:solidFill>
                            <a:srgbClr val="FFFFFF"/>
                          </a:solidFill>
                        </a:rPr>
                        <a:t>Diagram</a:t>
                      </a:r>
                      <a:r>
                        <a:rPr lang="en-US" sz="2400" u="none" strike="noStrike" baseline="0" dirty="0" smtClean="0">
                          <a:solidFill>
                            <a:srgbClr val="FFFFFF"/>
                          </a:solidFill>
                        </a:rPr>
                        <a:t> </a:t>
                      </a:r>
                      <a:r>
                        <a:rPr lang="en-US" sz="2400" u="none" strike="noStrike" dirty="0" smtClean="0">
                          <a:solidFill>
                            <a:srgbClr val="FFFFFF"/>
                          </a:solidFill>
                        </a:rPr>
                        <a:t>and </a:t>
                      </a:r>
                      <a:r>
                        <a:rPr lang="en-US" sz="2400" u="none" strike="noStrike" dirty="0">
                          <a:solidFill>
                            <a:srgbClr val="FFFFFF"/>
                          </a:solidFill>
                        </a:rPr>
                        <a:t>Sequence Diagram)</a:t>
                      </a:r>
                      <a:endParaRPr lang="en-US" sz="2400" b="0" i="0" u="none" strike="noStrike" dirty="0">
                        <a:solidFill>
                          <a:srgbClr val="FFFFFF"/>
                        </a:solidFill>
                        <a:latin typeface="+mn-lt"/>
                      </a:endParaRPr>
                    </a:p>
                  </a:txBody>
                  <a:tcPr marL="9525" marR="9525" marT="9525" marB="0" anchor="ctr">
                    <a:solidFill>
                      <a:srgbClr val="00B0F0"/>
                    </a:solidFill>
                  </a:tcPr>
                </a:tc>
                <a:tc>
                  <a:txBody>
                    <a:bodyPr/>
                    <a:lstStyle/>
                    <a:p>
                      <a:pPr algn="ctr" fontAlgn="ctr"/>
                      <a:r>
                        <a:rPr lang="en-US" sz="2400" u="none" strike="noStrike" dirty="0" smtClean="0">
                          <a:solidFill>
                            <a:srgbClr val="FFFFFF"/>
                          </a:solidFill>
                        </a:rPr>
                        <a:t>80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00B0F0"/>
                    </a:solidFill>
                  </a:tcPr>
                </a:tc>
                <a:tc vMerge="1">
                  <a:txBody>
                    <a:bodyPr/>
                    <a:lstStyle/>
                    <a:p>
                      <a:endParaRPr lang="en-US"/>
                    </a:p>
                  </a:txBody>
                  <a:tcPr/>
                </a:tc>
              </a:tr>
              <a:tr h="683167">
                <a:tc>
                  <a:txBody>
                    <a:bodyPr/>
                    <a:lstStyle/>
                    <a:p>
                      <a:pPr algn="l" fontAlgn="ctr"/>
                      <a:r>
                        <a:rPr lang="en-US" sz="2400" u="none" strike="noStrike" dirty="0" smtClean="0">
                          <a:solidFill>
                            <a:srgbClr val="FFFFFF"/>
                          </a:solidFill>
                        </a:rPr>
                        <a:t>Sprint Release </a:t>
                      </a:r>
                      <a:r>
                        <a:rPr lang="en-US" sz="2400" u="none" strike="noStrike" dirty="0">
                          <a:solidFill>
                            <a:srgbClr val="FFFFFF"/>
                          </a:solidFill>
                        </a:rPr>
                        <a:t>Plan</a:t>
                      </a:r>
                      <a:endParaRPr lang="en-US" sz="2400" b="0" i="0" u="none" strike="noStrike" dirty="0">
                        <a:solidFill>
                          <a:srgbClr val="FFFFFF"/>
                        </a:solidFill>
                        <a:latin typeface="+mn-lt"/>
                      </a:endParaRPr>
                    </a:p>
                  </a:txBody>
                  <a:tcPr marL="9525" marR="9525" marT="9525" marB="0" anchor="ctr">
                    <a:solidFill>
                      <a:srgbClr val="7030A0"/>
                    </a:solidFill>
                  </a:tcPr>
                </a:tc>
                <a:tc>
                  <a:txBody>
                    <a:bodyPr/>
                    <a:lstStyle/>
                    <a:p>
                      <a:pPr algn="ctr" fontAlgn="ctr"/>
                      <a:r>
                        <a:rPr lang="en-US" sz="2400" u="none" strike="noStrike" dirty="0">
                          <a:solidFill>
                            <a:srgbClr val="FFFFFF"/>
                          </a:solidFill>
                        </a:rPr>
                        <a:t>10%</a:t>
                      </a:r>
                      <a:endParaRPr lang="en-US" sz="2400" b="0" i="0" u="none" strike="noStrike" dirty="0">
                        <a:solidFill>
                          <a:srgbClr val="FFFFFF"/>
                        </a:solidFill>
                        <a:latin typeface="+mn-lt"/>
                      </a:endParaRPr>
                    </a:p>
                  </a:txBody>
                  <a:tcPr marL="9525" marR="9525" marT="9525" marB="0" anchor="ctr">
                    <a:solidFill>
                      <a:srgbClr val="7030A0"/>
                    </a:solidFill>
                  </a:tcPr>
                </a:tc>
                <a:tc rowSpan="3">
                  <a:txBody>
                    <a:bodyPr/>
                    <a:lstStyle/>
                    <a:p>
                      <a:pPr algn="ctr" fontAlgn="ctr"/>
                      <a:r>
                        <a:rPr lang="en-US" sz="2400" u="none" strike="noStrike" dirty="0">
                          <a:solidFill>
                            <a:srgbClr val="FFFFFF"/>
                          </a:solidFill>
                        </a:rPr>
                        <a:t>50%</a:t>
                      </a:r>
                      <a:endParaRPr lang="en-US" sz="2400" b="0" i="0" u="none" strike="noStrike" dirty="0">
                        <a:solidFill>
                          <a:srgbClr val="FFFFFF"/>
                        </a:solidFill>
                        <a:latin typeface="+mn-lt"/>
                      </a:endParaRPr>
                    </a:p>
                  </a:txBody>
                  <a:tcPr marL="9525" marR="9525" marT="9525" marB="0" anchor="ctr">
                    <a:solidFill>
                      <a:srgbClr val="7030A0"/>
                    </a:solidFill>
                  </a:tcPr>
                </a:tc>
              </a:tr>
              <a:tr h="910889">
                <a:tc>
                  <a:txBody>
                    <a:bodyPr/>
                    <a:lstStyle/>
                    <a:p>
                      <a:pPr algn="l" fontAlgn="ctr"/>
                      <a:r>
                        <a:rPr lang="en-US" sz="2400" u="none" strike="noStrike">
                          <a:solidFill>
                            <a:srgbClr val="FFFFFF"/>
                          </a:solidFill>
                        </a:rPr>
                        <a:t>Coding</a:t>
                      </a:r>
                      <a:endParaRPr lang="en-US" sz="2400" b="0" i="0" u="none" strike="noStrike">
                        <a:solidFill>
                          <a:srgbClr val="FFFFFF"/>
                        </a:solidFill>
                        <a:latin typeface="+mn-lt"/>
                      </a:endParaRPr>
                    </a:p>
                  </a:txBody>
                  <a:tcPr marL="9525" marR="9525" marT="9525" marB="0" anchor="ctr">
                    <a:solidFill>
                      <a:srgbClr val="7030A0"/>
                    </a:solidFill>
                  </a:tcPr>
                </a:tc>
                <a:tc>
                  <a:txBody>
                    <a:bodyPr/>
                    <a:lstStyle/>
                    <a:p>
                      <a:pPr algn="ctr" fontAlgn="ctr"/>
                      <a:r>
                        <a:rPr lang="en-US" sz="2400" u="none" strike="noStrike" dirty="0" smtClean="0">
                          <a:solidFill>
                            <a:srgbClr val="FFFFFF"/>
                          </a:solidFill>
                        </a:rPr>
                        <a:t>80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7030A0"/>
                    </a:solidFill>
                  </a:tcPr>
                </a:tc>
                <a:tc vMerge="1">
                  <a:txBody>
                    <a:bodyPr/>
                    <a:lstStyle/>
                    <a:p>
                      <a:endParaRPr lang="en-US"/>
                    </a:p>
                  </a:txBody>
                  <a:tcPr/>
                </a:tc>
              </a:tr>
              <a:tr h="455444">
                <a:tc>
                  <a:txBody>
                    <a:bodyPr/>
                    <a:lstStyle/>
                    <a:p>
                      <a:pPr algn="l" fontAlgn="ctr"/>
                      <a:r>
                        <a:rPr lang="en-US" sz="2400" u="none" strike="noStrike" dirty="0">
                          <a:solidFill>
                            <a:srgbClr val="FFFFFF"/>
                          </a:solidFill>
                        </a:rPr>
                        <a:t>Testing</a:t>
                      </a:r>
                      <a:endParaRPr lang="en-US" sz="2400" b="0" i="0" u="none" strike="noStrike" dirty="0">
                        <a:solidFill>
                          <a:srgbClr val="FFFFFF"/>
                        </a:solidFill>
                        <a:latin typeface="+mn-lt"/>
                      </a:endParaRPr>
                    </a:p>
                  </a:txBody>
                  <a:tcPr marL="9525" marR="9525" marT="9525" marB="0" anchor="ctr">
                    <a:solidFill>
                      <a:srgbClr val="7030A0"/>
                    </a:solidFill>
                  </a:tcPr>
                </a:tc>
                <a:tc>
                  <a:txBody>
                    <a:bodyPr/>
                    <a:lstStyle/>
                    <a:p>
                      <a:pPr algn="ctr" fontAlgn="ctr"/>
                      <a:r>
                        <a:rPr lang="en-US" sz="2400" u="none" strike="noStrike" dirty="0" smtClean="0">
                          <a:solidFill>
                            <a:srgbClr val="FFFFFF"/>
                          </a:solidFill>
                        </a:rPr>
                        <a:t>10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7030A0"/>
                    </a:solidFill>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118060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4" name="Content Placeholder 3"/>
          <p:cNvSpPr>
            <a:spLocks noGrp="1"/>
          </p:cNvSpPr>
          <p:nvPr>
            <p:ph sz="quarter" idx="10"/>
          </p:nvPr>
        </p:nvSpPr>
        <p:spPr/>
        <p:txBody>
          <a:bodyPr/>
          <a:lstStyle/>
          <a:p>
            <a:endParaRPr lang="en-US"/>
          </a:p>
        </p:txBody>
      </p:sp>
      <p:cxnSp>
        <p:nvCxnSpPr>
          <p:cNvPr id="6" name="Straight Arrow Connector 5"/>
          <p:cNvCxnSpPr/>
          <p:nvPr/>
        </p:nvCxnSpPr>
        <p:spPr>
          <a:xfrm flipV="1">
            <a:off x="641268" y="1364095"/>
            <a:ext cx="8255082" cy="2536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Isosceles Triangle 6"/>
          <p:cNvSpPr/>
          <p:nvPr/>
        </p:nvSpPr>
        <p:spPr>
          <a:xfrm>
            <a:off x="1377533" y="2327585"/>
            <a:ext cx="237507" cy="2850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58777" y="2576969"/>
            <a:ext cx="2194560" cy="274320"/>
          </a:xfrm>
          <a:prstGeom prst="rect">
            <a:avLst/>
          </a:prstGeom>
          <a:noFill/>
        </p:spPr>
        <p:txBody>
          <a:bodyPr wrap="square" rtlCol="0">
            <a:spAutoFit/>
          </a:bodyPr>
          <a:lstStyle/>
          <a:p>
            <a:r>
              <a:rPr lang="en-US" dirty="0" smtClean="0">
                <a:solidFill>
                  <a:schemeClr val="bg2"/>
                </a:solidFill>
              </a:rPr>
              <a:t>User Stories &amp; Name List in Group</a:t>
            </a:r>
            <a:endParaRPr lang="en-US" dirty="0">
              <a:solidFill>
                <a:schemeClr val="bg2"/>
              </a:solidFill>
            </a:endParaRPr>
          </a:p>
        </p:txBody>
      </p:sp>
      <p:sp>
        <p:nvSpPr>
          <p:cNvPr id="9" name="TextBox 8"/>
          <p:cNvSpPr txBox="1"/>
          <p:nvPr/>
        </p:nvSpPr>
        <p:spPr>
          <a:xfrm>
            <a:off x="771901" y="1068823"/>
            <a:ext cx="665018" cy="246221"/>
          </a:xfrm>
          <a:prstGeom prst="rect">
            <a:avLst/>
          </a:prstGeom>
          <a:solidFill>
            <a:schemeClr val="bg1"/>
          </a:solidFill>
        </p:spPr>
        <p:txBody>
          <a:bodyPr wrap="square" rtlCol="0">
            <a:spAutoFit/>
          </a:bodyPr>
          <a:lstStyle/>
          <a:p>
            <a:r>
              <a:rPr lang="en-US" dirty="0" smtClean="0">
                <a:solidFill>
                  <a:schemeClr val="bg2"/>
                </a:solidFill>
              </a:rPr>
              <a:t>Day1</a:t>
            </a:r>
            <a:endParaRPr lang="en-US" dirty="0">
              <a:solidFill>
                <a:schemeClr val="bg2"/>
              </a:solidFill>
            </a:endParaRPr>
          </a:p>
        </p:txBody>
      </p:sp>
      <p:sp>
        <p:nvSpPr>
          <p:cNvPr id="10" name="Isosceles Triangle 9"/>
          <p:cNvSpPr/>
          <p:nvPr/>
        </p:nvSpPr>
        <p:spPr>
          <a:xfrm>
            <a:off x="2815428" y="3144957"/>
            <a:ext cx="237507" cy="2850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72910" y="3394348"/>
            <a:ext cx="2241990" cy="246221"/>
          </a:xfrm>
          <a:prstGeom prst="rect">
            <a:avLst/>
          </a:prstGeom>
          <a:noFill/>
        </p:spPr>
        <p:txBody>
          <a:bodyPr wrap="square" rtlCol="0">
            <a:spAutoFit/>
          </a:bodyPr>
          <a:lstStyle/>
          <a:p>
            <a:r>
              <a:rPr lang="en-US" dirty="0" smtClean="0">
                <a:solidFill>
                  <a:schemeClr val="bg2"/>
                </a:solidFill>
              </a:rPr>
              <a:t>Design Docs &amp; Sprint Release Plan</a:t>
            </a:r>
            <a:endParaRPr lang="en-US" dirty="0">
              <a:solidFill>
                <a:schemeClr val="bg2"/>
              </a:solidFill>
            </a:endParaRPr>
          </a:p>
        </p:txBody>
      </p:sp>
      <p:sp>
        <p:nvSpPr>
          <p:cNvPr id="25" name="TextBox 24"/>
          <p:cNvSpPr txBox="1"/>
          <p:nvPr/>
        </p:nvSpPr>
        <p:spPr>
          <a:xfrm>
            <a:off x="1514312" y="1068823"/>
            <a:ext cx="665018" cy="246221"/>
          </a:xfrm>
          <a:prstGeom prst="rect">
            <a:avLst/>
          </a:prstGeom>
          <a:solidFill>
            <a:schemeClr val="bg1"/>
          </a:solidFill>
        </p:spPr>
        <p:txBody>
          <a:bodyPr wrap="square" rtlCol="0">
            <a:spAutoFit/>
          </a:bodyPr>
          <a:lstStyle/>
          <a:p>
            <a:r>
              <a:rPr lang="en-US" dirty="0" smtClean="0">
                <a:solidFill>
                  <a:schemeClr val="bg2"/>
                </a:solidFill>
              </a:rPr>
              <a:t>Day2</a:t>
            </a:r>
            <a:endParaRPr lang="en-US" dirty="0">
              <a:solidFill>
                <a:schemeClr val="bg2"/>
              </a:solidFill>
            </a:endParaRPr>
          </a:p>
        </p:txBody>
      </p:sp>
      <p:sp>
        <p:nvSpPr>
          <p:cNvPr id="26" name="TextBox 25"/>
          <p:cNvSpPr txBox="1"/>
          <p:nvPr/>
        </p:nvSpPr>
        <p:spPr>
          <a:xfrm>
            <a:off x="2256723" y="1068823"/>
            <a:ext cx="665018" cy="246221"/>
          </a:xfrm>
          <a:prstGeom prst="rect">
            <a:avLst/>
          </a:prstGeom>
          <a:solidFill>
            <a:schemeClr val="bg1"/>
          </a:solidFill>
        </p:spPr>
        <p:txBody>
          <a:bodyPr wrap="square" rtlCol="0">
            <a:spAutoFit/>
          </a:bodyPr>
          <a:lstStyle/>
          <a:p>
            <a:r>
              <a:rPr lang="en-US" dirty="0" smtClean="0">
                <a:solidFill>
                  <a:schemeClr val="bg2"/>
                </a:solidFill>
              </a:rPr>
              <a:t>Day3</a:t>
            </a:r>
            <a:endParaRPr lang="en-US" dirty="0">
              <a:solidFill>
                <a:schemeClr val="bg2"/>
              </a:solidFill>
            </a:endParaRPr>
          </a:p>
        </p:txBody>
      </p:sp>
      <p:sp>
        <p:nvSpPr>
          <p:cNvPr id="27" name="TextBox 26"/>
          <p:cNvSpPr txBox="1"/>
          <p:nvPr/>
        </p:nvSpPr>
        <p:spPr>
          <a:xfrm>
            <a:off x="2999134" y="1068823"/>
            <a:ext cx="665018" cy="246221"/>
          </a:xfrm>
          <a:prstGeom prst="rect">
            <a:avLst/>
          </a:prstGeom>
          <a:solidFill>
            <a:schemeClr val="bg1"/>
          </a:solidFill>
        </p:spPr>
        <p:txBody>
          <a:bodyPr wrap="square" rtlCol="0">
            <a:spAutoFit/>
          </a:bodyPr>
          <a:lstStyle/>
          <a:p>
            <a:r>
              <a:rPr lang="en-US" dirty="0" smtClean="0">
                <a:solidFill>
                  <a:schemeClr val="bg2"/>
                </a:solidFill>
              </a:rPr>
              <a:t>Day4</a:t>
            </a:r>
          </a:p>
        </p:txBody>
      </p:sp>
      <p:sp>
        <p:nvSpPr>
          <p:cNvPr id="28" name="TextBox 27"/>
          <p:cNvSpPr txBox="1"/>
          <p:nvPr/>
        </p:nvSpPr>
        <p:spPr>
          <a:xfrm>
            <a:off x="3741545" y="1068823"/>
            <a:ext cx="665018" cy="246221"/>
          </a:xfrm>
          <a:prstGeom prst="rect">
            <a:avLst/>
          </a:prstGeom>
          <a:solidFill>
            <a:schemeClr val="bg1"/>
          </a:solidFill>
        </p:spPr>
        <p:txBody>
          <a:bodyPr wrap="square" rtlCol="0">
            <a:spAutoFit/>
          </a:bodyPr>
          <a:lstStyle/>
          <a:p>
            <a:r>
              <a:rPr lang="en-US" dirty="0" smtClean="0">
                <a:solidFill>
                  <a:schemeClr val="bg2"/>
                </a:solidFill>
              </a:rPr>
              <a:t>Day5</a:t>
            </a:r>
            <a:endParaRPr lang="en-US" dirty="0">
              <a:solidFill>
                <a:schemeClr val="bg2"/>
              </a:solidFill>
            </a:endParaRPr>
          </a:p>
        </p:txBody>
      </p:sp>
      <p:sp>
        <p:nvSpPr>
          <p:cNvPr id="29" name="TextBox 28"/>
          <p:cNvSpPr txBox="1"/>
          <p:nvPr/>
        </p:nvSpPr>
        <p:spPr>
          <a:xfrm>
            <a:off x="4483956" y="1068823"/>
            <a:ext cx="665018" cy="246221"/>
          </a:xfrm>
          <a:prstGeom prst="rect">
            <a:avLst/>
          </a:prstGeom>
          <a:solidFill>
            <a:schemeClr val="bg1"/>
          </a:solidFill>
        </p:spPr>
        <p:txBody>
          <a:bodyPr wrap="square" rtlCol="0">
            <a:spAutoFit/>
          </a:bodyPr>
          <a:lstStyle/>
          <a:p>
            <a:r>
              <a:rPr lang="en-US" dirty="0" smtClean="0">
                <a:solidFill>
                  <a:schemeClr val="bg2"/>
                </a:solidFill>
              </a:rPr>
              <a:t>Day6</a:t>
            </a:r>
            <a:endParaRPr lang="en-US" dirty="0">
              <a:solidFill>
                <a:schemeClr val="bg2"/>
              </a:solidFill>
            </a:endParaRPr>
          </a:p>
        </p:txBody>
      </p:sp>
      <p:sp>
        <p:nvSpPr>
          <p:cNvPr id="30" name="TextBox 29"/>
          <p:cNvSpPr txBox="1"/>
          <p:nvPr/>
        </p:nvSpPr>
        <p:spPr>
          <a:xfrm>
            <a:off x="5226367" y="1068823"/>
            <a:ext cx="665018" cy="246221"/>
          </a:xfrm>
          <a:prstGeom prst="rect">
            <a:avLst/>
          </a:prstGeom>
          <a:solidFill>
            <a:schemeClr val="bg1"/>
          </a:solidFill>
        </p:spPr>
        <p:txBody>
          <a:bodyPr wrap="square" rtlCol="0">
            <a:spAutoFit/>
          </a:bodyPr>
          <a:lstStyle/>
          <a:p>
            <a:r>
              <a:rPr lang="en-US" dirty="0" smtClean="0">
                <a:solidFill>
                  <a:schemeClr val="bg2"/>
                </a:solidFill>
              </a:rPr>
              <a:t>Day7</a:t>
            </a:r>
            <a:endParaRPr lang="en-US" dirty="0">
              <a:solidFill>
                <a:schemeClr val="bg2"/>
              </a:solidFill>
            </a:endParaRPr>
          </a:p>
        </p:txBody>
      </p:sp>
      <p:sp>
        <p:nvSpPr>
          <p:cNvPr id="31" name="TextBox 30"/>
          <p:cNvSpPr txBox="1"/>
          <p:nvPr/>
        </p:nvSpPr>
        <p:spPr>
          <a:xfrm>
            <a:off x="5968778" y="1068823"/>
            <a:ext cx="665018" cy="246221"/>
          </a:xfrm>
          <a:prstGeom prst="rect">
            <a:avLst/>
          </a:prstGeom>
          <a:solidFill>
            <a:srgbClr val="FFC000"/>
          </a:solidFill>
        </p:spPr>
        <p:txBody>
          <a:bodyPr wrap="square" rtlCol="0">
            <a:spAutoFit/>
          </a:bodyPr>
          <a:lstStyle/>
          <a:p>
            <a:r>
              <a:rPr lang="en-US" dirty="0" smtClean="0">
                <a:solidFill>
                  <a:schemeClr val="bg2"/>
                </a:solidFill>
              </a:rPr>
              <a:t>Day8</a:t>
            </a:r>
            <a:endParaRPr lang="en-US" dirty="0">
              <a:solidFill>
                <a:schemeClr val="bg2"/>
              </a:solidFill>
            </a:endParaRPr>
          </a:p>
        </p:txBody>
      </p:sp>
      <p:sp>
        <p:nvSpPr>
          <p:cNvPr id="32" name="TextBox 31"/>
          <p:cNvSpPr txBox="1"/>
          <p:nvPr/>
        </p:nvSpPr>
        <p:spPr>
          <a:xfrm>
            <a:off x="6711189" y="1068823"/>
            <a:ext cx="665018" cy="246221"/>
          </a:xfrm>
          <a:prstGeom prst="rect">
            <a:avLst/>
          </a:prstGeom>
          <a:solidFill>
            <a:srgbClr val="FFC000"/>
          </a:solidFill>
        </p:spPr>
        <p:txBody>
          <a:bodyPr wrap="square" rtlCol="0">
            <a:spAutoFit/>
          </a:bodyPr>
          <a:lstStyle/>
          <a:p>
            <a:r>
              <a:rPr lang="en-US" dirty="0" smtClean="0">
                <a:solidFill>
                  <a:schemeClr val="bg2"/>
                </a:solidFill>
              </a:rPr>
              <a:t>Day9</a:t>
            </a:r>
            <a:endParaRPr lang="en-US" dirty="0">
              <a:solidFill>
                <a:schemeClr val="bg2"/>
              </a:solidFill>
            </a:endParaRPr>
          </a:p>
        </p:txBody>
      </p:sp>
      <p:sp>
        <p:nvSpPr>
          <p:cNvPr id="33" name="TextBox 32"/>
          <p:cNvSpPr txBox="1"/>
          <p:nvPr/>
        </p:nvSpPr>
        <p:spPr>
          <a:xfrm>
            <a:off x="7433954" y="1068823"/>
            <a:ext cx="665018" cy="246221"/>
          </a:xfrm>
          <a:prstGeom prst="rect">
            <a:avLst/>
          </a:prstGeom>
          <a:solidFill>
            <a:schemeClr val="bg1"/>
          </a:solidFill>
        </p:spPr>
        <p:txBody>
          <a:bodyPr wrap="square" rtlCol="0">
            <a:spAutoFit/>
          </a:bodyPr>
          <a:lstStyle/>
          <a:p>
            <a:r>
              <a:rPr lang="en-US" dirty="0" smtClean="0">
                <a:solidFill>
                  <a:schemeClr val="bg2"/>
                </a:solidFill>
              </a:rPr>
              <a:t>Day10</a:t>
            </a:r>
            <a:endParaRPr lang="en-US" dirty="0">
              <a:solidFill>
                <a:schemeClr val="bg2"/>
              </a:solidFill>
            </a:endParaRPr>
          </a:p>
        </p:txBody>
      </p:sp>
      <p:sp>
        <p:nvSpPr>
          <p:cNvPr id="38" name="TextBox 37"/>
          <p:cNvSpPr txBox="1"/>
          <p:nvPr/>
        </p:nvSpPr>
        <p:spPr>
          <a:xfrm>
            <a:off x="758046" y="1969368"/>
            <a:ext cx="643243" cy="338554"/>
          </a:xfrm>
          <a:prstGeom prst="rect">
            <a:avLst/>
          </a:prstGeom>
          <a:solidFill>
            <a:schemeClr val="bg1"/>
          </a:solidFill>
        </p:spPr>
        <p:txBody>
          <a:bodyPr wrap="square" rtlCol="0">
            <a:spAutoFit/>
          </a:bodyPr>
          <a:lstStyle/>
          <a:p>
            <a:r>
              <a:rPr lang="en-US" sz="800" dirty="0" smtClean="0">
                <a:solidFill>
                  <a:schemeClr val="bg2"/>
                </a:solidFill>
              </a:rPr>
              <a:t>Req. Analysis</a:t>
            </a:r>
            <a:endParaRPr lang="en-US" sz="800" dirty="0">
              <a:solidFill>
                <a:schemeClr val="bg2"/>
              </a:solidFill>
            </a:endParaRPr>
          </a:p>
        </p:txBody>
      </p:sp>
      <p:sp>
        <p:nvSpPr>
          <p:cNvPr id="39" name="TextBox 38"/>
          <p:cNvSpPr txBox="1"/>
          <p:nvPr/>
        </p:nvSpPr>
        <p:spPr>
          <a:xfrm>
            <a:off x="1516087" y="3000513"/>
            <a:ext cx="1312838" cy="215444"/>
          </a:xfrm>
          <a:prstGeom prst="rect">
            <a:avLst/>
          </a:prstGeom>
          <a:solidFill>
            <a:schemeClr val="bg1"/>
          </a:solidFill>
        </p:spPr>
        <p:txBody>
          <a:bodyPr wrap="square" rtlCol="0">
            <a:spAutoFit/>
          </a:bodyPr>
          <a:lstStyle/>
          <a:p>
            <a:pPr algn="ctr"/>
            <a:r>
              <a:rPr lang="en-US" sz="800" dirty="0" smtClean="0">
                <a:solidFill>
                  <a:schemeClr val="bg2"/>
                </a:solidFill>
              </a:rPr>
              <a:t>App Design</a:t>
            </a:r>
            <a:endParaRPr lang="en-US" sz="800" dirty="0">
              <a:solidFill>
                <a:schemeClr val="bg2"/>
              </a:solidFill>
            </a:endParaRPr>
          </a:p>
        </p:txBody>
      </p:sp>
      <p:sp>
        <p:nvSpPr>
          <p:cNvPr id="40" name="TextBox 39"/>
          <p:cNvSpPr txBox="1"/>
          <p:nvPr/>
        </p:nvSpPr>
        <p:spPr>
          <a:xfrm>
            <a:off x="2676525" y="3770429"/>
            <a:ext cx="5372100" cy="215444"/>
          </a:xfrm>
          <a:prstGeom prst="rect">
            <a:avLst/>
          </a:prstGeom>
          <a:solidFill>
            <a:schemeClr val="bg1"/>
          </a:solidFill>
        </p:spPr>
        <p:txBody>
          <a:bodyPr wrap="square" rtlCol="0">
            <a:spAutoFit/>
          </a:bodyPr>
          <a:lstStyle/>
          <a:p>
            <a:pPr algn="ctr"/>
            <a:r>
              <a:rPr lang="en-US" sz="800" dirty="0" smtClean="0">
                <a:solidFill>
                  <a:schemeClr val="bg2"/>
                </a:solidFill>
              </a:rPr>
              <a:t>Coding</a:t>
            </a:r>
            <a:endParaRPr lang="en-US" sz="800" dirty="0">
              <a:solidFill>
                <a:schemeClr val="bg2"/>
              </a:solidFill>
            </a:endParaRPr>
          </a:p>
        </p:txBody>
      </p:sp>
      <p:sp>
        <p:nvSpPr>
          <p:cNvPr id="41" name="Isosceles Triangle 40"/>
          <p:cNvSpPr/>
          <p:nvPr/>
        </p:nvSpPr>
        <p:spPr>
          <a:xfrm>
            <a:off x="5791176" y="4833849"/>
            <a:ext cx="237507" cy="2850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648658" y="5045140"/>
            <a:ext cx="665018" cy="400110"/>
          </a:xfrm>
          <a:prstGeom prst="rect">
            <a:avLst/>
          </a:prstGeom>
          <a:noFill/>
        </p:spPr>
        <p:txBody>
          <a:bodyPr wrap="square" rtlCol="0">
            <a:spAutoFit/>
          </a:bodyPr>
          <a:lstStyle/>
          <a:p>
            <a:r>
              <a:rPr lang="en-US" dirty="0" smtClean="0">
                <a:solidFill>
                  <a:schemeClr val="bg2"/>
                </a:solidFill>
              </a:rPr>
              <a:t>App Alpha</a:t>
            </a:r>
            <a:endParaRPr lang="en-US" dirty="0">
              <a:solidFill>
                <a:schemeClr val="bg2"/>
              </a:solidFill>
            </a:endParaRPr>
          </a:p>
        </p:txBody>
      </p:sp>
      <p:sp>
        <p:nvSpPr>
          <p:cNvPr id="43" name="TextBox 42"/>
          <p:cNvSpPr txBox="1"/>
          <p:nvPr/>
        </p:nvSpPr>
        <p:spPr>
          <a:xfrm>
            <a:off x="2686050" y="4444699"/>
            <a:ext cx="5353049" cy="215444"/>
          </a:xfrm>
          <a:prstGeom prst="rect">
            <a:avLst/>
          </a:prstGeom>
          <a:solidFill>
            <a:schemeClr val="bg1"/>
          </a:solidFill>
        </p:spPr>
        <p:txBody>
          <a:bodyPr wrap="square" rtlCol="0">
            <a:spAutoFit/>
          </a:bodyPr>
          <a:lstStyle/>
          <a:p>
            <a:pPr algn="ctr"/>
            <a:r>
              <a:rPr lang="en-US" sz="800" dirty="0" smtClean="0">
                <a:solidFill>
                  <a:schemeClr val="bg2"/>
                </a:solidFill>
              </a:rPr>
              <a:t>Testing</a:t>
            </a:r>
            <a:endParaRPr lang="en-US" sz="800" dirty="0">
              <a:solidFill>
                <a:schemeClr val="bg2"/>
              </a:solidFill>
            </a:endParaRPr>
          </a:p>
        </p:txBody>
      </p:sp>
      <p:sp>
        <p:nvSpPr>
          <p:cNvPr id="46" name="Isosceles Triangle 45"/>
          <p:cNvSpPr/>
          <p:nvPr/>
        </p:nvSpPr>
        <p:spPr>
          <a:xfrm>
            <a:off x="6525474" y="4822345"/>
            <a:ext cx="237507" cy="2850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382956" y="5071736"/>
            <a:ext cx="665018" cy="400110"/>
          </a:xfrm>
          <a:prstGeom prst="rect">
            <a:avLst/>
          </a:prstGeom>
          <a:noFill/>
        </p:spPr>
        <p:txBody>
          <a:bodyPr wrap="square" rtlCol="0">
            <a:spAutoFit/>
          </a:bodyPr>
          <a:lstStyle/>
          <a:p>
            <a:r>
              <a:rPr lang="en-US" dirty="0" smtClean="0">
                <a:solidFill>
                  <a:schemeClr val="bg2"/>
                </a:solidFill>
              </a:rPr>
              <a:t>App Beta</a:t>
            </a:r>
            <a:endParaRPr lang="en-US" dirty="0">
              <a:solidFill>
                <a:schemeClr val="bg2"/>
              </a:solidFill>
            </a:endParaRPr>
          </a:p>
        </p:txBody>
      </p:sp>
      <p:sp>
        <p:nvSpPr>
          <p:cNvPr id="48" name="5-Point Star 47"/>
          <p:cNvSpPr/>
          <p:nvPr/>
        </p:nvSpPr>
        <p:spPr>
          <a:xfrm>
            <a:off x="7905750" y="4828309"/>
            <a:ext cx="320634" cy="27313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790927" y="5081632"/>
            <a:ext cx="874843" cy="400110"/>
          </a:xfrm>
          <a:prstGeom prst="rect">
            <a:avLst/>
          </a:prstGeom>
          <a:noFill/>
        </p:spPr>
        <p:txBody>
          <a:bodyPr wrap="square" rtlCol="0">
            <a:spAutoFit/>
          </a:bodyPr>
          <a:lstStyle/>
          <a:p>
            <a:r>
              <a:rPr lang="en-US" dirty="0" smtClean="0">
                <a:solidFill>
                  <a:schemeClr val="bg2"/>
                </a:solidFill>
              </a:rPr>
              <a:t>App Final Candidate</a:t>
            </a:r>
            <a:endParaRPr lang="en-US" dirty="0">
              <a:solidFill>
                <a:schemeClr val="bg2"/>
              </a:solidFill>
            </a:endParaRPr>
          </a:p>
        </p:txBody>
      </p:sp>
      <p:sp>
        <p:nvSpPr>
          <p:cNvPr id="50" name="TextBox 49"/>
          <p:cNvSpPr txBox="1"/>
          <p:nvPr/>
        </p:nvSpPr>
        <p:spPr>
          <a:xfrm>
            <a:off x="8148329" y="5571496"/>
            <a:ext cx="822960" cy="274320"/>
          </a:xfrm>
          <a:prstGeom prst="rect">
            <a:avLst/>
          </a:prstGeom>
          <a:solidFill>
            <a:schemeClr val="bg1"/>
          </a:solidFill>
        </p:spPr>
        <p:txBody>
          <a:bodyPr wrap="square" rtlCol="0">
            <a:spAutoFit/>
          </a:bodyPr>
          <a:lstStyle/>
          <a:p>
            <a:pPr algn="ctr"/>
            <a:r>
              <a:rPr lang="en-US" sz="800" dirty="0" smtClean="0">
                <a:solidFill>
                  <a:schemeClr val="bg2"/>
                </a:solidFill>
              </a:rPr>
              <a:t>Presentation</a:t>
            </a:r>
            <a:endParaRPr lang="en-US" sz="800" dirty="0">
              <a:solidFill>
                <a:schemeClr val="bg2"/>
              </a:solidFill>
            </a:endParaRPr>
          </a:p>
        </p:txBody>
      </p:sp>
      <p:cxnSp>
        <p:nvCxnSpPr>
          <p:cNvPr id="52" name="Straight Connector 51"/>
          <p:cNvCxnSpPr/>
          <p:nvPr/>
        </p:nvCxnSpPr>
        <p:spPr>
          <a:xfrm>
            <a:off x="1496291"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898569"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862452"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608618"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088086" y="1550843"/>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212769"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38804" y="1068823"/>
            <a:ext cx="665018" cy="246221"/>
          </a:xfrm>
          <a:prstGeom prst="rect">
            <a:avLst/>
          </a:prstGeom>
          <a:solidFill>
            <a:schemeClr val="bg1"/>
          </a:solidFill>
        </p:spPr>
        <p:txBody>
          <a:bodyPr wrap="square" rtlCol="0">
            <a:spAutoFit/>
          </a:bodyPr>
          <a:lstStyle/>
          <a:p>
            <a:r>
              <a:rPr lang="en-US" dirty="0" smtClean="0">
                <a:solidFill>
                  <a:schemeClr val="bg2"/>
                </a:solidFill>
              </a:rPr>
              <a:t>Day11</a:t>
            </a:r>
            <a:endParaRPr lang="en-US" dirty="0">
              <a:solidFill>
                <a:schemeClr val="bg2"/>
              </a:solidFill>
            </a:endParaRPr>
          </a:p>
        </p:txBody>
      </p:sp>
      <p:sp>
        <p:nvSpPr>
          <p:cNvPr id="51" name="Rectangle 50"/>
          <p:cNvSpPr/>
          <p:nvPr/>
        </p:nvSpPr>
        <p:spPr>
          <a:xfrm>
            <a:off x="7334251" y="66675"/>
            <a:ext cx="1188720" cy="266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Teacher Onsite</a:t>
            </a:r>
            <a:endParaRPr lang="en-US" dirty="0"/>
          </a:p>
        </p:txBody>
      </p:sp>
      <p:sp>
        <p:nvSpPr>
          <p:cNvPr id="57" name="Rectangle 56"/>
          <p:cNvSpPr/>
          <p:nvPr/>
        </p:nvSpPr>
        <p:spPr>
          <a:xfrm>
            <a:off x="7334251" y="371475"/>
            <a:ext cx="1188720" cy="2667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Teacher Offsite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1643731"/>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73127" y="937429"/>
          <a:ext cx="8680868" cy="5226036"/>
        </p:xfrm>
        <a:graphic>
          <a:graphicData uri="http://schemas.openxmlformats.org/drawingml/2006/table">
            <a:tbl>
              <a:tblPr firstRow="1" bandRow="1">
                <a:tableStyleId>{5C22544A-7EE6-4342-B048-85BDC9FD1C3A}</a:tableStyleId>
              </a:tblPr>
              <a:tblGrid>
                <a:gridCol w="929228"/>
                <a:gridCol w="3875820"/>
                <a:gridCol w="3875820"/>
              </a:tblGrid>
              <a:tr h="675212">
                <a:tc>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err="1" smtClean="0">
                          <a:solidFill>
                            <a:schemeClr val="lt1"/>
                          </a:solidFill>
                          <a:latin typeface="+mn-lt"/>
                          <a:ea typeface="+mn-ea"/>
                          <a:cs typeface="+mn-cs"/>
                        </a:rPr>
                        <a:t>SoundRecorder</a:t>
                      </a:r>
                      <a:endParaRPr lang="en-US" sz="1800" b="1" kern="1200" dirty="0">
                        <a:solidFill>
                          <a:schemeClr val="lt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lt1"/>
                          </a:solidFill>
                          <a:latin typeface="+mn-lt"/>
                          <a:ea typeface="+mn-ea"/>
                          <a:cs typeface="+mn-cs"/>
                        </a:rPr>
                        <a:t>DeviceUsage</a:t>
                      </a:r>
                      <a:endParaRPr lang="en-US" sz="1800" b="1" kern="1200" dirty="0" smtClean="0">
                        <a:solidFill>
                          <a:schemeClr val="lt1"/>
                        </a:solidFill>
                        <a:latin typeface="+mn-lt"/>
                        <a:ea typeface="+mn-ea"/>
                        <a:cs typeface="+mn-cs"/>
                      </a:endParaRPr>
                    </a:p>
                    <a:p>
                      <a:pPr marL="0" algn="ctr" defTabSz="914400" rtl="0" eaLnBrk="1" latinLnBrk="0" hangingPunct="1"/>
                      <a:endParaRPr lang="en-US" sz="1800" b="1" kern="1200" dirty="0">
                        <a:solidFill>
                          <a:schemeClr val="lt1"/>
                        </a:solidFill>
                        <a:latin typeface="+mn-lt"/>
                        <a:ea typeface="+mn-ea"/>
                        <a:cs typeface="+mn-cs"/>
                      </a:endParaRPr>
                    </a:p>
                  </a:txBody>
                  <a:tcPr/>
                </a:tc>
              </a:tr>
              <a:tr h="675212">
                <a:tc>
                  <a:txBody>
                    <a:bodyPr/>
                    <a:lstStyle/>
                    <a:p>
                      <a:r>
                        <a:rPr lang="en-US" dirty="0" smtClean="0"/>
                        <a:t>Day1</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pPr>
                        <a:buFont typeface="Arial" pitchFamily="34" charset="0"/>
                        <a:buChar char="•"/>
                      </a:pPr>
                      <a:r>
                        <a:rPr lang="en-US" dirty="0" smtClean="0"/>
                        <a:t>Self Introduction &amp; IPR</a:t>
                      </a:r>
                    </a:p>
                    <a:p>
                      <a:pPr>
                        <a:buFont typeface="Arial" pitchFamily="34" charset="0"/>
                        <a:buChar char="•"/>
                      </a:pPr>
                      <a:r>
                        <a:rPr lang="en-US" dirty="0" smtClean="0"/>
                        <a:t>Android Introduction</a:t>
                      </a:r>
                    </a:p>
                    <a:p>
                      <a:pPr>
                        <a:buFont typeface="Arial" pitchFamily="34" charset="0"/>
                        <a:buChar char="•"/>
                      </a:pPr>
                      <a:r>
                        <a:rPr lang="en-US" dirty="0" smtClean="0"/>
                        <a:t>Get started with Android</a:t>
                      </a:r>
                    </a:p>
                    <a:p>
                      <a:pPr>
                        <a:buFont typeface="Arial" pitchFamily="34" charset="0"/>
                        <a:buChar char="•"/>
                      </a:pPr>
                      <a:r>
                        <a:rPr lang="en-US" dirty="0" smtClean="0"/>
                        <a:t>Project Introduction</a:t>
                      </a:r>
                    </a:p>
                    <a:p>
                      <a:pPr>
                        <a:buFont typeface="Arial" pitchFamily="34" charset="0"/>
                        <a:buChar char="•"/>
                      </a:pPr>
                      <a:r>
                        <a:rPr lang="en-US" baseline="0" dirty="0" smtClean="0"/>
                        <a:t>How to do requirement analysis</a:t>
                      </a:r>
                    </a:p>
                    <a:p>
                      <a:r>
                        <a:rPr lang="en-US" baseline="0" dirty="0" smtClean="0">
                          <a:solidFill>
                            <a:srgbClr val="0070C0"/>
                          </a:solidFill>
                        </a:rPr>
                        <a:t>-Delivery: user story cards in excel format</a:t>
                      </a:r>
                    </a:p>
                    <a:p>
                      <a:pPr>
                        <a:buFont typeface="Arial" pitchFamily="34" charset="0"/>
                        <a:buChar char="•"/>
                      </a:pPr>
                      <a:r>
                        <a:rPr lang="en-US" dirty="0" smtClean="0"/>
                        <a:t>Group Setup</a:t>
                      </a:r>
                      <a:endParaRPr lang="en-US" dirty="0"/>
                    </a:p>
                  </a:txBody>
                  <a:tcPr/>
                </a:tc>
                <a:tc hMerge="1">
                  <a:txBody>
                    <a:bodyPr/>
                    <a:lstStyle/>
                    <a:p>
                      <a:endParaRPr lang="en-US"/>
                    </a:p>
                  </a:txBody>
                  <a:tcPr/>
                </a:tc>
              </a:tr>
              <a:tr h="675212">
                <a:tc>
                  <a:txBody>
                    <a:bodyPr/>
                    <a:lstStyle/>
                    <a:p>
                      <a:r>
                        <a:rPr lang="en-US" dirty="0" smtClean="0"/>
                        <a:t>Day1</a:t>
                      </a:r>
                    </a:p>
                    <a:p>
                      <a:r>
                        <a:rPr lang="en-US" sz="1200" dirty="0" smtClean="0"/>
                        <a:t>Afternoon</a:t>
                      </a:r>
                      <a:endParaRPr lang="en-US" sz="1200" dirty="0"/>
                    </a:p>
                  </a:txBody>
                  <a:tcPr/>
                </a:tc>
                <a:tc gridSpan="2">
                  <a:txBody>
                    <a:bodyPr/>
                    <a:lstStyle/>
                    <a:p>
                      <a:r>
                        <a:rPr lang="en-US" baseline="0" dirty="0" smtClean="0"/>
                        <a:t>Onsite Consultant</a:t>
                      </a:r>
                      <a:endParaRPr lang="en-US" baseline="0" dirty="0" smtClean="0">
                        <a:solidFill>
                          <a:srgbClr val="0070C0"/>
                        </a:solidFill>
                      </a:endParaRPr>
                    </a:p>
                  </a:txBody>
                  <a:tcPr/>
                </a:tc>
                <a:tc hMerge="1">
                  <a:txBody>
                    <a:bodyPr/>
                    <a:lstStyle/>
                    <a:p>
                      <a:endParaRPr lang="en-US"/>
                    </a:p>
                  </a:txBody>
                  <a:tcPr/>
                </a:tc>
              </a:tr>
              <a:tr h="675212">
                <a:tc>
                  <a:txBody>
                    <a:bodyPr/>
                    <a:lstStyle/>
                    <a:p>
                      <a:r>
                        <a:rPr lang="en-US" dirty="0" smtClean="0"/>
                        <a:t>Day2</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pPr marL="0" algn="l" defTabSz="914400" rtl="0" eaLnBrk="1" latinLnBrk="0" hangingPunct="1">
                        <a:buFont typeface="Arial" pitchFamily="34" charset="0"/>
                        <a:buChar char="•"/>
                      </a:pPr>
                      <a:r>
                        <a:rPr lang="en-US" sz="1800" kern="1200" baseline="0" dirty="0" smtClean="0">
                          <a:solidFill>
                            <a:schemeClr val="dk1"/>
                          </a:solidFill>
                          <a:latin typeface="+mn-lt"/>
                          <a:ea typeface="+mn-ea"/>
                          <a:cs typeface="+mn-cs"/>
                        </a:rPr>
                        <a:t>How to do Object-Oriented Analysis and Design</a:t>
                      </a:r>
                    </a:p>
                    <a:p>
                      <a:pPr marL="0" algn="l" defTabSz="914400" rtl="0" eaLnBrk="1" latinLnBrk="0" hangingPunct="1"/>
                      <a:r>
                        <a:rPr lang="en-US" sz="1800" kern="1200" baseline="0" dirty="0" smtClean="0">
                          <a:solidFill>
                            <a:srgbClr val="0070C0"/>
                          </a:solidFill>
                          <a:latin typeface="+mn-lt"/>
                          <a:ea typeface="+mn-ea"/>
                          <a:cs typeface="+mn-cs"/>
                        </a:rPr>
                        <a:t>Delivery: class diagram, sequence diagram</a:t>
                      </a:r>
                    </a:p>
                    <a:p>
                      <a:pPr>
                        <a:buFont typeface="Arial" pitchFamily="34" charset="0"/>
                        <a:buChar char="•"/>
                      </a:pPr>
                      <a:r>
                        <a:rPr lang="en-US" dirty="0" smtClean="0"/>
                        <a:t>How</a:t>
                      </a:r>
                      <a:r>
                        <a:rPr lang="en-US" baseline="0" dirty="0" smtClean="0"/>
                        <a:t> to make sprint release</a:t>
                      </a:r>
                    </a:p>
                    <a:p>
                      <a:r>
                        <a:rPr lang="en-US" baseline="0" dirty="0" smtClean="0">
                          <a:solidFill>
                            <a:srgbClr val="0070C0"/>
                          </a:solidFill>
                        </a:rPr>
                        <a:t>Delivery: spring release plan</a:t>
                      </a:r>
                      <a:endParaRPr lang="en-US" dirty="0" smtClean="0">
                        <a:solidFill>
                          <a:srgbClr val="0070C0"/>
                        </a:solidFill>
                      </a:endParaRPr>
                    </a:p>
                  </a:txBody>
                  <a:tcPr/>
                </a:tc>
                <a:tc hMerge="1">
                  <a:txBody>
                    <a:bodyPr/>
                    <a:lstStyle/>
                    <a:p>
                      <a:endParaRPr lang="en-US"/>
                    </a:p>
                  </a:txBody>
                  <a:tcPr/>
                </a:tc>
              </a:tr>
              <a:tr h="675212">
                <a:tc>
                  <a:txBody>
                    <a:bodyPr/>
                    <a:lstStyle/>
                    <a:p>
                      <a:r>
                        <a:rPr lang="en-US" dirty="0" smtClean="0"/>
                        <a:t>Day2</a:t>
                      </a:r>
                    </a:p>
                    <a:p>
                      <a:r>
                        <a:rPr lang="en-US" sz="1200" dirty="0" smtClean="0"/>
                        <a:t>Afternoon</a:t>
                      </a:r>
                      <a:endParaRPr lang="en-US" sz="12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Consultant</a:t>
                      </a:r>
                      <a:endParaRPr lang="en-US" baseline="0" dirty="0" smtClean="0">
                        <a:solidFill>
                          <a:srgbClr val="0070C0"/>
                        </a:solidFill>
                      </a:endParaRPr>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 Cont.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37500" y="961799"/>
          <a:ext cx="8680868" cy="4364878"/>
        </p:xfrm>
        <a:graphic>
          <a:graphicData uri="http://schemas.openxmlformats.org/drawingml/2006/table">
            <a:tbl>
              <a:tblPr firstRow="1" bandRow="1">
                <a:tableStyleId>{5C22544A-7EE6-4342-B048-85BDC9FD1C3A}</a:tableStyleId>
              </a:tblPr>
              <a:tblGrid>
                <a:gridCol w="929228"/>
                <a:gridCol w="3875820"/>
                <a:gridCol w="3875820"/>
              </a:tblGrid>
              <a:tr h="637520">
                <a:tc>
                  <a:txBody>
                    <a:bodyPr/>
                    <a:lstStyle/>
                    <a:p>
                      <a:endParaRPr lang="en-US" dirty="0"/>
                    </a:p>
                  </a:txBody>
                  <a:tcPr/>
                </a:tc>
                <a:tc>
                  <a:txBody>
                    <a:bodyPr/>
                    <a:lstStyle/>
                    <a:p>
                      <a:pPr algn="ctr"/>
                      <a:r>
                        <a:rPr lang="en-US" dirty="0" err="1" smtClean="0"/>
                        <a:t>SoundRecorder</a:t>
                      </a:r>
                      <a:endParaRPr lang="en-US" dirty="0"/>
                    </a:p>
                  </a:txBody>
                  <a:tcPr/>
                </a:tc>
                <a:tc>
                  <a:txBody>
                    <a:bodyPr/>
                    <a:lstStyle/>
                    <a:p>
                      <a:pPr algn="ctr"/>
                      <a:r>
                        <a:rPr lang="en-US" dirty="0" err="1" smtClean="0"/>
                        <a:t>DeviceUsage</a:t>
                      </a:r>
                      <a:endParaRPr lang="en-US" dirty="0"/>
                    </a:p>
                  </a:txBody>
                  <a:tcPr/>
                </a:tc>
              </a:tr>
              <a:tr h="567794">
                <a:tc>
                  <a:txBody>
                    <a:bodyPr/>
                    <a:lstStyle/>
                    <a:p>
                      <a:r>
                        <a:rPr lang="en-US" dirty="0" smtClean="0"/>
                        <a:t>Day3</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Group</a:t>
                      </a:r>
                      <a:r>
                        <a:rPr lang="en-US" baseline="0" dirty="0" smtClean="0"/>
                        <a:t> presentation – application design (User Story and Class Diagram)</a:t>
                      </a:r>
                      <a:endParaRPr lang="en-US" dirty="0" smtClean="0"/>
                    </a:p>
                  </a:txBody>
                  <a:tcPr/>
                </a:tc>
                <a:tc hMerge="1">
                  <a:txBody>
                    <a:bodyPr/>
                    <a:lstStyle/>
                    <a:p>
                      <a:endParaRPr lang="en-US" dirty="0"/>
                    </a:p>
                  </a:txBody>
                  <a:tcPr/>
                </a:tc>
              </a:tr>
              <a:tr h="533326">
                <a:tc>
                  <a:txBody>
                    <a:bodyPr/>
                    <a:lstStyle/>
                    <a:p>
                      <a:r>
                        <a:rPr lang="en-US" dirty="0" smtClean="0"/>
                        <a:t>Day3</a:t>
                      </a:r>
                    </a:p>
                    <a:p>
                      <a:r>
                        <a:rPr lang="en-US" sz="1200" dirty="0" smtClean="0"/>
                        <a:t>Afternoon</a:t>
                      </a:r>
                      <a:endParaRPr lang="en-US" sz="12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Group</a:t>
                      </a:r>
                      <a:r>
                        <a:rPr lang="en-US" baseline="0" dirty="0" smtClean="0"/>
                        <a:t> presentation – application design (User Story and Class Diagram)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7030A0"/>
                          </a:solidFill>
                        </a:rPr>
                        <a:t>(TBD)</a:t>
                      </a:r>
                      <a:endParaRPr lang="en-US" dirty="0" smtClean="0">
                        <a:solidFill>
                          <a:srgbClr val="7030A0"/>
                        </a:solidFill>
                      </a:endParaRPr>
                    </a:p>
                  </a:txBody>
                  <a:tcPr/>
                </a:tc>
                <a:tc hMerge="1">
                  <a:txBody>
                    <a:bodyPr/>
                    <a:lstStyle/>
                    <a:p>
                      <a:endParaRPr lang="en-US" dirty="0"/>
                    </a:p>
                  </a:txBody>
                  <a:tcPr/>
                </a:tc>
              </a:tr>
              <a:tr h="533326">
                <a:tc>
                  <a:txBody>
                    <a:bodyPr/>
                    <a:lstStyle/>
                    <a:p>
                      <a:r>
                        <a:rPr lang="en-US" dirty="0" smtClean="0"/>
                        <a:t>Day4</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pPr>
                        <a:buFont typeface="Arial" pitchFamily="34" charset="0"/>
                        <a:buChar char="•"/>
                      </a:pPr>
                      <a:r>
                        <a:rPr lang="en-US" dirty="0" smtClean="0">
                          <a:solidFill>
                            <a:srgbClr val="000000"/>
                          </a:solidFill>
                        </a:rPr>
                        <a:t>Project</a:t>
                      </a:r>
                      <a:r>
                        <a:rPr lang="en-US" baseline="0" dirty="0" smtClean="0">
                          <a:solidFill>
                            <a:srgbClr val="000000"/>
                          </a:solidFill>
                        </a:rPr>
                        <a:t> Breakdown – Application Structure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solidFill>
                            <a:srgbClr val="000000"/>
                          </a:solidFill>
                        </a:rPr>
                        <a:t>Project</a:t>
                      </a:r>
                      <a:r>
                        <a:rPr lang="en-US" baseline="0" dirty="0" smtClean="0">
                          <a:solidFill>
                            <a:srgbClr val="000000"/>
                          </a:solidFill>
                        </a:rPr>
                        <a:t> Breakdown – Data Storage</a:t>
                      </a:r>
                      <a:endParaRPr lang="en-US" dirty="0" smtClean="0">
                        <a:solidFill>
                          <a:srgbClr val="000000"/>
                        </a:solidFill>
                      </a:endParaRPr>
                    </a:p>
                  </a:txBody>
                  <a:tcPr/>
                </a:tc>
                <a:tc hMerge="1">
                  <a:txBody>
                    <a:bodyPr/>
                    <a:lstStyle/>
                    <a:p>
                      <a:endParaRPr lang="en-US" dirty="0"/>
                    </a:p>
                  </a:txBody>
                  <a:tcPr/>
                </a:tc>
              </a:tr>
              <a:tr h="533326">
                <a:tc>
                  <a:txBody>
                    <a:bodyPr/>
                    <a:lstStyle/>
                    <a:p>
                      <a:pPr marL="0" algn="l" defTabSz="914400" rtl="0" eaLnBrk="1" latinLnBrk="0" hangingPunct="1"/>
                      <a:r>
                        <a:rPr lang="en-US" sz="1800" kern="1200" dirty="0" smtClean="0">
                          <a:solidFill>
                            <a:schemeClr val="dk1"/>
                          </a:solidFill>
                          <a:latin typeface="+mn-lt"/>
                          <a:ea typeface="+mn-ea"/>
                          <a:cs typeface="+mn-cs"/>
                        </a:rPr>
                        <a:t>Day4</a:t>
                      </a:r>
                    </a:p>
                    <a:p>
                      <a:r>
                        <a:rPr lang="en-US" sz="1200" kern="1200" dirty="0" smtClean="0">
                          <a:solidFill>
                            <a:schemeClr val="dk1"/>
                          </a:solidFill>
                          <a:latin typeface="+mn-lt"/>
                          <a:ea typeface="+mn-ea"/>
                          <a:cs typeface="+mn-cs"/>
                        </a:rPr>
                        <a:t>Afternoon</a:t>
                      </a:r>
                      <a:endParaRPr lang="en-US" sz="1200" kern="1200" dirty="0">
                        <a:solidFill>
                          <a:schemeClr val="dk1"/>
                        </a:solidFill>
                        <a:latin typeface="+mn-lt"/>
                        <a:ea typeface="+mn-ea"/>
                        <a:cs typeface="+mn-cs"/>
                      </a:endParaRPr>
                    </a:p>
                  </a:txBody>
                  <a:tcPr/>
                </a:tc>
                <a:tc>
                  <a:txBody>
                    <a:bodyPr/>
                    <a:lstStyle/>
                    <a:p>
                      <a:r>
                        <a:rPr lang="en-US" baseline="0" dirty="0" smtClean="0"/>
                        <a:t>Onsite </a:t>
                      </a:r>
                      <a:r>
                        <a:rPr lang="en-US" dirty="0" smtClean="0"/>
                        <a:t>Consultant (Teacher1)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a:t>
                      </a:r>
                      <a:r>
                        <a:rPr lang="en-US" dirty="0" smtClean="0"/>
                        <a:t>Consultant (Teacher2)</a:t>
                      </a:r>
                    </a:p>
                  </a:txBody>
                  <a:tcPr/>
                </a:tc>
              </a:tr>
              <a:tr h="533326">
                <a:tc>
                  <a:txBody>
                    <a:bodyPr/>
                    <a:lstStyle/>
                    <a:p>
                      <a:r>
                        <a:rPr lang="en-US" dirty="0" smtClean="0">
                          <a:solidFill>
                            <a:srgbClr val="000000"/>
                          </a:solidFill>
                        </a:rPr>
                        <a:t>Day5</a:t>
                      </a:r>
                    </a:p>
                    <a:p>
                      <a:r>
                        <a:rPr lang="en-US" sz="1200" dirty="0" smtClean="0">
                          <a:solidFill>
                            <a:srgbClr val="000000"/>
                          </a:solidFill>
                        </a:rPr>
                        <a:t>Morning</a:t>
                      </a:r>
                      <a:endParaRPr lang="en-US" sz="1200" dirty="0">
                        <a:solidFill>
                          <a:srgbClr val="000000"/>
                        </a:solidFill>
                      </a:endParaRPr>
                    </a:p>
                  </a:txBody>
                  <a:tcPr/>
                </a:tc>
                <a:tc gridSpan="2">
                  <a:txBody>
                    <a:bodyPr/>
                    <a:lstStyle/>
                    <a:p>
                      <a:pPr>
                        <a:buFont typeface="Arial" pitchFamily="34" charset="0"/>
                        <a:buChar char="•"/>
                      </a:pPr>
                      <a:r>
                        <a:rPr lang="en-US" dirty="0" smtClean="0">
                          <a:solidFill>
                            <a:srgbClr val="000000"/>
                          </a:solidFill>
                        </a:rPr>
                        <a:t>Project</a:t>
                      </a:r>
                      <a:r>
                        <a:rPr lang="en-US" baseline="0" dirty="0" smtClean="0">
                          <a:solidFill>
                            <a:srgbClr val="000000"/>
                          </a:solidFill>
                        </a:rPr>
                        <a:t> Breakdown – Process and Thread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solidFill>
                            <a:srgbClr val="000000"/>
                          </a:solidFill>
                        </a:rPr>
                        <a:t>Project</a:t>
                      </a:r>
                      <a:r>
                        <a:rPr lang="en-US" baseline="0" dirty="0" smtClean="0">
                          <a:solidFill>
                            <a:srgbClr val="000000"/>
                          </a:solidFill>
                        </a:rPr>
                        <a:t> Breakdown – Service </a:t>
                      </a:r>
                      <a:endParaRPr lang="en-US" dirty="0" smtClean="0">
                        <a:solidFill>
                          <a:srgbClr val="000000"/>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690684">
                <a:tc>
                  <a:txBody>
                    <a:bodyPr/>
                    <a:lstStyle/>
                    <a:p>
                      <a:r>
                        <a:rPr lang="en-US" dirty="0" smtClean="0"/>
                        <a:t>Day5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a:txBody>
                    <a:bodyPr/>
                    <a:lstStyle/>
                    <a:p>
                      <a:r>
                        <a:rPr lang="en-US" baseline="0" dirty="0" smtClean="0"/>
                        <a:t>Onsite </a:t>
                      </a:r>
                      <a:r>
                        <a:rPr lang="en-US" dirty="0" smtClean="0"/>
                        <a:t>Consultant (Teacher1)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a:t>
                      </a:r>
                      <a:r>
                        <a:rPr lang="en-US" dirty="0" smtClean="0"/>
                        <a:t>Consultant (Teacher2)</a:t>
                      </a: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PT - Liquid Energy TEMPLATE">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_Lime">
  <a:themeElements>
    <a:clrScheme name="SE_Lime_ab">
      <a:dk1>
        <a:srgbClr val="000000"/>
      </a:dk1>
      <a:lt1>
        <a:srgbClr val="FFFFFF"/>
      </a:lt1>
      <a:dk2>
        <a:srgbClr val="65BB10"/>
      </a:dk2>
      <a:lt2>
        <a:srgbClr val="FFFFFF"/>
      </a:lt2>
      <a:accent1>
        <a:srgbClr val="65BB10"/>
      </a:accent1>
      <a:accent2>
        <a:srgbClr val="206000"/>
      </a:accent2>
      <a:accent3>
        <a:srgbClr val="8EC76E"/>
      </a:accent3>
      <a:accent4>
        <a:srgbClr val="B2D69A"/>
      </a:accent4>
      <a:accent5>
        <a:srgbClr val="D7EACA"/>
      </a:accent5>
      <a:accent6>
        <a:srgbClr val="869C7D"/>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 Orange">
  <a:themeElements>
    <a:clrScheme name="SE_Orange_ab">
      <a:dk1>
        <a:srgbClr val="000000"/>
      </a:dk1>
      <a:lt1>
        <a:srgbClr val="FFFFFF"/>
      </a:lt1>
      <a:dk2>
        <a:srgbClr val="EC7100"/>
      </a:dk2>
      <a:lt2>
        <a:srgbClr val="FFFFFF"/>
      </a:lt2>
      <a:accent1>
        <a:srgbClr val="EC7100"/>
      </a:accent1>
      <a:accent2>
        <a:srgbClr val="773B00"/>
      </a:accent2>
      <a:accent3>
        <a:srgbClr val="EF9152"/>
      </a:accent3>
      <a:accent4>
        <a:srgbClr val="F4B284"/>
      </a:accent4>
      <a:accent5>
        <a:srgbClr val="FAD6BB"/>
      </a:accent5>
      <a:accent6>
        <a:srgbClr val="AD876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_Red">
  <a:themeElements>
    <a:clrScheme name="SE_Red_ab">
      <a:dk1>
        <a:srgbClr val="000000"/>
      </a:dk1>
      <a:lt1>
        <a:srgbClr val="FFFFFF"/>
      </a:lt1>
      <a:dk2>
        <a:srgbClr val="D4041D"/>
      </a:dk2>
      <a:lt2>
        <a:srgbClr val="FFFFFF"/>
      </a:lt2>
      <a:accent1>
        <a:srgbClr val="D4041D"/>
      </a:accent1>
      <a:accent2>
        <a:srgbClr val="500000"/>
      </a:accent2>
      <a:accent3>
        <a:srgbClr val="DD6249"/>
      </a:accent3>
      <a:accent4>
        <a:srgbClr val="E69178"/>
      </a:accent4>
      <a:accent5>
        <a:srgbClr val="F2C5B4"/>
      </a:accent5>
      <a:accent6>
        <a:srgbClr val="926C65"/>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E_Purple">
  <a:themeElements>
    <a:clrScheme name="SE_Purple_ab">
      <a:dk1>
        <a:srgbClr val="000000"/>
      </a:dk1>
      <a:lt1>
        <a:srgbClr val="FFFFFF"/>
      </a:lt1>
      <a:dk2>
        <a:srgbClr val="96078E"/>
      </a:dk2>
      <a:lt2>
        <a:srgbClr val="FFFFFF"/>
      </a:lt2>
      <a:accent1>
        <a:srgbClr val="96078E"/>
      </a:accent1>
      <a:accent2>
        <a:srgbClr val="390049"/>
      </a:accent2>
      <a:accent3>
        <a:srgbClr val="A45EA2"/>
      </a:accent3>
      <a:accent4>
        <a:srgbClr val="BD8CBC"/>
      </a:accent4>
      <a:accent5>
        <a:srgbClr val="D8C0DD"/>
      </a:accent5>
      <a:accent6>
        <a:srgbClr val="826C8A"/>
      </a:accent6>
      <a:hlink>
        <a:srgbClr val="0070C0"/>
      </a:hlink>
      <a:folHlink>
        <a:srgbClr val="D4041D"/>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E_Cherry">
  <a:themeElements>
    <a:clrScheme name="SE_Cherry_ab">
      <a:dk1>
        <a:srgbClr val="000000"/>
      </a:dk1>
      <a:lt1>
        <a:srgbClr val="FFFFFF"/>
      </a:lt1>
      <a:dk2>
        <a:srgbClr val="CE0057"/>
      </a:dk2>
      <a:lt2>
        <a:srgbClr val="FFFFFF"/>
      </a:lt2>
      <a:accent1>
        <a:srgbClr val="CE0057"/>
      </a:accent1>
      <a:accent2>
        <a:srgbClr val="7F0036"/>
      </a:accent2>
      <a:accent3>
        <a:srgbClr val="D76277"/>
      </a:accent3>
      <a:accent4>
        <a:srgbClr val="E1929A"/>
      </a:accent4>
      <a:accent5>
        <a:srgbClr val="EFC5C7"/>
      </a:accent5>
      <a:accent6>
        <a:srgbClr val="B27A80"/>
      </a:accent6>
      <a:hlink>
        <a:srgbClr val="0070C0"/>
      </a:hlink>
      <a:folHlink>
        <a:srgbClr val="96078E"/>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LiquidEnergyPPT V1 17-08-09">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B1936BC6A3674D9D095E5A89BD8B8A" ma:contentTypeVersion="1" ma:contentTypeDescription="Create a new document." ma:contentTypeScope="" ma:versionID="c2e3eb12613c1b174384d1487473fb06">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3A28C3-7298-4AE7-889F-409D23CEA9A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2.xml><?xml version="1.0" encoding="utf-8"?>
<ds:datastoreItem xmlns:ds="http://schemas.openxmlformats.org/officeDocument/2006/customXml" ds:itemID="{807E9B76-B933-47EA-B8C8-B5D5CA3F2B71}">
  <ds:schemaRefs>
    <ds:schemaRef ds:uri="http://schemas.microsoft.com/sharepoint/v3/contenttype/forms"/>
  </ds:schemaRefs>
</ds:datastoreItem>
</file>

<file path=customXml/itemProps3.xml><?xml version="1.0" encoding="utf-8"?>
<ds:datastoreItem xmlns:ds="http://schemas.openxmlformats.org/officeDocument/2006/customXml" ds:itemID="{4D5B1BAB-20D1-4041-858C-3DF7A9DD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PPT - Liquid Energy TEMPLATE</Template>
  <TotalTime>0</TotalTime>
  <Words>1039</Words>
  <Application>Microsoft Office PowerPoint</Application>
  <PresentationFormat>On-screen Show (4:3)</PresentationFormat>
  <Paragraphs>304</Paragraphs>
  <Slides>19</Slides>
  <Notes>5</Notes>
  <HiddenSlides>0</HiddenSlides>
  <MMClips>0</MMClips>
  <ScaleCrop>false</ScaleCrop>
  <HeadingPairs>
    <vt:vector size="4" baseType="variant">
      <vt:variant>
        <vt:lpstr>Theme</vt:lpstr>
      </vt:variant>
      <vt:variant>
        <vt:i4>7</vt:i4>
      </vt:variant>
      <vt:variant>
        <vt:lpstr>Slide Titles</vt:lpstr>
      </vt:variant>
      <vt:variant>
        <vt:i4>19</vt:i4>
      </vt:variant>
    </vt:vector>
  </HeadingPairs>
  <TitlesOfParts>
    <vt:vector size="26" baseType="lpstr">
      <vt:lpstr>PPT - Liquid Energy TEMPLATE</vt:lpstr>
      <vt:lpstr>SE_Lime</vt:lpstr>
      <vt:lpstr>SE Orange</vt:lpstr>
      <vt:lpstr>SE_Red</vt:lpstr>
      <vt:lpstr>SE_Purple</vt:lpstr>
      <vt:lpstr>SE_Cherry</vt:lpstr>
      <vt:lpstr>LiquidEnergyPPT V1 17-08-09</vt:lpstr>
      <vt:lpstr>Android Application Development (I) </vt:lpstr>
      <vt:lpstr>Agenda</vt:lpstr>
      <vt:lpstr>Outline</vt:lpstr>
      <vt:lpstr>Measurement</vt:lpstr>
      <vt:lpstr>Outline</vt:lpstr>
      <vt:lpstr>Timeline</vt:lpstr>
      <vt:lpstr>Outline</vt:lpstr>
      <vt:lpstr>Course Arrangement</vt:lpstr>
      <vt:lpstr>Course Arrangement Cont.</vt:lpstr>
      <vt:lpstr>Course Arrangement Cont.</vt:lpstr>
      <vt:lpstr>Course Arrangement Cont.</vt:lpstr>
      <vt:lpstr>Outline</vt:lpstr>
      <vt:lpstr>Project Objective</vt:lpstr>
      <vt:lpstr>Project Environment </vt:lpstr>
      <vt:lpstr>Project – Sound Recorder (Basic)</vt:lpstr>
      <vt:lpstr>Project – Sound Recorder (Basic) Cont.</vt:lpstr>
      <vt:lpstr>Project – Device Usage (Advanced) </vt:lpstr>
      <vt:lpstr>Project – Device Usage (Advanced)  Cont.</vt:lpstr>
      <vt:lpstr>Project Reference Stuff</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One way QA and Delivery of Apps</dc:subject>
  <dc:creator/>
  <dc:description>3/155 01-LXE 110 1400 Uen_x000d_Rev A</dc:description>
  <cp:lastModifiedBy/>
  <cp:revision>1</cp:revision>
  <dcterms:created xsi:type="dcterms:W3CDTF">2011-11-30T11:01:39Z</dcterms:created>
  <dcterms:modified xsi:type="dcterms:W3CDTF">2013-12-27T02:04:48Z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Checked">
    <vt:lpwstr/>
  </property>
  <property fmtid="{D5CDD505-2E9C-101B-9397-08002B2CF9AE}" pid="4" name="Reference">
    <vt:lpwstr/>
  </property>
  <property fmtid="{D5CDD505-2E9C-101B-9397-08002B2CF9AE}" pid="5" name="LeftFooterField">
    <vt:lpwstr>DocNo</vt:lpwstr>
  </property>
  <property fmtid="{D5CDD505-2E9C-101B-9397-08002B2CF9AE}" pid="6" name="RightFooterField">
    <vt:lpwstr>Title</vt:lpwstr>
  </property>
  <property fmtid="{D5CDD505-2E9C-101B-9397-08002B2CF9AE}" pid="7" name="MiddleFooterField">
    <vt:lpwstr>Date</vt:lpwstr>
  </property>
  <property fmtid="{D5CDD505-2E9C-101B-9397-08002B2CF9AE}" pid="8" name="SecClassViewType">
    <vt:lpwstr>False</vt:lpwstr>
  </property>
  <property fmtid="{D5CDD505-2E9C-101B-9397-08002B2CF9AE}" pid="9" name="FooterType">
    <vt:lpwstr>CVL</vt:lpwstr>
  </property>
  <property fmtid="{D5CDD505-2E9C-101B-9397-08002B2CF9AE}" pid="10" name="DocumentType">
    <vt:lpwstr>EnOHLogoNew2001</vt:lpwstr>
  </property>
  <property fmtid="{D5CDD505-2E9C-101B-9397-08002B2CF9AE}" pid="11" name="TemplateName">
    <vt:lpwstr>EN/FAD 109 0015/8</vt:lpwstr>
  </property>
  <property fmtid="{D5CDD505-2E9C-101B-9397-08002B2CF9AE}" pid="12" name="TemplateVersion">
    <vt:lpwstr>R1A</vt:lpwstr>
  </property>
  <property fmtid="{D5CDD505-2E9C-101B-9397-08002B2CF9AE}" pid="13" name="TotalNumb">
    <vt:lpwstr>False</vt:lpwstr>
  </property>
  <property fmtid="{D5CDD505-2E9C-101B-9397-08002B2CF9AE}" pid="14" name="TemplateFileRevState">
    <vt:lpwstr>E</vt:lpwstr>
  </property>
  <property fmtid="{D5CDD505-2E9C-101B-9397-08002B2CF9AE}" pid="15" name="ContentTypeId">
    <vt:lpwstr>0x01010033B1936BC6A3674D9D095E5A89BD8B8A</vt:lpwstr>
  </property>
  <property fmtid="{D5CDD505-2E9C-101B-9397-08002B2CF9AE}" pid="16" name="DocumentSource">
    <vt:lpwstr>This document is managed in metaDoc.</vt:lpwstr>
  </property>
  <property fmtid="{D5CDD505-2E9C-101B-9397-08002B2CF9AE}" pid="17" name="SecurityClass">
    <vt:lpwstr>Company Internal</vt:lpwstr>
  </property>
  <property fmtid="{D5CDD505-2E9C-101B-9397-08002B2CF9AE}" pid="18" name="Prepared">
    <vt:lpwstr>SEM/CVEIO JOHAN HAMMER</vt:lpwstr>
  </property>
  <property fmtid="{D5CDD505-2E9C-101B-9397-08002B2CF9AE}" pid="19" name="Date">
    <vt:lpwstr>2011-12-13</vt:lpwstr>
  </property>
  <property fmtid="{D5CDD505-2E9C-101B-9397-08002B2CF9AE}" pid="20" name="Revision">
    <vt:lpwstr>A</vt:lpwstr>
  </property>
  <property fmtid="{D5CDD505-2E9C-101B-9397-08002B2CF9AE}" pid="21" name="Title">
    <vt:lpwstr>One way QA and Delivery of Apps</vt:lpwstr>
  </property>
  <property fmtid="{D5CDD505-2E9C-101B-9397-08002B2CF9AE}" pid="22" name="DocName">
    <vt:lpwstr>PROCESS DESCRIPTION</vt:lpwstr>
  </property>
  <property fmtid="{D5CDD505-2E9C-101B-9397-08002B2CF9AE}" pid="23" name="DocNo">
    <vt:lpwstr>3/155 01-LXE 110 1400 Uen</vt:lpwstr>
  </property>
  <property fmtid="{D5CDD505-2E9C-101B-9397-08002B2CF9AE}" pid="24" name="ApprovedBy">
    <vt:lpwstr>SEM/CVEIO (JOHAN HAMMER)</vt:lpwstr>
  </property>
  <property fmtid="{D5CDD505-2E9C-101B-9397-08002B2CF9AE}" pid="25" name="Keyword">
    <vt:lpwstr>ONE WAY QA AND DELIVERY OF APPS_x000d_
UNIFIED</vt:lpwstr>
  </property>
</Properties>
</file>