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16"/>
  </p:notesMasterIdLst>
  <p:handoutMasterIdLst>
    <p:handoutMasterId r:id="rId17"/>
  </p:handoutMasterIdLst>
  <p:sldIdLst>
    <p:sldId id="257" r:id="rId11"/>
    <p:sldId id="416" r:id="rId12"/>
    <p:sldId id="412" r:id="rId13"/>
    <p:sldId id="417" r:id="rId14"/>
    <p:sldId id="413" r:id="rId1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7787B"/>
    <a:srgbClr val="FF00FF"/>
    <a:srgbClr val="996633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4600" autoAdjust="0"/>
    <p:restoredTop sz="99492" autoAdjust="0"/>
  </p:normalViewPr>
  <p:slideViewPr>
    <p:cSldViewPr snapToGrid="0">
      <p:cViewPr>
        <p:scale>
          <a:sx n="80" d="100"/>
          <a:sy n="80" d="100"/>
        </p:scale>
        <p:origin x="-2242" y="-274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7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ject-oriented_analysis_and_design" TargetMode="External"/><Relationship Id="rId3" Type="http://schemas.openxmlformats.org/officeDocument/2006/relationships/hyperlink" Target="http://en.wikipedia.org/wiki/Software_engineering" TargetMode="External"/><Relationship Id="rId7" Type="http://schemas.openxmlformats.org/officeDocument/2006/relationships/hyperlink" Target="http://en.wikipedia.org/wiki/Object-oriented_desig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Functional_requirements" TargetMode="External"/><Relationship Id="rId5" Type="http://schemas.openxmlformats.org/officeDocument/2006/relationships/hyperlink" Target="http://en.wikipedia.org/wiki/Unified_Modeling_Language" TargetMode="External"/><Relationship Id="rId4" Type="http://schemas.openxmlformats.org/officeDocument/2006/relationships/hyperlink" Target="http://en.wikipedia.org/wiki/Object_(computer_science)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ject-oriented_analysis_and_design" TargetMode="External"/><Relationship Id="rId3" Type="http://schemas.openxmlformats.org/officeDocument/2006/relationships/hyperlink" Target="http://en.wikipedia.org/wiki/Software_engineering" TargetMode="External"/><Relationship Id="rId7" Type="http://schemas.openxmlformats.org/officeDocument/2006/relationships/hyperlink" Target="http://en.wikipedia.org/wiki/Object-oriented_desig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Functional_requirements" TargetMode="External"/><Relationship Id="rId5" Type="http://schemas.openxmlformats.org/officeDocument/2006/relationships/hyperlink" Target="http://en.wikipedia.org/wiki/Unified_Modeling_Language" TargetMode="External"/><Relationship Id="rId4" Type="http://schemas.openxmlformats.org/officeDocument/2006/relationships/hyperlink" Target="http://en.wikipedia.org/wiki/Object_(computer_science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and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(OOAD) 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3" tooltip="Software engineering"/>
              </a:rPr>
              <a:t>software engineering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approach that models a system as a group of interacting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4" tooltip="Object (computer science)"/>
              </a:rPr>
              <a:t>objects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. Each object represents some entity of interest in the system being modeled, and is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characterised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 by its class, its state (data elements), and its behavior. Various models can be created to show the static structure, dynamic behavior, and run-time deployment of these collaborating objects. There are a number of different notations for representing these models, such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5" tooltip="Unified Modeling Language"/>
              </a:rPr>
              <a:t>Unified Modeling Language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(UML).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(OOA) applies object-modeling techniques to analyze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6" tooltip="Functional requirements"/>
              </a:rPr>
              <a:t>functional requirements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for a system.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7" tooltip="Object-oriented design"/>
              </a:rPr>
              <a:t>Object-oriented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(OOD) elaborates the analysis models to produce implementation specifications. OOA focuses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what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does, OOD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how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 it.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Ref: </a:t>
            </a:r>
            <a:r>
              <a:rPr lang="en-US" dirty="0" smtClean="0">
                <a:hlinkClick r:id="rId8"/>
              </a:rPr>
              <a:t>http://en.wikipedia.org/wiki/Object-oriented_analysis_and_design</a:t>
            </a: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IFRS - International Financial Reporting Standards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GAAP - Generally Accepted Accounting Principles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and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(OOAD) 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3" tooltip="Software engineering"/>
              </a:rPr>
              <a:t>software engineering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approach that models a system as a group of interacting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4" tooltip="Object (computer science)"/>
              </a:rPr>
              <a:t>objects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. Each object represents some entity of interest in the system being modeled, and is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characterised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 by its class, its state (data elements), and its behavior. Various models can be created to show the static structure, dynamic behavior, and run-time deployment of these collaborating objects. There are a number of different notations for representing these models, such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5" tooltip="Unified Modeling Language"/>
              </a:rPr>
              <a:t>Unified Modeling Language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(UML).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(OOA) applies object-modeling techniques to analyze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6" tooltip="Functional requirements"/>
              </a:rPr>
              <a:t>functional requirements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for a system.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7" tooltip="Object-oriented design"/>
              </a:rPr>
              <a:t>Object-oriented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(OOD) elaborates the analysis models to produce implementation specifications. OOA focuses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what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does, OOD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how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 it.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Ref: </a:t>
            </a:r>
            <a:r>
              <a:rPr lang="en-US" dirty="0" smtClean="0">
                <a:hlinkClick r:id="rId8"/>
              </a:rPr>
              <a:t>http://en.wikipedia.org/wiki/Object-oriented_analysis_and_design</a:t>
            </a: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IFRS - International Financial Reporting Standards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GAAP - Generally Accepted Accounting Principles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8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75C33590-E3E1-44A5-BFB6-E7A898BC7C6C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droidacademy.cn/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Application </a:t>
            </a:r>
            <a:r>
              <a:rPr lang="en-US" smtClean="0"/>
              <a:t>Development (I)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Self Introduction and IPR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Self Introduction</a:t>
            </a:r>
          </a:p>
          <a:p>
            <a:pPr marL="174625" lvl="1" indent="-174625"/>
            <a:r>
              <a:rPr lang="en-US" sz="2400" dirty="0" smtClean="0"/>
              <a:t>Intellectual Property Rights</a:t>
            </a:r>
          </a:p>
          <a:p>
            <a:pPr marL="174625" lvl="1" indent="-174625"/>
            <a:r>
              <a:rPr lang="en-US" sz="2400" dirty="0" smtClean="0"/>
              <a:t>Project Introduction</a:t>
            </a:r>
          </a:p>
          <a:p>
            <a:pPr marL="174625" lvl="1" indent="-174625"/>
            <a:r>
              <a:rPr lang="en-US" sz="2400" dirty="0" smtClean="0"/>
              <a:t>Android Introduction</a:t>
            </a:r>
          </a:p>
          <a:p>
            <a:pPr marL="174625" lvl="1" indent="-174625"/>
            <a:r>
              <a:rPr lang="en-US" sz="2400" dirty="0" smtClean="0"/>
              <a:t>Get Started with Android</a:t>
            </a:r>
          </a:p>
          <a:p>
            <a:pPr marL="174625" lvl="1" indent="-174625"/>
            <a:r>
              <a:rPr lang="en-US" sz="2400" dirty="0" smtClean="0"/>
              <a:t>Requirement </a:t>
            </a:r>
          </a:p>
          <a:p>
            <a:pPr marL="174625" lvl="1" indent="-174625"/>
            <a:r>
              <a:rPr lang="en-US" sz="2400" dirty="0" smtClean="0"/>
              <a:t>Object-Oriented Analysis and Design</a:t>
            </a:r>
          </a:p>
          <a:p>
            <a:pPr marL="174625" lvl="1" indent="-174625"/>
            <a:r>
              <a:rPr lang="en-US" sz="2400" dirty="0" smtClean="0"/>
              <a:t>Scrum</a:t>
            </a:r>
          </a:p>
          <a:p>
            <a:pPr marL="174625" lvl="1" indent="-174625"/>
            <a:r>
              <a:rPr lang="en-US" sz="2400" dirty="0" smtClean="0"/>
              <a:t>Project Breakdown</a:t>
            </a:r>
          </a:p>
          <a:p>
            <a:pPr marL="174625" lvl="1" indent="-174625"/>
            <a:r>
              <a:rPr lang="en-US" sz="2400" dirty="0" smtClean="0"/>
              <a:t>Acceptance Test Criteria</a:t>
            </a:r>
          </a:p>
          <a:p>
            <a:pPr marL="174625" lvl="1" indent="-174625"/>
            <a:r>
              <a:rPr lang="en-US" sz="2400" dirty="0" smtClean="0"/>
              <a:t>Publish Application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0015" y="800606"/>
            <a:ext cx="5106885" cy="83769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r>
              <a:rPr lang="en-US" dirty="0" smtClean="0"/>
              <a:t>China Electronic Information Industry Education Center </a:t>
            </a:r>
            <a:r>
              <a:rPr lang="en-US" b="1" dirty="0" smtClean="0"/>
              <a:t>Senior Consultant</a:t>
            </a:r>
          </a:p>
          <a:p>
            <a:pPr lvl="1"/>
            <a:r>
              <a:rPr lang="en-US" dirty="0" smtClean="0"/>
              <a:t>Consulting services to </a:t>
            </a:r>
            <a:r>
              <a:rPr lang="en-US" b="1" dirty="0" smtClean="0"/>
              <a:t>Ministry of industry and information technology </a:t>
            </a:r>
            <a:r>
              <a:rPr lang="en-US" dirty="0" smtClean="0"/>
              <a:t>- </a:t>
            </a:r>
            <a:r>
              <a:rPr lang="en-US" b="1" dirty="0" smtClean="0"/>
              <a:t>China Electronic Information Industry Education Center </a:t>
            </a:r>
            <a:r>
              <a:rPr lang="en-US" dirty="0" smtClean="0"/>
              <a:t>and help </a:t>
            </a:r>
            <a:r>
              <a:rPr lang="en-US" b="1" dirty="0" smtClean="0"/>
              <a:t>MIIT CEIAEC </a:t>
            </a:r>
            <a:r>
              <a:rPr lang="en-US" dirty="0" smtClean="0"/>
              <a:t>deploy Android Academy Certified Developer program in China mainland</a:t>
            </a:r>
          </a:p>
          <a:p>
            <a:r>
              <a:rPr lang="en-US" dirty="0" smtClean="0"/>
              <a:t>Beijing Jiaotong University </a:t>
            </a:r>
            <a:r>
              <a:rPr lang="en-US" b="1" dirty="0" smtClean="0"/>
              <a:t>Lecturer </a:t>
            </a:r>
          </a:p>
          <a:p>
            <a:pPr lvl="1"/>
            <a:r>
              <a:rPr lang="en-US" dirty="0" smtClean="0"/>
              <a:t>Be engaged in teaching the series curriculum that practice in android development</a:t>
            </a:r>
          </a:p>
          <a:p>
            <a:r>
              <a:rPr lang="en-US" dirty="0" smtClean="0"/>
              <a:t>Polly Hugo Investment Consulting ltd </a:t>
            </a:r>
            <a:r>
              <a:rPr lang="en-US" b="1" dirty="0" smtClean="0"/>
              <a:t>Co-Founder</a:t>
            </a:r>
          </a:p>
          <a:p>
            <a:pPr lvl="1"/>
            <a:r>
              <a:rPr lang="en-US" dirty="0" smtClean="0">
                <a:hlinkClick r:id="rId2"/>
              </a:rPr>
              <a:t>www.androidacademy.cn</a:t>
            </a:r>
            <a:endParaRPr lang="en-US" dirty="0" smtClean="0"/>
          </a:p>
          <a:p>
            <a:r>
              <a:rPr lang="en-US" dirty="0" smtClean="0"/>
              <a:t>Sony Mobile Communications </a:t>
            </a:r>
            <a:r>
              <a:rPr lang="en-US" b="1" dirty="0" smtClean="0"/>
              <a:t>Senior Architect</a:t>
            </a:r>
            <a:endParaRPr lang="en-US" dirty="0" smtClean="0"/>
          </a:p>
          <a:p>
            <a:pPr lvl="1"/>
            <a:r>
              <a:rPr lang="en-US" dirty="0" smtClean="0"/>
              <a:t>Be engaged in system development and application &amp; service development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200" dirty="0" smtClean="0"/>
              <a:t>Self Introduction</a:t>
            </a:r>
          </a:p>
          <a:p>
            <a:pPr marL="174625" lvl="1" indent="-174625"/>
            <a:r>
              <a:rPr lang="en-US" sz="2200" dirty="0" smtClean="0"/>
              <a:t>Intellectual Property Rights</a:t>
            </a:r>
          </a:p>
          <a:p>
            <a:pPr marL="174625" lvl="1" indent="-174625"/>
            <a:r>
              <a:rPr lang="en-US" sz="2200" dirty="0" smtClean="0"/>
              <a:t>Project Introduction</a:t>
            </a:r>
          </a:p>
          <a:p>
            <a:pPr marL="174625" lvl="1" indent="-174625"/>
            <a:r>
              <a:rPr lang="en-US" sz="2200" dirty="0" smtClean="0"/>
              <a:t>Requirement for StepsTracker</a:t>
            </a:r>
          </a:p>
          <a:p>
            <a:pPr marL="174625" lvl="1" indent="-174625"/>
            <a:r>
              <a:rPr lang="en-US" sz="2200" dirty="0" smtClean="0"/>
              <a:t>Project Insight</a:t>
            </a:r>
          </a:p>
          <a:p>
            <a:pPr marL="174625" lvl="1" indent="-174625"/>
            <a:r>
              <a:rPr lang="en-US" sz="2200" dirty="0" smtClean="0"/>
              <a:t>Google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0015" y="1156856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</a:t>
            </a:r>
            <a:r>
              <a:rPr lang="en-US" u="sng" dirty="0" smtClean="0"/>
              <a:t> </a:t>
            </a:r>
            <a:r>
              <a:rPr lang="en-US" dirty="0" smtClean="0"/>
              <a:t>Property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AA &amp; SOMC owns the IPR of below items provided</a:t>
            </a:r>
          </a:p>
          <a:p>
            <a:pPr marL="438150" lvl="2" indent="-174625"/>
            <a:r>
              <a:rPr lang="en-US" sz="2400" dirty="0" smtClean="0"/>
              <a:t>All source codes (includes snippet code, sample code, etc)</a:t>
            </a:r>
          </a:p>
          <a:p>
            <a:pPr marL="438150" lvl="2" indent="-174625"/>
            <a:r>
              <a:rPr lang="en-US" sz="2400" dirty="0" smtClean="0"/>
              <a:t>All libraries (SoMC ones, but NOT open source project) </a:t>
            </a:r>
          </a:p>
          <a:p>
            <a:pPr marL="438150" lvl="2" indent="-174625"/>
            <a:r>
              <a:rPr lang="en-US" sz="2400" dirty="0" smtClean="0"/>
              <a:t>All resources files (includes multimedia files, graphics, xml files, etc)</a:t>
            </a:r>
          </a:p>
          <a:p>
            <a:pPr marL="174625" lvl="1" indent="-174625"/>
            <a:r>
              <a:rPr lang="en-US" sz="2400" dirty="0" smtClean="0"/>
              <a:t>Can NOT do</a:t>
            </a:r>
          </a:p>
          <a:p>
            <a:pPr marL="438150" lvl="2" indent="-174625"/>
            <a:r>
              <a:rPr lang="en-US" sz="2400" dirty="0" smtClean="0"/>
              <a:t>Post above items provided to blog (like </a:t>
            </a:r>
            <a:r>
              <a:rPr lang="en-US" sz="2400" dirty="0" err="1" smtClean="0"/>
              <a:t>Blogspot</a:t>
            </a:r>
            <a:r>
              <a:rPr lang="en-US" sz="2400" dirty="0" smtClean="0"/>
              <a:t>, Twitter, </a:t>
            </a:r>
            <a:r>
              <a:rPr lang="en-US" sz="2400" dirty="0" err="1" smtClean="0"/>
              <a:t>Sina</a:t>
            </a:r>
            <a:r>
              <a:rPr lang="en-US" sz="2400" dirty="0" smtClean="0"/>
              <a:t> </a:t>
            </a:r>
            <a:r>
              <a:rPr lang="en-US" sz="2400" dirty="0" err="1" smtClean="0"/>
              <a:t>Weibo</a:t>
            </a:r>
            <a:r>
              <a:rPr lang="en-US" sz="2400" dirty="0" smtClean="0"/>
              <a:t>, etc)</a:t>
            </a:r>
          </a:p>
          <a:p>
            <a:pPr marL="438150" lvl="2" indent="-174625"/>
            <a:r>
              <a:rPr lang="en-US" sz="2400" dirty="0" smtClean="0"/>
              <a:t>Re-distribute above items in other projects and attribute </a:t>
            </a:r>
            <a:r>
              <a:rPr lang="en-US" sz="2400" dirty="0" err="1" smtClean="0"/>
              <a:t>copyleft</a:t>
            </a:r>
            <a:r>
              <a:rPr lang="en-US" sz="2400" dirty="0" smtClean="0"/>
              <a:t> license (GPL, etc) for the projects with them</a:t>
            </a:r>
          </a:p>
          <a:p>
            <a:pPr marL="174625" lvl="1" indent="-174625"/>
            <a:r>
              <a:rPr lang="en-US" sz="2400" dirty="0" smtClean="0"/>
              <a:t>Why can NOT do (</a:t>
            </a:r>
            <a:r>
              <a:rPr lang="en-US" sz="2400" dirty="0" err="1" smtClean="0"/>
              <a:t>Protex</a:t>
            </a:r>
            <a:r>
              <a:rPr lang="en-US" sz="2400" dirty="0" smtClean="0"/>
              <a:t>)</a:t>
            </a:r>
          </a:p>
          <a:p>
            <a:pPr marL="438150" lvl="2" indent="-174625"/>
            <a:r>
              <a:rPr lang="en-US" sz="2400" dirty="0" smtClean="0"/>
              <a:t>Any inappropriate usage of above items will cause legal issue to you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268</Words>
  <Application>Microsoft Office PowerPoint</Application>
  <PresentationFormat>On-screen Show (4:3)</PresentationFormat>
  <Paragraphs>66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Android Application Development (I) </vt:lpstr>
      <vt:lpstr>Agenda</vt:lpstr>
      <vt:lpstr>Introduction </vt:lpstr>
      <vt:lpstr>Agenda</vt:lpstr>
      <vt:lpstr>Intellectual Property Rights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2013-12-26T02:35:20Z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