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65966-926E-45D9-B066-0434BF0A88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ADC002-7834-493D-8BBE-94E9567B7C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23A6DB-CE43-473F-9080-A49A643FFBE3}"/>
              </a:ext>
            </a:extLst>
          </p:cNvPr>
          <p:cNvSpPr>
            <a:spLocks noGrp="1"/>
          </p:cNvSpPr>
          <p:nvPr>
            <p:ph type="dt" sz="half" idx="10"/>
          </p:nvPr>
        </p:nvSpPr>
        <p:spPr/>
        <p:txBody>
          <a:bodyPr/>
          <a:lstStyle/>
          <a:p>
            <a:fld id="{0EFE33CA-8DD4-4B49-89FE-1F4F68EBAD3E}" type="datetimeFigureOut">
              <a:rPr lang="en-US" smtClean="0"/>
              <a:t>12/13/2019</a:t>
            </a:fld>
            <a:endParaRPr lang="en-US"/>
          </a:p>
        </p:txBody>
      </p:sp>
      <p:sp>
        <p:nvSpPr>
          <p:cNvPr id="5" name="Footer Placeholder 4">
            <a:extLst>
              <a:ext uri="{FF2B5EF4-FFF2-40B4-BE49-F238E27FC236}">
                <a16:creationId xmlns:a16="http://schemas.microsoft.com/office/drawing/2014/main" id="{FB182E56-3B42-422B-8652-B560B6BE9B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718904-7D41-457B-8D9A-10250B49ACEF}"/>
              </a:ext>
            </a:extLst>
          </p:cNvPr>
          <p:cNvSpPr>
            <a:spLocks noGrp="1"/>
          </p:cNvSpPr>
          <p:nvPr>
            <p:ph type="sldNum" sz="quarter" idx="12"/>
          </p:nvPr>
        </p:nvSpPr>
        <p:spPr/>
        <p:txBody>
          <a:bodyPr/>
          <a:lstStyle/>
          <a:p>
            <a:fld id="{46011B48-4B99-4060-9F7C-8D7BF44E3DF7}" type="slidenum">
              <a:rPr lang="en-US" smtClean="0"/>
              <a:t>‹#›</a:t>
            </a:fld>
            <a:endParaRPr lang="en-US"/>
          </a:p>
        </p:txBody>
      </p:sp>
    </p:spTree>
    <p:extLst>
      <p:ext uri="{BB962C8B-B14F-4D97-AF65-F5344CB8AC3E}">
        <p14:creationId xmlns:p14="http://schemas.microsoft.com/office/powerpoint/2010/main" val="4215258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1E3CA-8B2C-45AC-BD6D-4A3B3A37F7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D310DA-1209-4A88-AD46-59FD67DFD8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224DDF-E8C8-4906-938D-B57421E2A56F}"/>
              </a:ext>
            </a:extLst>
          </p:cNvPr>
          <p:cNvSpPr>
            <a:spLocks noGrp="1"/>
          </p:cNvSpPr>
          <p:nvPr>
            <p:ph type="dt" sz="half" idx="10"/>
          </p:nvPr>
        </p:nvSpPr>
        <p:spPr/>
        <p:txBody>
          <a:bodyPr/>
          <a:lstStyle/>
          <a:p>
            <a:fld id="{0EFE33CA-8DD4-4B49-89FE-1F4F68EBAD3E}" type="datetimeFigureOut">
              <a:rPr lang="en-US" smtClean="0"/>
              <a:t>12/13/2019</a:t>
            </a:fld>
            <a:endParaRPr lang="en-US"/>
          </a:p>
        </p:txBody>
      </p:sp>
      <p:sp>
        <p:nvSpPr>
          <p:cNvPr id="5" name="Footer Placeholder 4">
            <a:extLst>
              <a:ext uri="{FF2B5EF4-FFF2-40B4-BE49-F238E27FC236}">
                <a16:creationId xmlns:a16="http://schemas.microsoft.com/office/drawing/2014/main" id="{71C16CCA-BA17-4171-808A-54A6A8E874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CB151E-E166-4D49-A322-7BE496EFA171}"/>
              </a:ext>
            </a:extLst>
          </p:cNvPr>
          <p:cNvSpPr>
            <a:spLocks noGrp="1"/>
          </p:cNvSpPr>
          <p:nvPr>
            <p:ph type="sldNum" sz="quarter" idx="12"/>
          </p:nvPr>
        </p:nvSpPr>
        <p:spPr/>
        <p:txBody>
          <a:bodyPr/>
          <a:lstStyle/>
          <a:p>
            <a:fld id="{46011B48-4B99-4060-9F7C-8D7BF44E3DF7}" type="slidenum">
              <a:rPr lang="en-US" smtClean="0"/>
              <a:t>‹#›</a:t>
            </a:fld>
            <a:endParaRPr lang="en-US"/>
          </a:p>
        </p:txBody>
      </p:sp>
    </p:spTree>
    <p:extLst>
      <p:ext uri="{BB962C8B-B14F-4D97-AF65-F5344CB8AC3E}">
        <p14:creationId xmlns:p14="http://schemas.microsoft.com/office/powerpoint/2010/main" val="1552389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32E587-6D3F-480D-BBC8-DF7C764E74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AF2210-ABCB-412C-9E77-9FE082D05A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7C9DDB-2B6E-4787-AD44-53F88A378B1A}"/>
              </a:ext>
            </a:extLst>
          </p:cNvPr>
          <p:cNvSpPr>
            <a:spLocks noGrp="1"/>
          </p:cNvSpPr>
          <p:nvPr>
            <p:ph type="dt" sz="half" idx="10"/>
          </p:nvPr>
        </p:nvSpPr>
        <p:spPr/>
        <p:txBody>
          <a:bodyPr/>
          <a:lstStyle/>
          <a:p>
            <a:fld id="{0EFE33CA-8DD4-4B49-89FE-1F4F68EBAD3E}" type="datetimeFigureOut">
              <a:rPr lang="en-US" smtClean="0"/>
              <a:t>12/13/2019</a:t>
            </a:fld>
            <a:endParaRPr lang="en-US"/>
          </a:p>
        </p:txBody>
      </p:sp>
      <p:sp>
        <p:nvSpPr>
          <p:cNvPr id="5" name="Footer Placeholder 4">
            <a:extLst>
              <a:ext uri="{FF2B5EF4-FFF2-40B4-BE49-F238E27FC236}">
                <a16:creationId xmlns:a16="http://schemas.microsoft.com/office/drawing/2014/main" id="{ED577B9B-EB55-43A0-8DC8-7985DF8B50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3CE977-99E8-4CDB-9633-B1DD01E33AA4}"/>
              </a:ext>
            </a:extLst>
          </p:cNvPr>
          <p:cNvSpPr>
            <a:spLocks noGrp="1"/>
          </p:cNvSpPr>
          <p:nvPr>
            <p:ph type="sldNum" sz="quarter" idx="12"/>
          </p:nvPr>
        </p:nvSpPr>
        <p:spPr/>
        <p:txBody>
          <a:bodyPr/>
          <a:lstStyle/>
          <a:p>
            <a:fld id="{46011B48-4B99-4060-9F7C-8D7BF44E3DF7}" type="slidenum">
              <a:rPr lang="en-US" smtClean="0"/>
              <a:t>‹#›</a:t>
            </a:fld>
            <a:endParaRPr lang="en-US"/>
          </a:p>
        </p:txBody>
      </p:sp>
    </p:spTree>
    <p:extLst>
      <p:ext uri="{BB962C8B-B14F-4D97-AF65-F5344CB8AC3E}">
        <p14:creationId xmlns:p14="http://schemas.microsoft.com/office/powerpoint/2010/main" val="224725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B8013-52A0-47E0-9C44-7BF7B02A1D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4F8A37-F5C3-424B-BFCF-57DE5CCFEA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DAFF68-F164-4D16-9107-DCFA67B1FF93}"/>
              </a:ext>
            </a:extLst>
          </p:cNvPr>
          <p:cNvSpPr>
            <a:spLocks noGrp="1"/>
          </p:cNvSpPr>
          <p:nvPr>
            <p:ph type="dt" sz="half" idx="10"/>
          </p:nvPr>
        </p:nvSpPr>
        <p:spPr/>
        <p:txBody>
          <a:bodyPr/>
          <a:lstStyle/>
          <a:p>
            <a:fld id="{0EFE33CA-8DD4-4B49-89FE-1F4F68EBAD3E}" type="datetimeFigureOut">
              <a:rPr lang="en-US" smtClean="0"/>
              <a:t>12/13/2019</a:t>
            </a:fld>
            <a:endParaRPr lang="en-US"/>
          </a:p>
        </p:txBody>
      </p:sp>
      <p:sp>
        <p:nvSpPr>
          <p:cNvPr id="5" name="Footer Placeholder 4">
            <a:extLst>
              <a:ext uri="{FF2B5EF4-FFF2-40B4-BE49-F238E27FC236}">
                <a16:creationId xmlns:a16="http://schemas.microsoft.com/office/drawing/2014/main" id="{FD158A64-A9D3-4064-91C3-0205CEF3BD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C9592E-C12C-415A-9718-C6C50D19AD91}"/>
              </a:ext>
            </a:extLst>
          </p:cNvPr>
          <p:cNvSpPr>
            <a:spLocks noGrp="1"/>
          </p:cNvSpPr>
          <p:nvPr>
            <p:ph type="sldNum" sz="quarter" idx="12"/>
          </p:nvPr>
        </p:nvSpPr>
        <p:spPr/>
        <p:txBody>
          <a:bodyPr/>
          <a:lstStyle/>
          <a:p>
            <a:fld id="{46011B48-4B99-4060-9F7C-8D7BF44E3DF7}" type="slidenum">
              <a:rPr lang="en-US" smtClean="0"/>
              <a:t>‹#›</a:t>
            </a:fld>
            <a:endParaRPr lang="en-US"/>
          </a:p>
        </p:txBody>
      </p:sp>
    </p:spTree>
    <p:extLst>
      <p:ext uri="{BB962C8B-B14F-4D97-AF65-F5344CB8AC3E}">
        <p14:creationId xmlns:p14="http://schemas.microsoft.com/office/powerpoint/2010/main" val="89447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97F24-3EFD-4FDE-998D-8F5985D7E0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250AC8-95D3-4923-8B34-B7433FC5EE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A364B8-848A-403F-8D78-53209632A066}"/>
              </a:ext>
            </a:extLst>
          </p:cNvPr>
          <p:cNvSpPr>
            <a:spLocks noGrp="1"/>
          </p:cNvSpPr>
          <p:nvPr>
            <p:ph type="dt" sz="half" idx="10"/>
          </p:nvPr>
        </p:nvSpPr>
        <p:spPr/>
        <p:txBody>
          <a:bodyPr/>
          <a:lstStyle/>
          <a:p>
            <a:fld id="{0EFE33CA-8DD4-4B49-89FE-1F4F68EBAD3E}" type="datetimeFigureOut">
              <a:rPr lang="en-US" smtClean="0"/>
              <a:t>12/13/2019</a:t>
            </a:fld>
            <a:endParaRPr lang="en-US"/>
          </a:p>
        </p:txBody>
      </p:sp>
      <p:sp>
        <p:nvSpPr>
          <p:cNvPr id="5" name="Footer Placeholder 4">
            <a:extLst>
              <a:ext uri="{FF2B5EF4-FFF2-40B4-BE49-F238E27FC236}">
                <a16:creationId xmlns:a16="http://schemas.microsoft.com/office/drawing/2014/main" id="{6B58710D-4855-4FAA-BFDE-2DFCFD7AF6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0BB480-5C1C-400E-AC11-CC74798ED666}"/>
              </a:ext>
            </a:extLst>
          </p:cNvPr>
          <p:cNvSpPr>
            <a:spLocks noGrp="1"/>
          </p:cNvSpPr>
          <p:nvPr>
            <p:ph type="sldNum" sz="quarter" idx="12"/>
          </p:nvPr>
        </p:nvSpPr>
        <p:spPr/>
        <p:txBody>
          <a:bodyPr/>
          <a:lstStyle/>
          <a:p>
            <a:fld id="{46011B48-4B99-4060-9F7C-8D7BF44E3DF7}" type="slidenum">
              <a:rPr lang="en-US" smtClean="0"/>
              <a:t>‹#›</a:t>
            </a:fld>
            <a:endParaRPr lang="en-US"/>
          </a:p>
        </p:txBody>
      </p:sp>
    </p:spTree>
    <p:extLst>
      <p:ext uri="{BB962C8B-B14F-4D97-AF65-F5344CB8AC3E}">
        <p14:creationId xmlns:p14="http://schemas.microsoft.com/office/powerpoint/2010/main" val="4280702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4094E-66DA-4D68-9434-F3C31D8738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785087-AC9D-4B3E-BA70-C1D539145B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7D200D-82BF-481F-919F-07F8473C04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60B419-AF4B-48D5-8346-660A91F037F6}"/>
              </a:ext>
            </a:extLst>
          </p:cNvPr>
          <p:cNvSpPr>
            <a:spLocks noGrp="1"/>
          </p:cNvSpPr>
          <p:nvPr>
            <p:ph type="dt" sz="half" idx="10"/>
          </p:nvPr>
        </p:nvSpPr>
        <p:spPr/>
        <p:txBody>
          <a:bodyPr/>
          <a:lstStyle/>
          <a:p>
            <a:fld id="{0EFE33CA-8DD4-4B49-89FE-1F4F68EBAD3E}" type="datetimeFigureOut">
              <a:rPr lang="en-US" smtClean="0"/>
              <a:t>12/13/2019</a:t>
            </a:fld>
            <a:endParaRPr lang="en-US"/>
          </a:p>
        </p:txBody>
      </p:sp>
      <p:sp>
        <p:nvSpPr>
          <p:cNvPr id="6" name="Footer Placeholder 5">
            <a:extLst>
              <a:ext uri="{FF2B5EF4-FFF2-40B4-BE49-F238E27FC236}">
                <a16:creationId xmlns:a16="http://schemas.microsoft.com/office/drawing/2014/main" id="{F953BE2E-806D-4B8E-9EB6-45259E094F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8CDB00-1837-4177-BC2C-BE9EA9A2D610}"/>
              </a:ext>
            </a:extLst>
          </p:cNvPr>
          <p:cNvSpPr>
            <a:spLocks noGrp="1"/>
          </p:cNvSpPr>
          <p:nvPr>
            <p:ph type="sldNum" sz="quarter" idx="12"/>
          </p:nvPr>
        </p:nvSpPr>
        <p:spPr/>
        <p:txBody>
          <a:bodyPr/>
          <a:lstStyle/>
          <a:p>
            <a:fld id="{46011B48-4B99-4060-9F7C-8D7BF44E3DF7}" type="slidenum">
              <a:rPr lang="en-US" smtClean="0"/>
              <a:t>‹#›</a:t>
            </a:fld>
            <a:endParaRPr lang="en-US"/>
          </a:p>
        </p:txBody>
      </p:sp>
    </p:spTree>
    <p:extLst>
      <p:ext uri="{BB962C8B-B14F-4D97-AF65-F5344CB8AC3E}">
        <p14:creationId xmlns:p14="http://schemas.microsoft.com/office/powerpoint/2010/main" val="2149100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2EF81-1D3C-4F2A-9486-96CB8E535E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D694A6-4511-44F6-B95B-8731B574CC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820792-11F1-40BE-B3A3-6362B30B37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15D708-21BF-4650-A2DC-FB972F05FC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EC70AF-AF3E-42EC-A059-B746C6C5FC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4ED406-AAF9-48E2-86B0-883887A95D0F}"/>
              </a:ext>
            </a:extLst>
          </p:cNvPr>
          <p:cNvSpPr>
            <a:spLocks noGrp="1"/>
          </p:cNvSpPr>
          <p:nvPr>
            <p:ph type="dt" sz="half" idx="10"/>
          </p:nvPr>
        </p:nvSpPr>
        <p:spPr/>
        <p:txBody>
          <a:bodyPr/>
          <a:lstStyle/>
          <a:p>
            <a:fld id="{0EFE33CA-8DD4-4B49-89FE-1F4F68EBAD3E}" type="datetimeFigureOut">
              <a:rPr lang="en-US" smtClean="0"/>
              <a:t>12/13/2019</a:t>
            </a:fld>
            <a:endParaRPr lang="en-US"/>
          </a:p>
        </p:txBody>
      </p:sp>
      <p:sp>
        <p:nvSpPr>
          <p:cNvPr id="8" name="Footer Placeholder 7">
            <a:extLst>
              <a:ext uri="{FF2B5EF4-FFF2-40B4-BE49-F238E27FC236}">
                <a16:creationId xmlns:a16="http://schemas.microsoft.com/office/drawing/2014/main" id="{852580B9-A8C9-4615-8099-FB3B571CF8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D422D5-54BF-4DA8-8ADB-48CA18A0BB4D}"/>
              </a:ext>
            </a:extLst>
          </p:cNvPr>
          <p:cNvSpPr>
            <a:spLocks noGrp="1"/>
          </p:cNvSpPr>
          <p:nvPr>
            <p:ph type="sldNum" sz="quarter" idx="12"/>
          </p:nvPr>
        </p:nvSpPr>
        <p:spPr/>
        <p:txBody>
          <a:bodyPr/>
          <a:lstStyle/>
          <a:p>
            <a:fld id="{46011B48-4B99-4060-9F7C-8D7BF44E3DF7}" type="slidenum">
              <a:rPr lang="en-US" smtClean="0"/>
              <a:t>‹#›</a:t>
            </a:fld>
            <a:endParaRPr lang="en-US"/>
          </a:p>
        </p:txBody>
      </p:sp>
    </p:spTree>
    <p:extLst>
      <p:ext uri="{BB962C8B-B14F-4D97-AF65-F5344CB8AC3E}">
        <p14:creationId xmlns:p14="http://schemas.microsoft.com/office/powerpoint/2010/main" val="3987323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AEBF-807B-44EC-80F4-5B269CB671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DE5C13-0F9A-42A4-809D-28628A7372E7}"/>
              </a:ext>
            </a:extLst>
          </p:cNvPr>
          <p:cNvSpPr>
            <a:spLocks noGrp="1"/>
          </p:cNvSpPr>
          <p:nvPr>
            <p:ph type="dt" sz="half" idx="10"/>
          </p:nvPr>
        </p:nvSpPr>
        <p:spPr/>
        <p:txBody>
          <a:bodyPr/>
          <a:lstStyle/>
          <a:p>
            <a:fld id="{0EFE33CA-8DD4-4B49-89FE-1F4F68EBAD3E}" type="datetimeFigureOut">
              <a:rPr lang="en-US" smtClean="0"/>
              <a:t>12/13/2019</a:t>
            </a:fld>
            <a:endParaRPr lang="en-US"/>
          </a:p>
        </p:txBody>
      </p:sp>
      <p:sp>
        <p:nvSpPr>
          <p:cNvPr id="4" name="Footer Placeholder 3">
            <a:extLst>
              <a:ext uri="{FF2B5EF4-FFF2-40B4-BE49-F238E27FC236}">
                <a16:creationId xmlns:a16="http://schemas.microsoft.com/office/drawing/2014/main" id="{5C7A2F9A-A483-47A4-8656-120DE6F6B5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DFC562-5D72-419C-A17E-05DC66C8F947}"/>
              </a:ext>
            </a:extLst>
          </p:cNvPr>
          <p:cNvSpPr>
            <a:spLocks noGrp="1"/>
          </p:cNvSpPr>
          <p:nvPr>
            <p:ph type="sldNum" sz="quarter" idx="12"/>
          </p:nvPr>
        </p:nvSpPr>
        <p:spPr/>
        <p:txBody>
          <a:bodyPr/>
          <a:lstStyle/>
          <a:p>
            <a:fld id="{46011B48-4B99-4060-9F7C-8D7BF44E3DF7}" type="slidenum">
              <a:rPr lang="en-US" smtClean="0"/>
              <a:t>‹#›</a:t>
            </a:fld>
            <a:endParaRPr lang="en-US"/>
          </a:p>
        </p:txBody>
      </p:sp>
    </p:spTree>
    <p:extLst>
      <p:ext uri="{BB962C8B-B14F-4D97-AF65-F5344CB8AC3E}">
        <p14:creationId xmlns:p14="http://schemas.microsoft.com/office/powerpoint/2010/main" val="314005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251F7D-7997-42FE-A1AD-8BB990F9687C}"/>
              </a:ext>
            </a:extLst>
          </p:cNvPr>
          <p:cNvSpPr>
            <a:spLocks noGrp="1"/>
          </p:cNvSpPr>
          <p:nvPr>
            <p:ph type="dt" sz="half" idx="10"/>
          </p:nvPr>
        </p:nvSpPr>
        <p:spPr/>
        <p:txBody>
          <a:bodyPr/>
          <a:lstStyle/>
          <a:p>
            <a:fld id="{0EFE33CA-8DD4-4B49-89FE-1F4F68EBAD3E}" type="datetimeFigureOut">
              <a:rPr lang="en-US" smtClean="0"/>
              <a:t>12/13/2019</a:t>
            </a:fld>
            <a:endParaRPr lang="en-US"/>
          </a:p>
        </p:txBody>
      </p:sp>
      <p:sp>
        <p:nvSpPr>
          <p:cNvPr id="3" name="Footer Placeholder 2">
            <a:extLst>
              <a:ext uri="{FF2B5EF4-FFF2-40B4-BE49-F238E27FC236}">
                <a16:creationId xmlns:a16="http://schemas.microsoft.com/office/drawing/2014/main" id="{AF9C463B-EB75-4613-AF02-8C5E8D5BDA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243C45-AF76-4162-B46E-4AB33CDEA838}"/>
              </a:ext>
            </a:extLst>
          </p:cNvPr>
          <p:cNvSpPr>
            <a:spLocks noGrp="1"/>
          </p:cNvSpPr>
          <p:nvPr>
            <p:ph type="sldNum" sz="quarter" idx="12"/>
          </p:nvPr>
        </p:nvSpPr>
        <p:spPr/>
        <p:txBody>
          <a:bodyPr/>
          <a:lstStyle/>
          <a:p>
            <a:fld id="{46011B48-4B99-4060-9F7C-8D7BF44E3DF7}" type="slidenum">
              <a:rPr lang="en-US" smtClean="0"/>
              <a:t>‹#›</a:t>
            </a:fld>
            <a:endParaRPr lang="en-US"/>
          </a:p>
        </p:txBody>
      </p:sp>
    </p:spTree>
    <p:extLst>
      <p:ext uri="{BB962C8B-B14F-4D97-AF65-F5344CB8AC3E}">
        <p14:creationId xmlns:p14="http://schemas.microsoft.com/office/powerpoint/2010/main" val="1900967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A2F9F-9170-41B3-9EDD-D2B94B81D1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E49CAA-29BB-4F5A-9D8A-2FDD86DF49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DCDCF9-D130-4F9A-9C03-5E1317CE99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CCCCBB-65D8-464C-BC9E-78D0D272EEFC}"/>
              </a:ext>
            </a:extLst>
          </p:cNvPr>
          <p:cNvSpPr>
            <a:spLocks noGrp="1"/>
          </p:cNvSpPr>
          <p:nvPr>
            <p:ph type="dt" sz="half" idx="10"/>
          </p:nvPr>
        </p:nvSpPr>
        <p:spPr/>
        <p:txBody>
          <a:bodyPr/>
          <a:lstStyle/>
          <a:p>
            <a:fld id="{0EFE33CA-8DD4-4B49-89FE-1F4F68EBAD3E}" type="datetimeFigureOut">
              <a:rPr lang="en-US" smtClean="0"/>
              <a:t>12/13/2019</a:t>
            </a:fld>
            <a:endParaRPr lang="en-US"/>
          </a:p>
        </p:txBody>
      </p:sp>
      <p:sp>
        <p:nvSpPr>
          <p:cNvPr id="6" name="Footer Placeholder 5">
            <a:extLst>
              <a:ext uri="{FF2B5EF4-FFF2-40B4-BE49-F238E27FC236}">
                <a16:creationId xmlns:a16="http://schemas.microsoft.com/office/drawing/2014/main" id="{95AC473D-F6C1-42C3-8FF0-308AD7B4B7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C4205B-3AB7-49FD-8889-EFE4BCC1D16F}"/>
              </a:ext>
            </a:extLst>
          </p:cNvPr>
          <p:cNvSpPr>
            <a:spLocks noGrp="1"/>
          </p:cNvSpPr>
          <p:nvPr>
            <p:ph type="sldNum" sz="quarter" idx="12"/>
          </p:nvPr>
        </p:nvSpPr>
        <p:spPr/>
        <p:txBody>
          <a:bodyPr/>
          <a:lstStyle/>
          <a:p>
            <a:fld id="{46011B48-4B99-4060-9F7C-8D7BF44E3DF7}" type="slidenum">
              <a:rPr lang="en-US" smtClean="0"/>
              <a:t>‹#›</a:t>
            </a:fld>
            <a:endParaRPr lang="en-US"/>
          </a:p>
        </p:txBody>
      </p:sp>
    </p:spTree>
    <p:extLst>
      <p:ext uri="{BB962C8B-B14F-4D97-AF65-F5344CB8AC3E}">
        <p14:creationId xmlns:p14="http://schemas.microsoft.com/office/powerpoint/2010/main" val="2397207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9E0EC-EE99-4A17-BE81-CD8052010A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B353DB-C6F5-4B86-B1CD-EEDE1E02BB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197FBD-166D-40B5-955E-3559BEE40E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72E40C-5C4C-456E-A5D0-FC95B9D53135}"/>
              </a:ext>
            </a:extLst>
          </p:cNvPr>
          <p:cNvSpPr>
            <a:spLocks noGrp="1"/>
          </p:cNvSpPr>
          <p:nvPr>
            <p:ph type="dt" sz="half" idx="10"/>
          </p:nvPr>
        </p:nvSpPr>
        <p:spPr/>
        <p:txBody>
          <a:bodyPr/>
          <a:lstStyle/>
          <a:p>
            <a:fld id="{0EFE33CA-8DD4-4B49-89FE-1F4F68EBAD3E}" type="datetimeFigureOut">
              <a:rPr lang="en-US" smtClean="0"/>
              <a:t>12/13/2019</a:t>
            </a:fld>
            <a:endParaRPr lang="en-US"/>
          </a:p>
        </p:txBody>
      </p:sp>
      <p:sp>
        <p:nvSpPr>
          <p:cNvPr id="6" name="Footer Placeholder 5">
            <a:extLst>
              <a:ext uri="{FF2B5EF4-FFF2-40B4-BE49-F238E27FC236}">
                <a16:creationId xmlns:a16="http://schemas.microsoft.com/office/drawing/2014/main" id="{68EDE0F7-67E5-49CD-86FD-5080AFD812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191F07-77A4-45A0-B8D2-3E9680BA2E52}"/>
              </a:ext>
            </a:extLst>
          </p:cNvPr>
          <p:cNvSpPr>
            <a:spLocks noGrp="1"/>
          </p:cNvSpPr>
          <p:nvPr>
            <p:ph type="sldNum" sz="quarter" idx="12"/>
          </p:nvPr>
        </p:nvSpPr>
        <p:spPr/>
        <p:txBody>
          <a:bodyPr/>
          <a:lstStyle/>
          <a:p>
            <a:fld id="{46011B48-4B99-4060-9F7C-8D7BF44E3DF7}" type="slidenum">
              <a:rPr lang="en-US" smtClean="0"/>
              <a:t>‹#›</a:t>
            </a:fld>
            <a:endParaRPr lang="en-US"/>
          </a:p>
        </p:txBody>
      </p:sp>
    </p:spTree>
    <p:extLst>
      <p:ext uri="{BB962C8B-B14F-4D97-AF65-F5344CB8AC3E}">
        <p14:creationId xmlns:p14="http://schemas.microsoft.com/office/powerpoint/2010/main" val="1542205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955596-4676-4C25-BD19-F0EEC48909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B3A3A3-55E8-4E29-839E-88B7A82242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5153B0-0824-4650-AF27-8B0C4755D7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FE33CA-8DD4-4B49-89FE-1F4F68EBAD3E}" type="datetimeFigureOut">
              <a:rPr lang="en-US" smtClean="0"/>
              <a:t>12/13/2019</a:t>
            </a:fld>
            <a:endParaRPr lang="en-US"/>
          </a:p>
        </p:txBody>
      </p:sp>
      <p:sp>
        <p:nvSpPr>
          <p:cNvPr id="5" name="Footer Placeholder 4">
            <a:extLst>
              <a:ext uri="{FF2B5EF4-FFF2-40B4-BE49-F238E27FC236}">
                <a16:creationId xmlns:a16="http://schemas.microsoft.com/office/drawing/2014/main" id="{17975B34-925B-416E-94F4-130AA42D38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CF6CC43-4EBE-462A-8C8F-E1BF2172D3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011B48-4B99-4060-9F7C-8D7BF44E3DF7}" type="slidenum">
              <a:rPr lang="en-US" smtClean="0"/>
              <a:t>‹#›</a:t>
            </a:fld>
            <a:endParaRPr lang="en-US"/>
          </a:p>
        </p:txBody>
      </p:sp>
    </p:spTree>
    <p:extLst>
      <p:ext uri="{BB962C8B-B14F-4D97-AF65-F5344CB8AC3E}">
        <p14:creationId xmlns:p14="http://schemas.microsoft.com/office/powerpoint/2010/main" val="3198002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762FB-5CF3-49BD-896E-5571638704E9}"/>
              </a:ext>
            </a:extLst>
          </p:cNvPr>
          <p:cNvSpPr>
            <a:spLocks noGrp="1"/>
          </p:cNvSpPr>
          <p:nvPr>
            <p:ph type="ctrTitle"/>
          </p:nvPr>
        </p:nvSpPr>
        <p:spPr>
          <a:xfrm>
            <a:off x="1524000" y="1312863"/>
            <a:ext cx="9144000" cy="2387600"/>
          </a:xfrm>
        </p:spPr>
        <p:txBody>
          <a:bodyPr>
            <a:normAutofit fontScale="90000"/>
          </a:bodyPr>
          <a:lstStyle/>
          <a:p>
            <a:r>
              <a:rPr lang="en-US" dirty="0"/>
              <a:t>AIT582 – INDIVIDUAL PROJECT</a:t>
            </a:r>
            <a:br>
              <a:rPr lang="en-US" dirty="0"/>
            </a:br>
            <a:r>
              <a:rPr lang="en-US" dirty="0"/>
              <a:t>AIRLINE DATASET ANALYSIS</a:t>
            </a:r>
            <a:br>
              <a:rPr lang="en-US" dirty="0"/>
            </a:br>
            <a:endParaRPr lang="en-US" dirty="0"/>
          </a:p>
        </p:txBody>
      </p:sp>
      <p:sp>
        <p:nvSpPr>
          <p:cNvPr id="3" name="Subtitle 2">
            <a:extLst>
              <a:ext uri="{FF2B5EF4-FFF2-40B4-BE49-F238E27FC236}">
                <a16:creationId xmlns:a16="http://schemas.microsoft.com/office/drawing/2014/main" id="{2DB8F26A-A7E0-4C42-8D9F-150157090A53}"/>
              </a:ext>
            </a:extLst>
          </p:cNvPr>
          <p:cNvSpPr>
            <a:spLocks noGrp="1"/>
          </p:cNvSpPr>
          <p:nvPr>
            <p:ph type="subTitle" idx="1"/>
          </p:nvPr>
        </p:nvSpPr>
        <p:spPr>
          <a:xfrm>
            <a:off x="1514475" y="3144838"/>
            <a:ext cx="9144000" cy="1655762"/>
          </a:xfrm>
        </p:spPr>
        <p:txBody>
          <a:bodyPr/>
          <a:lstStyle/>
          <a:p>
            <a:r>
              <a:rPr lang="en-US" b="1" dirty="0"/>
              <a:t>RAHUL KULKARNI    GNUMBER: G01129825 </a:t>
            </a:r>
            <a:endParaRPr lang="en-US" dirty="0"/>
          </a:p>
          <a:p>
            <a:endParaRPr lang="en-US" dirty="0"/>
          </a:p>
        </p:txBody>
      </p:sp>
    </p:spTree>
    <p:extLst>
      <p:ext uri="{BB962C8B-B14F-4D97-AF65-F5344CB8AC3E}">
        <p14:creationId xmlns:p14="http://schemas.microsoft.com/office/powerpoint/2010/main" val="2295342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45B1A-CEC1-4CD0-B009-C3475FC6AC8E}"/>
              </a:ext>
            </a:extLst>
          </p:cNvPr>
          <p:cNvSpPr>
            <a:spLocks noGrp="1"/>
          </p:cNvSpPr>
          <p:nvPr>
            <p:ph type="title"/>
          </p:nvPr>
        </p:nvSpPr>
        <p:spPr>
          <a:xfrm>
            <a:off x="838200" y="640080"/>
            <a:ext cx="2798064" cy="2304288"/>
          </a:xfrm>
        </p:spPr>
        <p:txBody>
          <a:bodyPr anchor="b">
            <a:normAutofit/>
          </a:bodyPr>
          <a:lstStyle/>
          <a:p>
            <a:r>
              <a:rPr lang="en-US" sz="3400" b="1" u="sng"/>
              <a:t>Z-score Normalization:</a:t>
            </a:r>
            <a:endParaRPr lang="en-US" sz="3400"/>
          </a:p>
        </p:txBody>
      </p:sp>
      <p:sp>
        <p:nvSpPr>
          <p:cNvPr id="3" name="Content Placeholder 2">
            <a:extLst>
              <a:ext uri="{FF2B5EF4-FFF2-40B4-BE49-F238E27FC236}">
                <a16:creationId xmlns:a16="http://schemas.microsoft.com/office/drawing/2014/main" id="{8D0FBFDC-F475-446B-89D2-D2BDE72C1258}"/>
              </a:ext>
            </a:extLst>
          </p:cNvPr>
          <p:cNvSpPr>
            <a:spLocks noGrp="1"/>
          </p:cNvSpPr>
          <p:nvPr>
            <p:ph idx="1"/>
          </p:nvPr>
        </p:nvSpPr>
        <p:spPr>
          <a:xfrm>
            <a:off x="838200" y="3136392"/>
            <a:ext cx="2770632" cy="3081528"/>
          </a:xfrm>
        </p:spPr>
        <p:txBody>
          <a:bodyPr>
            <a:normAutofit/>
          </a:bodyPr>
          <a:lstStyle/>
          <a:p>
            <a:r>
              <a:rPr lang="en-US" sz="1800"/>
              <a:t>We can also perform normalization of the dataset to reduce the skewness in the data. We are performing it on the AGE column. One of the techniques used is the Zscore transformation. </a:t>
            </a:r>
          </a:p>
          <a:p>
            <a:endParaRPr lang="en-US" sz="1800"/>
          </a:p>
          <a:p>
            <a:endParaRPr lang="en-US" sz="1800"/>
          </a:p>
        </p:txBody>
      </p:sp>
      <p:pic>
        <p:nvPicPr>
          <p:cNvPr id="4" name="Picture 3">
            <a:extLst>
              <a:ext uri="{FF2B5EF4-FFF2-40B4-BE49-F238E27FC236}">
                <a16:creationId xmlns:a16="http://schemas.microsoft.com/office/drawing/2014/main" id="{F021ADCD-BE82-483B-A029-587273E32A5B}"/>
              </a:ext>
            </a:extLst>
          </p:cNvPr>
          <p:cNvPicPr/>
          <p:nvPr/>
        </p:nvPicPr>
        <p:blipFill>
          <a:blip r:embed="rId2"/>
          <a:stretch>
            <a:fillRect/>
          </a:stretch>
        </p:blipFill>
        <p:spPr>
          <a:xfrm>
            <a:off x="4276344" y="2150977"/>
            <a:ext cx="7251192" cy="2556045"/>
          </a:xfrm>
          <a:prstGeom prst="rect">
            <a:avLst/>
          </a:prstGeom>
        </p:spPr>
      </p:pic>
    </p:spTree>
    <p:extLst>
      <p:ext uri="{BB962C8B-B14F-4D97-AF65-F5344CB8AC3E}">
        <p14:creationId xmlns:p14="http://schemas.microsoft.com/office/powerpoint/2010/main" val="1302988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161A4-8AAB-4332-B10F-3C6885D58DB2}"/>
              </a:ext>
            </a:extLst>
          </p:cNvPr>
          <p:cNvSpPr>
            <a:spLocks noGrp="1"/>
          </p:cNvSpPr>
          <p:nvPr>
            <p:ph type="title"/>
          </p:nvPr>
        </p:nvSpPr>
        <p:spPr>
          <a:xfrm>
            <a:off x="5413539" y="676274"/>
            <a:ext cx="6249473" cy="1150239"/>
          </a:xfrm>
        </p:spPr>
        <p:txBody>
          <a:bodyPr anchor="b">
            <a:normAutofit/>
          </a:bodyPr>
          <a:lstStyle/>
          <a:p>
            <a:r>
              <a:rPr lang="en-US" sz="4000" dirty="0"/>
              <a:t>HISTOGRAM OF Z-SCORE</a:t>
            </a:r>
          </a:p>
        </p:txBody>
      </p:sp>
      <p:pic>
        <p:nvPicPr>
          <p:cNvPr id="4" name="Content Placeholder 3">
            <a:extLst>
              <a:ext uri="{FF2B5EF4-FFF2-40B4-BE49-F238E27FC236}">
                <a16:creationId xmlns:a16="http://schemas.microsoft.com/office/drawing/2014/main" id="{48268FB7-6A97-4686-A640-A42899CE337F}"/>
              </a:ext>
            </a:extLst>
          </p:cNvPr>
          <p:cNvPicPr>
            <a:picLocks/>
          </p:cNvPicPr>
          <p:nvPr/>
        </p:nvPicPr>
        <p:blipFill>
          <a:blip r:embed="rId2"/>
          <a:stretch>
            <a:fillRect/>
          </a:stretch>
        </p:blipFill>
        <p:spPr>
          <a:xfrm>
            <a:off x="838199" y="661798"/>
            <a:ext cx="4114800" cy="2881502"/>
          </a:xfrm>
          <a:prstGeom prst="rect">
            <a:avLst/>
          </a:prstGeom>
        </p:spPr>
      </p:pic>
      <p:pic>
        <p:nvPicPr>
          <p:cNvPr id="5" name="Picture 4">
            <a:extLst>
              <a:ext uri="{FF2B5EF4-FFF2-40B4-BE49-F238E27FC236}">
                <a16:creationId xmlns:a16="http://schemas.microsoft.com/office/drawing/2014/main" id="{24464A41-12E7-487B-9F75-6FBFD8B868DE}"/>
              </a:ext>
            </a:extLst>
          </p:cNvPr>
          <p:cNvPicPr/>
          <p:nvPr/>
        </p:nvPicPr>
        <p:blipFill>
          <a:blip r:embed="rId3"/>
          <a:stretch>
            <a:fillRect/>
          </a:stretch>
        </p:blipFill>
        <p:spPr>
          <a:xfrm>
            <a:off x="838199" y="4456556"/>
            <a:ext cx="4114800" cy="1296543"/>
          </a:xfrm>
          <a:prstGeom prst="rect">
            <a:avLst/>
          </a:prstGeom>
        </p:spPr>
      </p:pic>
      <p:sp>
        <p:nvSpPr>
          <p:cNvPr id="9" name="Content Placeholder 8">
            <a:extLst>
              <a:ext uri="{FF2B5EF4-FFF2-40B4-BE49-F238E27FC236}">
                <a16:creationId xmlns:a16="http://schemas.microsoft.com/office/drawing/2014/main" id="{67D98D86-9C13-4883-953D-B48490ADA4AB}"/>
              </a:ext>
            </a:extLst>
          </p:cNvPr>
          <p:cNvSpPr>
            <a:spLocks noGrp="1"/>
          </p:cNvSpPr>
          <p:nvPr>
            <p:ph idx="1"/>
          </p:nvPr>
        </p:nvSpPr>
        <p:spPr>
          <a:xfrm>
            <a:off x="5413538" y="2181225"/>
            <a:ext cx="6249474" cy="4000119"/>
          </a:xfrm>
        </p:spPr>
        <p:txBody>
          <a:bodyPr>
            <a:normAutofit/>
          </a:bodyPr>
          <a:lstStyle/>
          <a:p>
            <a:r>
              <a:rPr lang="en-US" sz="2000" dirty="0"/>
              <a:t>Skewness = 3(mean – median)/Standard deviation </a:t>
            </a:r>
          </a:p>
          <a:p>
            <a:r>
              <a:rPr lang="en-US" sz="2000" dirty="0"/>
              <a:t>                  = 3(0 – (-0.1046))/( 13.0197)  	 </a:t>
            </a:r>
          </a:p>
          <a:p>
            <a:r>
              <a:rPr lang="en-US" sz="2000" dirty="0"/>
              <a:t> 	 	= 3 (0 + 0.1046)/(13.0197) 	 </a:t>
            </a:r>
          </a:p>
          <a:p>
            <a:r>
              <a:rPr lang="en-US" sz="2000" dirty="0"/>
              <a:t> 	 	= 0.024 </a:t>
            </a:r>
          </a:p>
          <a:p>
            <a:pPr marL="0" indent="0">
              <a:buNone/>
            </a:pPr>
            <a:endParaRPr lang="en-US" sz="2000" dirty="0"/>
          </a:p>
          <a:p>
            <a:r>
              <a:rPr lang="en-US" sz="2500" dirty="0"/>
              <a:t>Here from the histogram we can conclude that it is left skewed with a value of 0.024 </a:t>
            </a:r>
          </a:p>
          <a:p>
            <a:pPr marL="0" indent="0">
              <a:buNone/>
            </a:pPr>
            <a:endParaRPr lang="en-US" dirty="0"/>
          </a:p>
          <a:p>
            <a:endParaRPr lang="en-US" sz="2000" dirty="0"/>
          </a:p>
          <a:p>
            <a:endParaRPr lang="en-US" sz="2000" dirty="0"/>
          </a:p>
          <a:p>
            <a:endParaRPr lang="en-US" sz="2400" dirty="0"/>
          </a:p>
        </p:txBody>
      </p:sp>
    </p:spTree>
    <p:extLst>
      <p:ext uri="{BB962C8B-B14F-4D97-AF65-F5344CB8AC3E}">
        <p14:creationId xmlns:p14="http://schemas.microsoft.com/office/powerpoint/2010/main" val="869726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8">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0AC7E3-E126-4785-8C94-23C7EC0FABEF}"/>
              </a:ext>
            </a:extLst>
          </p:cNvPr>
          <p:cNvSpPr>
            <a:spLocks noGrp="1"/>
          </p:cNvSpPr>
          <p:nvPr>
            <p:ph type="title"/>
          </p:nvPr>
        </p:nvSpPr>
        <p:spPr>
          <a:xfrm>
            <a:off x="429768" y="411480"/>
            <a:ext cx="11201400" cy="1106424"/>
          </a:xfrm>
        </p:spPr>
        <p:txBody>
          <a:bodyPr>
            <a:normAutofit fontScale="90000"/>
          </a:bodyPr>
          <a:lstStyle/>
          <a:p>
            <a:br>
              <a:rPr lang="en-US" b="1" u="sng" dirty="0"/>
            </a:br>
            <a:r>
              <a:rPr lang="en-US" b="1" u="sng" dirty="0" err="1"/>
              <a:t>MetaData</a:t>
            </a:r>
            <a:r>
              <a:rPr lang="en-US" b="1" u="sng" dirty="0"/>
              <a:t> Exploration:</a:t>
            </a:r>
            <a:r>
              <a:rPr lang="en-US" b="1" dirty="0"/>
              <a:t> GENDER VS SUCESS</a:t>
            </a:r>
            <a:br>
              <a:rPr lang="en-US" dirty="0"/>
            </a:br>
            <a:br>
              <a:rPr lang="en-US" sz="3600" dirty="0"/>
            </a:br>
            <a:endParaRPr lang="en-US" sz="3600" dirty="0"/>
          </a:p>
        </p:txBody>
      </p:sp>
      <p:sp>
        <p:nvSpPr>
          <p:cNvPr id="36" name="Rectangle 30">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22" name="Content Placeholder 21">
            <a:extLst>
              <a:ext uri="{FF2B5EF4-FFF2-40B4-BE49-F238E27FC236}">
                <a16:creationId xmlns:a16="http://schemas.microsoft.com/office/drawing/2014/main" id="{6D107A60-C0D6-4E1B-81FA-07D38921400B}"/>
              </a:ext>
            </a:extLst>
          </p:cNvPr>
          <p:cNvPicPr>
            <a:picLocks/>
          </p:cNvPicPr>
          <p:nvPr/>
        </p:nvPicPr>
        <p:blipFill>
          <a:blip r:embed="rId2"/>
          <a:stretch>
            <a:fillRect/>
          </a:stretch>
        </p:blipFill>
        <p:spPr>
          <a:xfrm>
            <a:off x="596301" y="1719072"/>
            <a:ext cx="6369485" cy="4517136"/>
          </a:xfrm>
          <a:prstGeom prst="rect">
            <a:avLst/>
          </a:prstGeom>
        </p:spPr>
      </p:pic>
      <p:sp useBgFill="1">
        <p:nvSpPr>
          <p:cNvPr id="37" name="Rectangle 32">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Content Placeholder 25">
            <a:extLst>
              <a:ext uri="{FF2B5EF4-FFF2-40B4-BE49-F238E27FC236}">
                <a16:creationId xmlns:a16="http://schemas.microsoft.com/office/drawing/2014/main" id="{9D12EED2-AB9A-4D5E-BE5E-D37174DE183F}"/>
              </a:ext>
            </a:extLst>
          </p:cNvPr>
          <p:cNvSpPr>
            <a:spLocks noGrp="1"/>
          </p:cNvSpPr>
          <p:nvPr>
            <p:ph idx="1"/>
          </p:nvPr>
        </p:nvSpPr>
        <p:spPr>
          <a:xfrm>
            <a:off x="7938752" y="2020824"/>
            <a:ext cx="3455097" cy="3959352"/>
          </a:xfrm>
        </p:spPr>
        <p:txBody>
          <a:bodyPr anchor="ctr">
            <a:normAutofit fontScale="62500" lnSpcReduction="20000"/>
          </a:bodyPr>
          <a:lstStyle/>
          <a:p>
            <a:pPr marL="0" indent="0">
              <a:buNone/>
            </a:pPr>
            <a:endParaRPr lang="en-US" dirty="0"/>
          </a:p>
          <a:p>
            <a:r>
              <a:rPr lang="en-US" dirty="0"/>
              <a:t>SUCCESS 1 : customer successfully flew on the booked trip 1 </a:t>
            </a:r>
          </a:p>
          <a:p>
            <a:r>
              <a:rPr lang="en-US" dirty="0"/>
              <a:t>SUCCESS 0: The customer booked the ticket, but didn’t fly with this Airline </a:t>
            </a:r>
          </a:p>
          <a:p>
            <a:r>
              <a:rPr lang="en-US" dirty="0"/>
              <a:t> we can analyze that more number of Female customers successfully flew on the booked trip 1 on this Airline when compared to male customers. </a:t>
            </a:r>
          </a:p>
          <a:p>
            <a:r>
              <a:rPr lang="en-US" dirty="0"/>
              <a:t>We can also analyze that more number of male customers booked this Airline compared to female customers, but didn’t fly with them. </a:t>
            </a:r>
          </a:p>
          <a:p>
            <a:endParaRPr lang="en-US" dirty="0"/>
          </a:p>
          <a:p>
            <a:endParaRPr lang="en-US" sz="1800" dirty="0"/>
          </a:p>
        </p:txBody>
      </p:sp>
    </p:spTree>
    <p:extLst>
      <p:ext uri="{BB962C8B-B14F-4D97-AF65-F5344CB8AC3E}">
        <p14:creationId xmlns:p14="http://schemas.microsoft.com/office/powerpoint/2010/main" val="1711118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7DF75B-D966-49C1-8447-E7BD69B37B67}"/>
              </a:ext>
            </a:extLst>
          </p:cNvPr>
          <p:cNvSpPr>
            <a:spLocks noGrp="1"/>
          </p:cNvSpPr>
          <p:nvPr>
            <p:ph type="title"/>
          </p:nvPr>
        </p:nvSpPr>
        <p:spPr>
          <a:xfrm>
            <a:off x="429768" y="411480"/>
            <a:ext cx="11201400" cy="1106424"/>
          </a:xfrm>
        </p:spPr>
        <p:txBody>
          <a:bodyPr>
            <a:normAutofit/>
          </a:bodyPr>
          <a:lstStyle/>
          <a:p>
            <a:r>
              <a:rPr lang="en-US" sz="3600" b="1" u="sng" dirty="0" err="1"/>
              <a:t>MetaData</a:t>
            </a:r>
            <a:r>
              <a:rPr lang="en-US" sz="3600" b="1" u="sng" dirty="0"/>
              <a:t> Exploration:</a:t>
            </a:r>
            <a:r>
              <a:rPr lang="en-US" sz="3600" b="1" dirty="0"/>
              <a:t> SEATCLASS VS COUNT</a:t>
            </a:r>
            <a:endParaRPr lang="en-US" sz="3600" dirty="0"/>
          </a:p>
        </p:txBody>
      </p:sp>
      <p:sp>
        <p:nvSpPr>
          <p:cNvPr id="13" name="Rectangle 12">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Content Placeholder 3">
            <a:extLst>
              <a:ext uri="{FF2B5EF4-FFF2-40B4-BE49-F238E27FC236}">
                <a16:creationId xmlns:a16="http://schemas.microsoft.com/office/drawing/2014/main" id="{CD3BC2B2-C6D5-43C8-890B-2DF11C73EDAB}"/>
              </a:ext>
            </a:extLst>
          </p:cNvPr>
          <p:cNvPicPr>
            <a:picLocks/>
          </p:cNvPicPr>
          <p:nvPr/>
        </p:nvPicPr>
        <p:blipFill>
          <a:blip r:embed="rId2"/>
          <a:stretch>
            <a:fillRect/>
          </a:stretch>
        </p:blipFill>
        <p:spPr>
          <a:xfrm>
            <a:off x="596301" y="1719072"/>
            <a:ext cx="6369485" cy="4517136"/>
          </a:xfrm>
          <a:prstGeom prst="rect">
            <a:avLst/>
          </a:prstGeom>
        </p:spPr>
      </p:pic>
      <p:sp useBgFill="1">
        <p:nvSpPr>
          <p:cNvPr id="15" name="Rectangle 14">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D2328073-37F3-40B3-B1A7-FEEBC8CFE19F}"/>
              </a:ext>
            </a:extLst>
          </p:cNvPr>
          <p:cNvSpPr>
            <a:spLocks noGrp="1"/>
          </p:cNvSpPr>
          <p:nvPr>
            <p:ph idx="1"/>
          </p:nvPr>
        </p:nvSpPr>
        <p:spPr>
          <a:xfrm>
            <a:off x="7938752" y="2020824"/>
            <a:ext cx="3455097" cy="3959352"/>
          </a:xfrm>
        </p:spPr>
        <p:txBody>
          <a:bodyPr anchor="ctr">
            <a:normAutofit fontScale="55000" lnSpcReduction="20000"/>
          </a:bodyPr>
          <a:lstStyle/>
          <a:p>
            <a:r>
              <a:rPr lang="en-US" dirty="0"/>
              <a:t>SEATCLASS: seat class chosen -- {1,2,3} </a:t>
            </a:r>
          </a:p>
          <a:p>
            <a:r>
              <a:rPr lang="en-US" dirty="0"/>
              <a:t>SEATCLASS: This shows that the customers who have chosen the </a:t>
            </a:r>
            <a:r>
              <a:rPr lang="en-US" dirty="0" err="1"/>
              <a:t>SeatClass</a:t>
            </a:r>
            <a:r>
              <a:rPr lang="en-US" dirty="0"/>
              <a:t> 1, 2 and 3 respectively. </a:t>
            </a:r>
          </a:p>
          <a:p>
            <a:r>
              <a:rPr lang="en-US" dirty="0"/>
              <a:t> The customers who chose the </a:t>
            </a:r>
            <a:r>
              <a:rPr lang="en-US" dirty="0" err="1"/>
              <a:t>SeatClass</a:t>
            </a:r>
            <a:r>
              <a:rPr lang="en-US" dirty="0"/>
              <a:t> 1 have the highest success rate.</a:t>
            </a:r>
          </a:p>
          <a:p>
            <a:r>
              <a:rPr lang="en-US" dirty="0"/>
              <a:t> This refers that the customers who chose </a:t>
            </a:r>
            <a:r>
              <a:rPr lang="en-US" dirty="0" err="1"/>
              <a:t>SeatClass</a:t>
            </a:r>
            <a:r>
              <a:rPr lang="en-US" dirty="0"/>
              <a:t> 1 is where the maximum number of customers flew on booked trip 1 when compared to the customers who chose </a:t>
            </a:r>
            <a:r>
              <a:rPr lang="en-US" dirty="0" err="1"/>
              <a:t>SeatClass</a:t>
            </a:r>
            <a:r>
              <a:rPr lang="en-US" dirty="0"/>
              <a:t> 2 and 3.</a:t>
            </a:r>
            <a:r>
              <a:rPr lang="en-US" b="1" dirty="0"/>
              <a:t> </a:t>
            </a:r>
          </a:p>
          <a:p>
            <a:r>
              <a:rPr lang="en-US" dirty="0"/>
              <a:t>we can analyze that the highest Seat bookings was done for </a:t>
            </a:r>
            <a:r>
              <a:rPr lang="en-US" dirty="0" err="1"/>
              <a:t>SeatClass</a:t>
            </a:r>
            <a:r>
              <a:rPr lang="en-US" dirty="0"/>
              <a:t> 3, but also maximum customers who had booked tickets on </a:t>
            </a:r>
            <a:r>
              <a:rPr lang="en-US" dirty="0" err="1"/>
              <a:t>Seatclass</a:t>
            </a:r>
            <a:r>
              <a:rPr lang="en-US" dirty="0"/>
              <a:t> 3 didn’t fly with this Airline.  </a:t>
            </a:r>
          </a:p>
          <a:p>
            <a:endParaRPr lang="en-US" dirty="0"/>
          </a:p>
          <a:p>
            <a:endParaRPr lang="en-US" sz="1800" dirty="0"/>
          </a:p>
        </p:txBody>
      </p:sp>
    </p:spTree>
    <p:extLst>
      <p:ext uri="{BB962C8B-B14F-4D97-AF65-F5344CB8AC3E}">
        <p14:creationId xmlns:p14="http://schemas.microsoft.com/office/powerpoint/2010/main" val="2273052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08C599-33CE-4924-9C78-9E2A367F6A85}"/>
              </a:ext>
            </a:extLst>
          </p:cNvPr>
          <p:cNvSpPr>
            <a:spLocks noGrp="1"/>
          </p:cNvSpPr>
          <p:nvPr>
            <p:ph type="title"/>
          </p:nvPr>
        </p:nvSpPr>
        <p:spPr>
          <a:xfrm>
            <a:off x="429768" y="411480"/>
            <a:ext cx="11201400" cy="1106424"/>
          </a:xfrm>
        </p:spPr>
        <p:txBody>
          <a:bodyPr>
            <a:normAutofit/>
          </a:bodyPr>
          <a:lstStyle/>
          <a:p>
            <a:r>
              <a:rPr lang="en-US" sz="3600" b="1" u="sng" dirty="0" err="1"/>
              <a:t>MetaData</a:t>
            </a:r>
            <a:r>
              <a:rPr lang="en-US" sz="3600" b="1" u="sng" dirty="0"/>
              <a:t> Exploration:</a:t>
            </a:r>
            <a:r>
              <a:rPr lang="en-US" sz="3600" b="1" dirty="0"/>
              <a:t> GUESTS VS COUNT</a:t>
            </a:r>
            <a:endParaRPr lang="en-US" sz="3600" dirty="0"/>
          </a:p>
        </p:txBody>
      </p:sp>
      <p:sp>
        <p:nvSpPr>
          <p:cNvPr id="13" name="Rectangle 12">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Content Placeholder 3">
            <a:extLst>
              <a:ext uri="{FF2B5EF4-FFF2-40B4-BE49-F238E27FC236}">
                <a16:creationId xmlns:a16="http://schemas.microsoft.com/office/drawing/2014/main" id="{B2E6A2AC-F619-4803-A26F-CC611DEA7A94}"/>
              </a:ext>
            </a:extLst>
          </p:cNvPr>
          <p:cNvPicPr>
            <a:picLocks/>
          </p:cNvPicPr>
          <p:nvPr/>
        </p:nvPicPr>
        <p:blipFill>
          <a:blip r:embed="rId2"/>
          <a:stretch>
            <a:fillRect/>
          </a:stretch>
        </p:blipFill>
        <p:spPr>
          <a:xfrm>
            <a:off x="596301" y="1719072"/>
            <a:ext cx="6369485" cy="4517136"/>
          </a:xfrm>
          <a:prstGeom prst="rect">
            <a:avLst/>
          </a:prstGeom>
        </p:spPr>
      </p:pic>
      <p:sp useBgFill="1">
        <p:nvSpPr>
          <p:cNvPr id="15" name="Rectangle 14">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0B7BC3D3-10E6-4B67-B909-C863E2445E36}"/>
              </a:ext>
            </a:extLst>
          </p:cNvPr>
          <p:cNvSpPr>
            <a:spLocks noGrp="1"/>
          </p:cNvSpPr>
          <p:nvPr>
            <p:ph idx="1"/>
          </p:nvPr>
        </p:nvSpPr>
        <p:spPr>
          <a:xfrm>
            <a:off x="7938752" y="2020824"/>
            <a:ext cx="3455097" cy="3959352"/>
          </a:xfrm>
        </p:spPr>
        <p:txBody>
          <a:bodyPr anchor="ctr">
            <a:normAutofit fontScale="70000" lnSpcReduction="20000"/>
          </a:bodyPr>
          <a:lstStyle/>
          <a:p>
            <a:r>
              <a:rPr lang="en-US" dirty="0"/>
              <a:t>Guests 0 : this refers no guest with the customer, the customer is travelling alone on this Airline </a:t>
            </a:r>
          </a:p>
          <a:p>
            <a:r>
              <a:rPr lang="en-US" dirty="0"/>
              <a:t>GUESTS 1: The customer is travelling with one guest on this airline </a:t>
            </a:r>
          </a:p>
          <a:p>
            <a:r>
              <a:rPr lang="en-US" dirty="0"/>
              <a:t>GUESTS 2: The customer is travelling with two guests on this airline </a:t>
            </a:r>
          </a:p>
          <a:p>
            <a:r>
              <a:rPr lang="en-US" dirty="0"/>
              <a:t>We can analyze that the count of customers who are travelling alone is more compared to the count of customers who are travelling with guests. </a:t>
            </a:r>
          </a:p>
          <a:p>
            <a:endParaRPr lang="en-US" sz="1800" dirty="0"/>
          </a:p>
        </p:txBody>
      </p:sp>
    </p:spTree>
    <p:extLst>
      <p:ext uri="{BB962C8B-B14F-4D97-AF65-F5344CB8AC3E}">
        <p14:creationId xmlns:p14="http://schemas.microsoft.com/office/powerpoint/2010/main" val="1041452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4B3F01-37FE-4FFF-A3F9-AFD1A57E2BB4}"/>
              </a:ext>
            </a:extLst>
          </p:cNvPr>
          <p:cNvSpPr>
            <a:spLocks noGrp="1"/>
          </p:cNvSpPr>
          <p:nvPr>
            <p:ph type="title"/>
          </p:nvPr>
        </p:nvSpPr>
        <p:spPr>
          <a:xfrm>
            <a:off x="429768" y="411480"/>
            <a:ext cx="11201400" cy="1106424"/>
          </a:xfrm>
        </p:spPr>
        <p:txBody>
          <a:bodyPr>
            <a:normAutofit/>
          </a:bodyPr>
          <a:lstStyle/>
          <a:p>
            <a:r>
              <a:rPr lang="en-US" sz="3600" b="1" u="sng"/>
              <a:t>Milestone 4: Attribute Preparation and Engineering</a:t>
            </a:r>
            <a:br>
              <a:rPr lang="en-US" sz="3600"/>
            </a:br>
            <a:endParaRPr lang="en-US" sz="3600"/>
          </a:p>
        </p:txBody>
      </p:sp>
      <p:sp>
        <p:nvSpPr>
          <p:cNvPr id="13" name="Rectangle 12">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Content Placeholder 3" descr="A screenshot of a cell phone&#10;&#10;Description automatically generated">
            <a:extLst>
              <a:ext uri="{FF2B5EF4-FFF2-40B4-BE49-F238E27FC236}">
                <a16:creationId xmlns:a16="http://schemas.microsoft.com/office/drawing/2014/main" id="{C13BACB1-173B-4F62-94BC-7F2E95612CB5}"/>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769620" y="1719072"/>
            <a:ext cx="6022848" cy="4517136"/>
          </a:xfrm>
          <a:prstGeom prst="rect">
            <a:avLst/>
          </a:prstGeom>
        </p:spPr>
      </p:pic>
      <p:sp useBgFill="1">
        <p:nvSpPr>
          <p:cNvPr id="15" name="Rectangle 14">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083941FA-E8F4-4FE6-BEA6-CC94CF507834}"/>
              </a:ext>
            </a:extLst>
          </p:cNvPr>
          <p:cNvSpPr>
            <a:spLocks noGrp="1"/>
          </p:cNvSpPr>
          <p:nvPr>
            <p:ph idx="1"/>
          </p:nvPr>
        </p:nvSpPr>
        <p:spPr>
          <a:xfrm>
            <a:off x="7938752" y="2020824"/>
            <a:ext cx="3455097" cy="3959352"/>
          </a:xfrm>
        </p:spPr>
        <p:txBody>
          <a:bodyPr anchor="ctr">
            <a:normAutofit/>
          </a:bodyPr>
          <a:lstStyle/>
          <a:p>
            <a:r>
              <a:rPr lang="en-US" sz="1600" dirty="0"/>
              <a:t>Here, we are choosing the attributes from this dataset mainly which are useful data visualizations and building predictive models. </a:t>
            </a:r>
          </a:p>
          <a:p>
            <a:r>
              <a:rPr lang="en-US" sz="1600" dirty="0"/>
              <a:t>The attributes which I have chosen are FARE, GUESTS, SEATCLASS, SUCCESS, AGE and GENDER.</a:t>
            </a:r>
          </a:p>
          <a:p>
            <a:r>
              <a:rPr lang="en-US" sz="1600" dirty="0"/>
              <a:t> Also the attributes which I have removed and not using in Weka software are CUSTOMERID, DESCRIPTION, LAST_NAME, FIRST_NAME and TITLE.</a:t>
            </a:r>
          </a:p>
          <a:p>
            <a:endParaRPr lang="en-US" sz="1800" dirty="0"/>
          </a:p>
        </p:txBody>
      </p:sp>
    </p:spTree>
    <p:extLst>
      <p:ext uri="{BB962C8B-B14F-4D97-AF65-F5344CB8AC3E}">
        <p14:creationId xmlns:p14="http://schemas.microsoft.com/office/powerpoint/2010/main" val="760993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8B4B28-D8BA-4032-9BD8-8395C01F55E7}"/>
              </a:ext>
            </a:extLst>
          </p:cNvPr>
          <p:cNvSpPr>
            <a:spLocks noGrp="1"/>
          </p:cNvSpPr>
          <p:nvPr>
            <p:ph type="title"/>
          </p:nvPr>
        </p:nvSpPr>
        <p:spPr>
          <a:xfrm>
            <a:off x="429768" y="411480"/>
            <a:ext cx="11201400" cy="1106424"/>
          </a:xfrm>
        </p:spPr>
        <p:txBody>
          <a:bodyPr>
            <a:normAutofit/>
          </a:bodyPr>
          <a:lstStyle/>
          <a:p>
            <a:r>
              <a:rPr lang="en-US" sz="3600"/>
              <a:t>DATA VISUALIZATION</a:t>
            </a:r>
          </a:p>
        </p:txBody>
      </p:sp>
      <p:sp>
        <p:nvSpPr>
          <p:cNvPr id="13" name="Rectangle 12">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Content Placeholder 3" descr="A screenshot of a video game&#10;&#10;Description automatically generated">
            <a:extLst>
              <a:ext uri="{FF2B5EF4-FFF2-40B4-BE49-F238E27FC236}">
                <a16:creationId xmlns:a16="http://schemas.microsoft.com/office/drawing/2014/main" id="{9619FA9F-2F66-4877-B62C-96AE6F905EB2}"/>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429768" y="1966875"/>
            <a:ext cx="6702552" cy="4021530"/>
          </a:xfrm>
          <a:prstGeom prst="rect">
            <a:avLst/>
          </a:prstGeom>
        </p:spPr>
      </p:pic>
      <p:sp useBgFill="1">
        <p:nvSpPr>
          <p:cNvPr id="15" name="Rectangle 14">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FD7931B7-F560-4F88-9151-96175F38C2CD}"/>
              </a:ext>
            </a:extLst>
          </p:cNvPr>
          <p:cNvSpPr>
            <a:spLocks noGrp="1"/>
          </p:cNvSpPr>
          <p:nvPr>
            <p:ph idx="1"/>
          </p:nvPr>
        </p:nvSpPr>
        <p:spPr>
          <a:xfrm>
            <a:off x="7938752" y="2020824"/>
            <a:ext cx="3455097" cy="3959352"/>
          </a:xfrm>
        </p:spPr>
        <p:txBody>
          <a:bodyPr anchor="ctr">
            <a:normAutofit fontScale="55000" lnSpcReduction="20000"/>
          </a:bodyPr>
          <a:lstStyle/>
          <a:p>
            <a:r>
              <a:rPr lang="en-US" dirty="0"/>
              <a:t> I have performed the data visualizations for all the selected attributes from the dataset.</a:t>
            </a:r>
          </a:p>
          <a:p>
            <a:r>
              <a:rPr lang="en-US" dirty="0"/>
              <a:t> I have also converted the SUCCESS attribute from ‘numerical and nominal’ form. So for the SUCCESS attribute, ‘1 = YES’ and ‘0 = NO’ has been assigned. </a:t>
            </a:r>
          </a:p>
          <a:p>
            <a:r>
              <a:rPr lang="en-US" dirty="0"/>
              <a:t>This will help us in building the predictive models in Weka software. SUCCESS attribute is the target attribute against which all other attributes are measured. </a:t>
            </a:r>
          </a:p>
          <a:p>
            <a:r>
              <a:rPr lang="en-US" dirty="0"/>
              <a:t>From this figure , we can see that the SUCCESS attribute 549 attributes is successful and 342 attributes are not successful.</a:t>
            </a:r>
            <a:endParaRPr lang="en-US" sz="1800" dirty="0"/>
          </a:p>
        </p:txBody>
      </p:sp>
    </p:spTree>
    <p:extLst>
      <p:ext uri="{BB962C8B-B14F-4D97-AF65-F5344CB8AC3E}">
        <p14:creationId xmlns:p14="http://schemas.microsoft.com/office/powerpoint/2010/main" val="3350847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8EF56E-F350-4B6F-A4B6-5CF5BEAFA89F}"/>
              </a:ext>
            </a:extLst>
          </p:cNvPr>
          <p:cNvSpPr>
            <a:spLocks noGrp="1"/>
          </p:cNvSpPr>
          <p:nvPr>
            <p:ph type="title"/>
          </p:nvPr>
        </p:nvSpPr>
        <p:spPr>
          <a:xfrm>
            <a:off x="429768" y="411480"/>
            <a:ext cx="11201400" cy="1106424"/>
          </a:xfrm>
        </p:spPr>
        <p:txBody>
          <a:bodyPr>
            <a:normAutofit/>
          </a:bodyPr>
          <a:lstStyle/>
          <a:p>
            <a:r>
              <a:rPr lang="en-US" sz="3600" b="1" u="sng"/>
              <a:t>INFOGAIN ATTRIBUTE EVALUATOR</a:t>
            </a:r>
            <a:br>
              <a:rPr lang="en-US" sz="3600"/>
            </a:br>
            <a:endParaRPr lang="en-US" sz="3600"/>
          </a:p>
        </p:txBody>
      </p:sp>
      <p:sp>
        <p:nvSpPr>
          <p:cNvPr id="13" name="Rectangle 12">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Content Placeholder 3" descr="A screenshot of a social media post&#10;&#10;Description automatically generated">
            <a:extLst>
              <a:ext uri="{FF2B5EF4-FFF2-40B4-BE49-F238E27FC236}">
                <a16:creationId xmlns:a16="http://schemas.microsoft.com/office/drawing/2014/main" id="{7BF0E719-223D-48AB-AABF-CCC094961735}"/>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789563" y="1719072"/>
            <a:ext cx="5982962" cy="4517136"/>
          </a:xfrm>
          <a:prstGeom prst="rect">
            <a:avLst/>
          </a:prstGeom>
        </p:spPr>
      </p:pic>
      <p:sp useBgFill="1">
        <p:nvSpPr>
          <p:cNvPr id="15" name="Rectangle 14">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4232C40E-362F-4DE1-8B75-84E58A9D391D}"/>
              </a:ext>
            </a:extLst>
          </p:cNvPr>
          <p:cNvSpPr>
            <a:spLocks noGrp="1"/>
          </p:cNvSpPr>
          <p:nvPr>
            <p:ph idx="1"/>
          </p:nvPr>
        </p:nvSpPr>
        <p:spPr>
          <a:xfrm>
            <a:off x="7938752" y="2020824"/>
            <a:ext cx="3455097" cy="3959352"/>
          </a:xfrm>
        </p:spPr>
        <p:txBody>
          <a:bodyPr anchor="ctr">
            <a:normAutofit fontScale="70000" lnSpcReduction="20000"/>
          </a:bodyPr>
          <a:lstStyle/>
          <a:p>
            <a:r>
              <a:rPr lang="en-US" dirty="0"/>
              <a:t>We have chosen the Info Gain Attribute Evaluator and the search method as ranker.</a:t>
            </a:r>
          </a:p>
          <a:p>
            <a:r>
              <a:rPr lang="en-US" dirty="0"/>
              <a:t> I have also chosen the cross validation where K = 10 folds and seed = 2. I have mainly performed this attribute evaluator to choose the top two attributes for this dataset.</a:t>
            </a:r>
          </a:p>
          <a:p>
            <a:r>
              <a:rPr lang="en-US" dirty="0"/>
              <a:t> Based on the analysis above, we can conclude that GENDER and FARE are the top two attributes for this dataset. </a:t>
            </a:r>
          </a:p>
          <a:p>
            <a:endParaRPr lang="en-US" sz="1800" dirty="0"/>
          </a:p>
        </p:txBody>
      </p:sp>
    </p:spTree>
    <p:extLst>
      <p:ext uri="{BB962C8B-B14F-4D97-AF65-F5344CB8AC3E}">
        <p14:creationId xmlns:p14="http://schemas.microsoft.com/office/powerpoint/2010/main" val="2810573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282B1F-8E64-4BA9-949A-A55115F5C107}"/>
              </a:ext>
            </a:extLst>
          </p:cNvPr>
          <p:cNvSpPr>
            <a:spLocks noGrp="1"/>
          </p:cNvSpPr>
          <p:nvPr>
            <p:ph type="title"/>
          </p:nvPr>
        </p:nvSpPr>
        <p:spPr>
          <a:xfrm>
            <a:off x="429768" y="411480"/>
            <a:ext cx="11201400" cy="1106424"/>
          </a:xfrm>
        </p:spPr>
        <p:txBody>
          <a:bodyPr>
            <a:normAutofit/>
          </a:bodyPr>
          <a:lstStyle/>
          <a:p>
            <a:r>
              <a:rPr lang="en-US" sz="3600" b="1" u="sng"/>
              <a:t>GAIN RATIO ATTRIBUTE EVALUATIOR</a:t>
            </a:r>
            <a:br>
              <a:rPr lang="en-US" sz="3600"/>
            </a:br>
            <a:endParaRPr lang="en-US" sz="3600"/>
          </a:p>
        </p:txBody>
      </p:sp>
      <p:sp>
        <p:nvSpPr>
          <p:cNvPr id="13" name="Rectangle 12">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Content Placeholder 3" descr="A screenshot of a social media post&#10;&#10;Description automatically generated">
            <a:extLst>
              <a:ext uri="{FF2B5EF4-FFF2-40B4-BE49-F238E27FC236}">
                <a16:creationId xmlns:a16="http://schemas.microsoft.com/office/drawing/2014/main" id="{F38EAC35-8D4C-41AC-AD7D-DED842CBE22F}"/>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789563" y="1719072"/>
            <a:ext cx="5982962" cy="4517136"/>
          </a:xfrm>
          <a:prstGeom prst="rect">
            <a:avLst/>
          </a:prstGeom>
        </p:spPr>
      </p:pic>
      <p:sp useBgFill="1">
        <p:nvSpPr>
          <p:cNvPr id="15" name="Rectangle 14">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FE14AA44-743D-4767-90BF-433C9E89B39B}"/>
              </a:ext>
            </a:extLst>
          </p:cNvPr>
          <p:cNvSpPr>
            <a:spLocks noGrp="1"/>
          </p:cNvSpPr>
          <p:nvPr>
            <p:ph idx="1"/>
          </p:nvPr>
        </p:nvSpPr>
        <p:spPr>
          <a:xfrm>
            <a:off x="7938752" y="2020824"/>
            <a:ext cx="3455097" cy="3959352"/>
          </a:xfrm>
        </p:spPr>
        <p:txBody>
          <a:bodyPr anchor="ctr">
            <a:normAutofit fontScale="70000" lnSpcReduction="20000"/>
          </a:bodyPr>
          <a:lstStyle/>
          <a:p>
            <a:r>
              <a:rPr lang="en-US" dirty="0"/>
              <a:t>We have chosen the Gain Ratio Attribute Evaluator and the search method as ranker. </a:t>
            </a:r>
          </a:p>
          <a:p>
            <a:r>
              <a:rPr lang="en-US" dirty="0"/>
              <a:t>I have also chosen the cross validation where K = 10 folds and seed = 2. </a:t>
            </a:r>
          </a:p>
          <a:p>
            <a:r>
              <a:rPr lang="en-US" dirty="0"/>
              <a:t>I have mainly performed this attribute evaluator to choose the top two attributes for this dataset. </a:t>
            </a:r>
          </a:p>
          <a:p>
            <a:r>
              <a:rPr lang="en-US" dirty="0"/>
              <a:t>Based on the analysis above, we can conclude that GENDER and FARE are the top two attributes for this dataset. </a:t>
            </a:r>
          </a:p>
          <a:p>
            <a:endParaRPr lang="en-US" sz="1800" dirty="0"/>
          </a:p>
        </p:txBody>
      </p:sp>
    </p:spTree>
    <p:extLst>
      <p:ext uri="{BB962C8B-B14F-4D97-AF65-F5344CB8AC3E}">
        <p14:creationId xmlns:p14="http://schemas.microsoft.com/office/powerpoint/2010/main" val="3666129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4EDA1-C8F1-458D-ADFE-07D2CFB71D11}"/>
              </a:ext>
            </a:extLst>
          </p:cNvPr>
          <p:cNvSpPr>
            <a:spLocks noGrp="1"/>
          </p:cNvSpPr>
          <p:nvPr>
            <p:ph type="title"/>
          </p:nvPr>
        </p:nvSpPr>
        <p:spPr>
          <a:xfrm>
            <a:off x="838201" y="593075"/>
            <a:ext cx="6487670" cy="1325563"/>
          </a:xfrm>
        </p:spPr>
        <p:txBody>
          <a:bodyPr>
            <a:normAutofit/>
          </a:bodyPr>
          <a:lstStyle/>
          <a:p>
            <a:br>
              <a:rPr lang="en-US" sz="2100" b="1" u="sng" dirty="0"/>
            </a:br>
            <a:r>
              <a:rPr lang="en-US" sz="2100" b="1" u="sng" dirty="0"/>
              <a:t>PREDICTIVE MODELING: DECISION STUMP</a:t>
            </a:r>
            <a:br>
              <a:rPr lang="en-US" sz="2100" dirty="0"/>
            </a:br>
            <a:br>
              <a:rPr lang="en-US" sz="2100" dirty="0"/>
            </a:br>
            <a:endParaRPr lang="en-US" sz="2100" dirty="0"/>
          </a:p>
        </p:txBody>
      </p:sp>
      <p:sp>
        <p:nvSpPr>
          <p:cNvPr id="8" name="Content Placeholder 7">
            <a:extLst>
              <a:ext uri="{FF2B5EF4-FFF2-40B4-BE49-F238E27FC236}">
                <a16:creationId xmlns:a16="http://schemas.microsoft.com/office/drawing/2014/main" id="{A7380C5F-4ECE-41C2-A1BB-81EAD64A0EE6}"/>
              </a:ext>
            </a:extLst>
          </p:cNvPr>
          <p:cNvSpPr>
            <a:spLocks noGrp="1"/>
          </p:cNvSpPr>
          <p:nvPr>
            <p:ph idx="1"/>
          </p:nvPr>
        </p:nvSpPr>
        <p:spPr>
          <a:xfrm>
            <a:off x="838201" y="2053575"/>
            <a:ext cx="6487670" cy="4208548"/>
          </a:xfrm>
        </p:spPr>
        <p:txBody>
          <a:bodyPr>
            <a:normAutofit/>
          </a:bodyPr>
          <a:lstStyle/>
          <a:p>
            <a:r>
              <a:rPr lang="en-US" sz="2200"/>
              <a:t>The analysis of the Decision Stump model. This is mainly a machine learning model which mainly takes a one input feature to perform the analysis. </a:t>
            </a:r>
          </a:p>
          <a:p>
            <a:r>
              <a:rPr lang="en-US" sz="2200"/>
              <a:t>For the Weka software, the classifier chosen as Decision Stump. </a:t>
            </a:r>
          </a:p>
          <a:p>
            <a:r>
              <a:rPr lang="en-US" sz="2200"/>
              <a:t>The cross validation is set for K = 10 folds. </a:t>
            </a:r>
          </a:p>
          <a:p>
            <a:r>
              <a:rPr lang="en-US" sz="2200"/>
              <a:t>Accuracy = 78.45%</a:t>
            </a:r>
          </a:p>
          <a:p>
            <a:r>
              <a:rPr lang="en-US" sz="2200"/>
              <a:t>Precision = 78.2%</a:t>
            </a:r>
          </a:p>
          <a:p>
            <a:r>
              <a:rPr lang="en-US" sz="2200"/>
              <a:t>Area under the ROC curve = 74.44%</a:t>
            </a:r>
          </a:p>
          <a:p>
            <a:endParaRPr lang="en-US" sz="2200"/>
          </a:p>
        </p:txBody>
      </p:sp>
      <p:pic>
        <p:nvPicPr>
          <p:cNvPr id="4" name="Content Placeholder 3" descr="A screenshot of a computer&#10;&#10;Description automatically generated">
            <a:extLst>
              <a:ext uri="{FF2B5EF4-FFF2-40B4-BE49-F238E27FC236}">
                <a16:creationId xmlns:a16="http://schemas.microsoft.com/office/drawing/2014/main" id="{F92C36F2-521D-4022-BAD4-4622F42FD302}"/>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7952248" y="283051"/>
            <a:ext cx="3995623" cy="3006706"/>
          </a:xfrm>
          <a:prstGeom prst="rect">
            <a:avLst/>
          </a:prstGeom>
        </p:spPr>
      </p:pic>
      <p:pic>
        <p:nvPicPr>
          <p:cNvPr id="9" name="Picture 8" descr="A screenshot of a social media post&#10;&#10;Description automatically generated">
            <a:extLst>
              <a:ext uri="{FF2B5EF4-FFF2-40B4-BE49-F238E27FC236}">
                <a16:creationId xmlns:a16="http://schemas.microsoft.com/office/drawing/2014/main" id="{7A63DF61-0803-43FB-A149-0542BFF8F348}"/>
              </a:ext>
            </a:extLst>
          </p:cNvPr>
          <p:cNvPicPr/>
          <p:nvPr/>
        </p:nvPicPr>
        <p:blipFill>
          <a:blip r:embed="rId3">
            <a:extLst>
              <a:ext uri="{28A0092B-C50C-407E-A947-70E740481C1C}">
                <a14:useLocalDpi xmlns:a14="http://schemas.microsoft.com/office/drawing/2010/main" val="0"/>
              </a:ext>
            </a:extLst>
          </a:blip>
          <a:stretch>
            <a:fillRect/>
          </a:stretch>
        </p:blipFill>
        <p:spPr>
          <a:xfrm>
            <a:off x="7952248" y="3681503"/>
            <a:ext cx="3995623" cy="2866860"/>
          </a:xfrm>
          <a:prstGeom prst="rect">
            <a:avLst/>
          </a:prstGeom>
        </p:spPr>
      </p:pic>
    </p:spTree>
    <p:extLst>
      <p:ext uri="{BB962C8B-B14F-4D97-AF65-F5344CB8AC3E}">
        <p14:creationId xmlns:p14="http://schemas.microsoft.com/office/powerpoint/2010/main" val="742508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5EBF8-9ECA-42FF-AE73-CDCC859D738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DBD253E-D7F6-4A79-B879-B13A22E1C086}"/>
              </a:ext>
            </a:extLst>
          </p:cNvPr>
          <p:cNvSpPr>
            <a:spLocks noGrp="1"/>
          </p:cNvSpPr>
          <p:nvPr>
            <p:ph idx="1"/>
          </p:nvPr>
        </p:nvSpPr>
        <p:spPr/>
        <p:txBody>
          <a:bodyPr/>
          <a:lstStyle/>
          <a:p>
            <a:r>
              <a:rPr lang="en-US" dirty="0"/>
              <a:t>I am a data scientist for airline A, and I have to analyze the customer database and check the for trends, factors and help in increasing the customer base for this Airline</a:t>
            </a:r>
          </a:p>
          <a:p>
            <a:r>
              <a:rPr lang="en-US" dirty="0"/>
              <a:t>I have to identify the factors that are helpful in understanding why some customers are flying with our airline, while others are canceling.</a:t>
            </a:r>
          </a:p>
          <a:p>
            <a:r>
              <a:rPr lang="en-US" dirty="0"/>
              <a:t>My data science team wants to identify the important factors and help the advertising team develop customer-demographic-specific packages to attract more customers. </a:t>
            </a:r>
          </a:p>
          <a:p>
            <a:pPr marL="0" indent="0">
              <a:buNone/>
            </a:pPr>
            <a:endParaRPr lang="en-US" dirty="0"/>
          </a:p>
        </p:txBody>
      </p:sp>
    </p:spTree>
    <p:extLst>
      <p:ext uri="{BB962C8B-B14F-4D97-AF65-F5344CB8AC3E}">
        <p14:creationId xmlns:p14="http://schemas.microsoft.com/office/powerpoint/2010/main" val="3378411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4CE64-B8AF-4A43-AA35-EAA96053774E}"/>
              </a:ext>
            </a:extLst>
          </p:cNvPr>
          <p:cNvSpPr>
            <a:spLocks noGrp="1"/>
          </p:cNvSpPr>
          <p:nvPr>
            <p:ph type="title"/>
          </p:nvPr>
        </p:nvSpPr>
        <p:spPr>
          <a:xfrm>
            <a:off x="838201" y="593075"/>
            <a:ext cx="6487670" cy="1325563"/>
          </a:xfrm>
        </p:spPr>
        <p:txBody>
          <a:bodyPr>
            <a:normAutofit/>
          </a:bodyPr>
          <a:lstStyle/>
          <a:p>
            <a:br>
              <a:rPr lang="en-US" sz="2100" b="1" u="sng" dirty="0"/>
            </a:br>
            <a:r>
              <a:rPr lang="en-US" sz="2100" b="1" u="sng" dirty="0"/>
              <a:t>PREDICTIVE MODELING: J48 MODEL</a:t>
            </a:r>
            <a:br>
              <a:rPr lang="en-US" sz="2100" dirty="0"/>
            </a:br>
            <a:br>
              <a:rPr lang="en-US" sz="2100" dirty="0"/>
            </a:br>
            <a:endParaRPr lang="en-US" sz="2100" dirty="0"/>
          </a:p>
        </p:txBody>
      </p:sp>
      <p:sp>
        <p:nvSpPr>
          <p:cNvPr id="8" name="Content Placeholder 7">
            <a:extLst>
              <a:ext uri="{FF2B5EF4-FFF2-40B4-BE49-F238E27FC236}">
                <a16:creationId xmlns:a16="http://schemas.microsoft.com/office/drawing/2014/main" id="{7F7E95E0-BB25-4568-A6B7-A8A08A56976C}"/>
              </a:ext>
            </a:extLst>
          </p:cNvPr>
          <p:cNvSpPr>
            <a:spLocks noGrp="1"/>
          </p:cNvSpPr>
          <p:nvPr>
            <p:ph idx="1"/>
          </p:nvPr>
        </p:nvSpPr>
        <p:spPr>
          <a:xfrm>
            <a:off x="838201" y="2053575"/>
            <a:ext cx="6487670" cy="4208548"/>
          </a:xfrm>
        </p:spPr>
        <p:txBody>
          <a:bodyPr>
            <a:normAutofit/>
          </a:bodyPr>
          <a:lstStyle/>
          <a:p>
            <a:r>
              <a:rPr lang="en-US" sz="2200"/>
              <a:t>The analysis of the J48 model. This is mainly a machine learning model which is a ID3 algorithm which mainly takes some of the best attributes to perform the analysis.  </a:t>
            </a:r>
          </a:p>
          <a:p>
            <a:r>
              <a:rPr lang="en-US" sz="2200"/>
              <a:t>For the Weka software, the classifier chosen as Decision Stump. The cross validation is set for K = 10 folds. </a:t>
            </a:r>
          </a:p>
          <a:p>
            <a:r>
              <a:rPr lang="en-US" sz="2200"/>
              <a:t>Accuracy = 80.35%</a:t>
            </a:r>
          </a:p>
          <a:p>
            <a:r>
              <a:rPr lang="en-US" sz="2200"/>
              <a:t>Precision = 80.2%</a:t>
            </a:r>
          </a:p>
          <a:p>
            <a:r>
              <a:rPr lang="en-US" sz="2200"/>
              <a:t>Area under the ROC curve = 81.9%</a:t>
            </a:r>
          </a:p>
        </p:txBody>
      </p:sp>
      <p:pic>
        <p:nvPicPr>
          <p:cNvPr id="4" name="Content Placeholder 3" descr="A screenshot of a social media post&#10;&#10;Description automatically generated">
            <a:extLst>
              <a:ext uri="{FF2B5EF4-FFF2-40B4-BE49-F238E27FC236}">
                <a16:creationId xmlns:a16="http://schemas.microsoft.com/office/drawing/2014/main" id="{256F1C2A-73C2-4ACB-AED2-E7AFAE637B2E}"/>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7952248" y="283051"/>
            <a:ext cx="3995623" cy="3006706"/>
          </a:xfrm>
          <a:prstGeom prst="rect">
            <a:avLst/>
          </a:prstGeom>
        </p:spPr>
      </p:pic>
      <p:pic>
        <p:nvPicPr>
          <p:cNvPr id="10" name="Picture 9" descr="A screenshot of a social media post&#10;&#10;Description automatically generated">
            <a:extLst>
              <a:ext uri="{FF2B5EF4-FFF2-40B4-BE49-F238E27FC236}">
                <a16:creationId xmlns:a16="http://schemas.microsoft.com/office/drawing/2014/main" id="{26483D4F-7D57-4460-B3E1-9BEF75C749F3}"/>
              </a:ext>
            </a:extLst>
          </p:cNvPr>
          <p:cNvPicPr/>
          <p:nvPr/>
        </p:nvPicPr>
        <p:blipFill>
          <a:blip r:embed="rId3">
            <a:extLst>
              <a:ext uri="{28A0092B-C50C-407E-A947-70E740481C1C}">
                <a14:useLocalDpi xmlns:a14="http://schemas.microsoft.com/office/drawing/2010/main" val="0"/>
              </a:ext>
            </a:extLst>
          </a:blip>
          <a:stretch>
            <a:fillRect/>
          </a:stretch>
        </p:blipFill>
        <p:spPr>
          <a:xfrm>
            <a:off x="7952248" y="3706476"/>
            <a:ext cx="3995623" cy="2816914"/>
          </a:xfrm>
          <a:prstGeom prst="rect">
            <a:avLst/>
          </a:prstGeom>
        </p:spPr>
      </p:pic>
    </p:spTree>
    <p:extLst>
      <p:ext uri="{BB962C8B-B14F-4D97-AF65-F5344CB8AC3E}">
        <p14:creationId xmlns:p14="http://schemas.microsoft.com/office/powerpoint/2010/main" val="3276899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9ECF8-7539-44BE-AB70-8E3010576D4A}"/>
              </a:ext>
            </a:extLst>
          </p:cNvPr>
          <p:cNvSpPr>
            <a:spLocks noGrp="1"/>
          </p:cNvSpPr>
          <p:nvPr>
            <p:ph type="title"/>
          </p:nvPr>
        </p:nvSpPr>
        <p:spPr>
          <a:xfrm>
            <a:off x="838201" y="593075"/>
            <a:ext cx="6487670" cy="1325563"/>
          </a:xfrm>
        </p:spPr>
        <p:txBody>
          <a:bodyPr>
            <a:normAutofit/>
          </a:bodyPr>
          <a:lstStyle/>
          <a:p>
            <a:r>
              <a:rPr lang="en-US" b="1" u="sng"/>
              <a:t>PREDICTIVE MODELING: RANDOM FOREST MODEL</a:t>
            </a:r>
            <a:endParaRPr lang="en-US"/>
          </a:p>
        </p:txBody>
      </p:sp>
      <p:sp>
        <p:nvSpPr>
          <p:cNvPr id="8" name="Content Placeholder 7">
            <a:extLst>
              <a:ext uri="{FF2B5EF4-FFF2-40B4-BE49-F238E27FC236}">
                <a16:creationId xmlns:a16="http://schemas.microsoft.com/office/drawing/2014/main" id="{86ABBFFC-EC60-4EA0-AF8F-4E6C2BE96785}"/>
              </a:ext>
            </a:extLst>
          </p:cNvPr>
          <p:cNvSpPr>
            <a:spLocks noGrp="1"/>
          </p:cNvSpPr>
          <p:nvPr>
            <p:ph idx="1"/>
          </p:nvPr>
        </p:nvSpPr>
        <p:spPr>
          <a:xfrm>
            <a:off x="838201" y="2053575"/>
            <a:ext cx="6487670" cy="4208548"/>
          </a:xfrm>
        </p:spPr>
        <p:txBody>
          <a:bodyPr>
            <a:normAutofit/>
          </a:bodyPr>
          <a:lstStyle/>
          <a:p>
            <a:r>
              <a:rPr lang="en-US" sz="2200"/>
              <a:t>The analysis of the Random Forest model. This model uses decision trees to perform analysis. </a:t>
            </a:r>
          </a:p>
          <a:p>
            <a:r>
              <a:rPr lang="en-US" sz="2200"/>
              <a:t>This Random forest model mainly uses many number of decision trees and also uses many bootstrap processes to perform the analysis.</a:t>
            </a:r>
          </a:p>
          <a:p>
            <a:r>
              <a:rPr lang="en-US" sz="2200"/>
              <a:t> For the Weka software, the classifier chosen is Random Forest model. The cross validation is set for K = 10 folds. </a:t>
            </a:r>
          </a:p>
          <a:p>
            <a:r>
              <a:rPr lang="en-US" sz="2200"/>
              <a:t>Accuracy = 81.03%</a:t>
            </a:r>
          </a:p>
          <a:p>
            <a:r>
              <a:rPr lang="en-US" sz="2200"/>
              <a:t>Precision = 80.9%</a:t>
            </a:r>
          </a:p>
          <a:p>
            <a:r>
              <a:rPr lang="en-US" sz="2200"/>
              <a:t>Area under the ROC curve = 85.34%</a:t>
            </a:r>
          </a:p>
          <a:p>
            <a:endParaRPr lang="en-US" sz="2200"/>
          </a:p>
        </p:txBody>
      </p:sp>
      <p:pic>
        <p:nvPicPr>
          <p:cNvPr id="4" name="Content Placeholder 3" descr="A screenshot of a computer&#10;&#10;Description automatically generated">
            <a:extLst>
              <a:ext uri="{FF2B5EF4-FFF2-40B4-BE49-F238E27FC236}">
                <a16:creationId xmlns:a16="http://schemas.microsoft.com/office/drawing/2014/main" id="{F3B69C47-F200-4923-82D6-BF5F2B80D136}"/>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7952248" y="298034"/>
            <a:ext cx="3995623" cy="2976739"/>
          </a:xfrm>
          <a:prstGeom prst="rect">
            <a:avLst/>
          </a:prstGeom>
        </p:spPr>
      </p:pic>
      <p:pic>
        <p:nvPicPr>
          <p:cNvPr id="9" name="Picture 8" descr="A screenshot of a social media post&#10;&#10;Description automatically generated">
            <a:extLst>
              <a:ext uri="{FF2B5EF4-FFF2-40B4-BE49-F238E27FC236}">
                <a16:creationId xmlns:a16="http://schemas.microsoft.com/office/drawing/2014/main" id="{CBC8B995-ADEB-41FE-AC9D-DC521B0E0E22}"/>
              </a:ext>
            </a:extLst>
          </p:cNvPr>
          <p:cNvPicPr/>
          <p:nvPr/>
        </p:nvPicPr>
        <p:blipFill>
          <a:blip r:embed="rId3">
            <a:extLst>
              <a:ext uri="{28A0092B-C50C-407E-A947-70E740481C1C}">
                <a14:useLocalDpi xmlns:a14="http://schemas.microsoft.com/office/drawing/2010/main" val="0"/>
              </a:ext>
            </a:extLst>
          </a:blip>
          <a:stretch>
            <a:fillRect/>
          </a:stretch>
        </p:blipFill>
        <p:spPr>
          <a:xfrm>
            <a:off x="7952248" y="3706476"/>
            <a:ext cx="3995623" cy="2816914"/>
          </a:xfrm>
          <a:prstGeom prst="rect">
            <a:avLst/>
          </a:prstGeom>
        </p:spPr>
      </p:pic>
    </p:spTree>
    <p:extLst>
      <p:ext uri="{BB962C8B-B14F-4D97-AF65-F5344CB8AC3E}">
        <p14:creationId xmlns:p14="http://schemas.microsoft.com/office/powerpoint/2010/main" val="3090231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806B6-3EAD-4EA0-90E3-EA78CA43337E}"/>
              </a:ext>
            </a:extLst>
          </p:cNvPr>
          <p:cNvSpPr>
            <a:spLocks noGrp="1"/>
          </p:cNvSpPr>
          <p:nvPr>
            <p:ph type="title"/>
          </p:nvPr>
        </p:nvSpPr>
        <p:spPr/>
        <p:txBody>
          <a:bodyPr>
            <a:normAutofit fontScale="90000"/>
          </a:bodyPr>
          <a:lstStyle/>
          <a:p>
            <a:br>
              <a:rPr lang="en-US" b="1" u="sng" dirty="0"/>
            </a:br>
            <a:r>
              <a:rPr lang="en-US" sz="4200" b="1" u="sng" dirty="0"/>
              <a:t>CONCLUSION:</a:t>
            </a:r>
            <a:br>
              <a:rPr lang="en-US" dirty="0"/>
            </a:br>
            <a:endParaRPr lang="en-US" dirty="0"/>
          </a:p>
        </p:txBody>
      </p:sp>
      <p:sp>
        <p:nvSpPr>
          <p:cNvPr id="3" name="Content Placeholder 2">
            <a:extLst>
              <a:ext uri="{FF2B5EF4-FFF2-40B4-BE49-F238E27FC236}">
                <a16:creationId xmlns:a16="http://schemas.microsoft.com/office/drawing/2014/main" id="{230DD5E3-25F1-4A6C-98E1-19387FFC3DCD}"/>
              </a:ext>
            </a:extLst>
          </p:cNvPr>
          <p:cNvSpPr>
            <a:spLocks noGrp="1"/>
          </p:cNvSpPr>
          <p:nvPr>
            <p:ph idx="1"/>
          </p:nvPr>
        </p:nvSpPr>
        <p:spPr/>
        <p:txBody>
          <a:bodyPr>
            <a:normAutofit fontScale="55000" lnSpcReduction="20000"/>
          </a:bodyPr>
          <a:lstStyle/>
          <a:p>
            <a:pPr lvl="0"/>
            <a:r>
              <a:rPr lang="en-US" dirty="0"/>
              <a:t>We have performed totally predictive models which are Decision Stump, J48 and Random Forest model.</a:t>
            </a:r>
          </a:p>
          <a:p>
            <a:pPr lvl="0"/>
            <a:r>
              <a:rPr lang="en-US" dirty="0"/>
              <a:t>Random Forest model has best accuracy value among these three predictive models. Random Forest model has a accuracy of 81.03%, Precision of 80.9% and Area under the ROC curve is 85.34%.</a:t>
            </a:r>
          </a:p>
          <a:p>
            <a:pPr lvl="0"/>
            <a:r>
              <a:rPr lang="en-US" dirty="0"/>
              <a:t>For this dataset, we performed the Info Gain Attribute Evaluator and the Gain Ratio Attribute Evaluator. For both these Evaluators the top two attributes are GENDER and FARE.</a:t>
            </a:r>
          </a:p>
          <a:p>
            <a:pPr lvl="0"/>
            <a:r>
              <a:rPr lang="en-US" dirty="0"/>
              <a:t>So the two best predictors are GENDER and FARE for this dataset.</a:t>
            </a:r>
          </a:p>
          <a:p>
            <a:pPr lvl="0"/>
            <a:r>
              <a:rPr lang="en-US" dirty="0"/>
              <a:t>So the best technique which can be used her to impute the missing values is </a:t>
            </a:r>
            <a:r>
              <a:rPr lang="en-US" b="1" dirty="0"/>
              <a:t>“median imputation”.</a:t>
            </a:r>
            <a:r>
              <a:rPr lang="en-US" dirty="0"/>
              <a:t> Here the missing values are </a:t>
            </a:r>
            <a:r>
              <a:rPr lang="en-US" dirty="0" err="1"/>
              <a:t>imputated</a:t>
            </a:r>
            <a:r>
              <a:rPr lang="en-US" dirty="0"/>
              <a:t> by taking the median of the AGE field.  </a:t>
            </a:r>
          </a:p>
          <a:p>
            <a:pPr lvl="0"/>
            <a:r>
              <a:rPr lang="en-US" dirty="0"/>
              <a:t>We can analyze that more number of Female customers successfully flew on the booked trip 1 on this Airline when compared to male customers. We can also analyze that more number of male customers booked this Airline compared to female customers, but didn’t fly with them. </a:t>
            </a:r>
          </a:p>
          <a:p>
            <a:pPr lvl="0"/>
            <a:r>
              <a:rPr lang="en-US" dirty="0"/>
              <a:t>We can analyze that the highest Seat bookings was done for </a:t>
            </a:r>
            <a:r>
              <a:rPr lang="en-US" dirty="0" err="1"/>
              <a:t>SeatClass</a:t>
            </a:r>
            <a:r>
              <a:rPr lang="en-US" dirty="0"/>
              <a:t> 3, but also maximum customers who had booked tickets on </a:t>
            </a:r>
            <a:r>
              <a:rPr lang="en-US" dirty="0" err="1"/>
              <a:t>Seatclass</a:t>
            </a:r>
            <a:r>
              <a:rPr lang="en-US" dirty="0"/>
              <a:t> 3 didn’t fly with this Airline. We can also analyze that when we compare </a:t>
            </a:r>
            <a:r>
              <a:rPr lang="en-US" dirty="0" err="1"/>
              <a:t>SeatClass</a:t>
            </a:r>
            <a:r>
              <a:rPr lang="en-US" dirty="0"/>
              <a:t> 2 and 3, many number of Customers didn’t fly with this Airline when compared to number of Customers who flew this Airline IN </a:t>
            </a:r>
            <a:r>
              <a:rPr lang="en-US" dirty="0" err="1"/>
              <a:t>SeatClass</a:t>
            </a:r>
            <a:r>
              <a:rPr lang="en-US"/>
              <a:t> 1. </a:t>
            </a:r>
            <a:endParaRPr lang="en-US" dirty="0"/>
          </a:p>
          <a:p>
            <a:pPr lvl="0"/>
            <a:r>
              <a:rPr lang="en-US" dirty="0"/>
              <a:t>We can analyze that the count of customers who are travelling alone is more compared to the count of customers who are travelling with guests. We can also analyze that the count of customers alone (Guest 0) who booked the ticket but didn’t fly with this airline is more compared to the count of the customers who had guests and didn’t fly with this airline. This also refers that the success rate is high for customers who are travelling alone compared to the customers who are travelling with guests. </a:t>
            </a:r>
          </a:p>
          <a:p>
            <a:endParaRPr lang="en-US" dirty="0"/>
          </a:p>
        </p:txBody>
      </p:sp>
    </p:spTree>
    <p:extLst>
      <p:ext uri="{BB962C8B-B14F-4D97-AF65-F5344CB8AC3E}">
        <p14:creationId xmlns:p14="http://schemas.microsoft.com/office/powerpoint/2010/main" val="2853631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C6506-70C1-4B86-99A0-B56C4D825B7D}"/>
              </a:ext>
            </a:extLst>
          </p:cNvPr>
          <p:cNvSpPr>
            <a:spLocks noGrp="1"/>
          </p:cNvSpPr>
          <p:nvPr>
            <p:ph type="title"/>
          </p:nvPr>
        </p:nvSpPr>
        <p:spPr>
          <a:xfrm>
            <a:off x="838200" y="450850"/>
            <a:ext cx="10515600" cy="1325563"/>
          </a:xfrm>
        </p:spPr>
        <p:txBody>
          <a:bodyPr>
            <a:normAutofit/>
          </a:bodyPr>
          <a:lstStyle/>
          <a:p>
            <a:r>
              <a:rPr lang="en-US" sz="3300" b="1" dirty="0"/>
              <a:t>Description of the Data, Data Acquisition and Data Conversion: </a:t>
            </a:r>
            <a:br>
              <a:rPr lang="en-US" dirty="0"/>
            </a:br>
            <a:endParaRPr lang="en-US" dirty="0"/>
          </a:p>
        </p:txBody>
      </p:sp>
      <p:sp>
        <p:nvSpPr>
          <p:cNvPr id="3" name="Content Placeholder 2">
            <a:extLst>
              <a:ext uri="{FF2B5EF4-FFF2-40B4-BE49-F238E27FC236}">
                <a16:creationId xmlns:a16="http://schemas.microsoft.com/office/drawing/2014/main" id="{2E3A80FD-5419-44AB-B251-8F8EB777A69A}"/>
              </a:ext>
            </a:extLst>
          </p:cNvPr>
          <p:cNvSpPr>
            <a:spLocks noGrp="1"/>
          </p:cNvSpPr>
          <p:nvPr>
            <p:ph idx="1"/>
          </p:nvPr>
        </p:nvSpPr>
        <p:spPr>
          <a:xfrm>
            <a:off x="838200" y="1663700"/>
            <a:ext cx="10515600" cy="4351338"/>
          </a:xfrm>
        </p:spPr>
        <p:txBody>
          <a:bodyPr>
            <a:normAutofit fontScale="92500" lnSpcReduction="20000"/>
          </a:bodyPr>
          <a:lstStyle/>
          <a:p>
            <a:r>
              <a:rPr lang="en-US" dirty="0"/>
              <a:t>There are totally 6 attributes: FARE, GUESTS, SEATCLASS, SUCCESS, AGE and GENDER </a:t>
            </a:r>
          </a:p>
          <a:p>
            <a:r>
              <a:rPr lang="en-US" dirty="0"/>
              <a:t>Also there are totally 891 records of data for this dataset.</a:t>
            </a:r>
          </a:p>
          <a:p>
            <a:r>
              <a:rPr lang="en-US" dirty="0"/>
              <a:t> </a:t>
            </a:r>
            <a:r>
              <a:rPr lang="en-US" dirty="0" err="1"/>
              <a:t>i</a:t>
            </a:r>
            <a:r>
              <a:rPr lang="en-US" dirty="0"/>
              <a:t>. CUSTOMERID: unique id of a customer 1. Unique Numeric-String</a:t>
            </a:r>
          </a:p>
          <a:p>
            <a:r>
              <a:rPr lang="en-US" dirty="0"/>
              <a:t> ii. SUCCESS: if the customer successfully flew on the booked trip 1. Binary {0,1} </a:t>
            </a:r>
          </a:p>
          <a:p>
            <a:r>
              <a:rPr lang="en-US" dirty="0"/>
              <a:t>iii. DESCRIPTION: description of the customer including name and age 1. String </a:t>
            </a:r>
          </a:p>
          <a:p>
            <a:r>
              <a:rPr lang="en-US" dirty="0"/>
              <a:t>iv. SEATCLASS: seat class chosen -- {1,2,3} 1. Categorical {1,2,3}  </a:t>
            </a:r>
          </a:p>
          <a:p>
            <a:r>
              <a:rPr lang="en-US" dirty="0"/>
              <a:t>v. GUESTS: number of guests accompanying the main customer 1. Numeric  </a:t>
            </a:r>
          </a:p>
          <a:p>
            <a:r>
              <a:rPr lang="en-US" dirty="0"/>
              <a:t>vi. FARE: total fare paid </a:t>
            </a:r>
          </a:p>
          <a:p>
            <a:endParaRPr lang="en-US" dirty="0"/>
          </a:p>
          <a:p>
            <a:endParaRPr lang="en-US" dirty="0"/>
          </a:p>
        </p:txBody>
      </p:sp>
    </p:spTree>
    <p:extLst>
      <p:ext uri="{BB962C8B-B14F-4D97-AF65-F5344CB8AC3E}">
        <p14:creationId xmlns:p14="http://schemas.microsoft.com/office/powerpoint/2010/main" val="3627302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9437A-F08E-4B2E-9903-BADBACA56C61}"/>
              </a:ext>
            </a:extLst>
          </p:cNvPr>
          <p:cNvSpPr>
            <a:spLocks noGrp="1"/>
          </p:cNvSpPr>
          <p:nvPr>
            <p:ph type="title"/>
          </p:nvPr>
        </p:nvSpPr>
        <p:spPr/>
        <p:txBody>
          <a:bodyPr/>
          <a:lstStyle/>
          <a:p>
            <a:r>
              <a:rPr lang="en-US" b="1" u="sng" dirty="0"/>
              <a:t>Data Acquisition and Conversion:</a:t>
            </a:r>
            <a:r>
              <a:rPr lang="en-US" b="1" dirty="0"/>
              <a:t> </a:t>
            </a:r>
            <a:endParaRPr lang="en-US" dirty="0"/>
          </a:p>
        </p:txBody>
      </p:sp>
      <p:sp>
        <p:nvSpPr>
          <p:cNvPr id="3" name="Content Placeholder 2">
            <a:extLst>
              <a:ext uri="{FF2B5EF4-FFF2-40B4-BE49-F238E27FC236}">
                <a16:creationId xmlns:a16="http://schemas.microsoft.com/office/drawing/2014/main" id="{06B3EF0C-DC6D-4444-860D-8B15E35BF25B}"/>
              </a:ext>
            </a:extLst>
          </p:cNvPr>
          <p:cNvSpPr>
            <a:spLocks noGrp="1"/>
          </p:cNvSpPr>
          <p:nvPr>
            <p:ph idx="1"/>
          </p:nvPr>
        </p:nvSpPr>
        <p:spPr/>
        <p:txBody>
          <a:bodyPr/>
          <a:lstStyle/>
          <a:p>
            <a:r>
              <a:rPr lang="en-US" dirty="0"/>
              <a:t>The dataset file ait582-proj-data.json. It is a json format file, and in a semi-structured data format. </a:t>
            </a:r>
          </a:p>
          <a:p>
            <a:r>
              <a:rPr lang="en-US" dirty="0"/>
              <a:t>I had to convert it into a Comma-separated (CSV) file for easier data manipulation and interpretation. </a:t>
            </a:r>
          </a:p>
          <a:p>
            <a:r>
              <a:rPr lang="en-US" dirty="0"/>
              <a:t>I have used mainly python programming to which python packages such as pandas.</a:t>
            </a:r>
          </a:p>
          <a:p>
            <a:r>
              <a:rPr lang="en-US" dirty="0"/>
              <a:t> Here the first step is to read the json file with the </a:t>
            </a:r>
            <a:r>
              <a:rPr lang="en-US" dirty="0" err="1"/>
              <a:t>pd.read_json</a:t>
            </a:r>
            <a:r>
              <a:rPr lang="en-US" dirty="0"/>
              <a:t>  and also converting this file into csv file. </a:t>
            </a:r>
          </a:p>
          <a:p>
            <a:pPr marL="0" indent="0">
              <a:buNone/>
            </a:pPr>
            <a:endParaRPr lang="en-US" dirty="0"/>
          </a:p>
        </p:txBody>
      </p:sp>
    </p:spTree>
    <p:extLst>
      <p:ext uri="{BB962C8B-B14F-4D97-AF65-F5344CB8AC3E}">
        <p14:creationId xmlns:p14="http://schemas.microsoft.com/office/powerpoint/2010/main" val="534571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22DAF-3237-4F04-90BF-EF62388459B1}"/>
              </a:ext>
            </a:extLst>
          </p:cNvPr>
          <p:cNvSpPr>
            <a:spLocks noGrp="1"/>
          </p:cNvSpPr>
          <p:nvPr>
            <p:ph type="title"/>
          </p:nvPr>
        </p:nvSpPr>
        <p:spPr/>
        <p:txBody>
          <a:bodyPr/>
          <a:lstStyle/>
          <a:p>
            <a:r>
              <a:rPr lang="en-US" dirty="0"/>
              <a:t>DATA CONVERSION (PYTHON)</a:t>
            </a:r>
          </a:p>
        </p:txBody>
      </p:sp>
      <p:pic>
        <p:nvPicPr>
          <p:cNvPr id="4" name="Content Placeholder 3">
            <a:extLst>
              <a:ext uri="{FF2B5EF4-FFF2-40B4-BE49-F238E27FC236}">
                <a16:creationId xmlns:a16="http://schemas.microsoft.com/office/drawing/2014/main" id="{310E6BED-B9A2-44A0-992E-87A2398812FF}"/>
              </a:ext>
            </a:extLst>
          </p:cNvPr>
          <p:cNvPicPr>
            <a:picLocks noGrp="1"/>
          </p:cNvPicPr>
          <p:nvPr>
            <p:ph idx="1"/>
          </p:nvPr>
        </p:nvPicPr>
        <p:blipFill>
          <a:blip r:embed="rId2"/>
          <a:stretch>
            <a:fillRect/>
          </a:stretch>
        </p:blipFill>
        <p:spPr>
          <a:xfrm>
            <a:off x="1466850" y="2419350"/>
            <a:ext cx="9124950" cy="3705225"/>
          </a:xfrm>
          <a:prstGeom prst="rect">
            <a:avLst/>
          </a:prstGeom>
        </p:spPr>
      </p:pic>
    </p:spTree>
    <p:extLst>
      <p:ext uri="{BB962C8B-B14F-4D97-AF65-F5344CB8AC3E}">
        <p14:creationId xmlns:p14="http://schemas.microsoft.com/office/powerpoint/2010/main" val="2063966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5EF93-5F7A-4DB3-A5D3-0D22DAF5A041}"/>
              </a:ext>
            </a:extLst>
          </p:cNvPr>
          <p:cNvSpPr>
            <a:spLocks noGrp="1"/>
          </p:cNvSpPr>
          <p:nvPr>
            <p:ph type="title"/>
          </p:nvPr>
        </p:nvSpPr>
        <p:spPr/>
        <p:txBody>
          <a:bodyPr/>
          <a:lstStyle/>
          <a:p>
            <a:r>
              <a:rPr lang="en-US" dirty="0"/>
              <a:t>AIRLINE DATASET WITH ALL PARAMETERS</a:t>
            </a:r>
          </a:p>
        </p:txBody>
      </p:sp>
      <p:pic>
        <p:nvPicPr>
          <p:cNvPr id="4" name="Content Placeholder 3">
            <a:extLst>
              <a:ext uri="{FF2B5EF4-FFF2-40B4-BE49-F238E27FC236}">
                <a16:creationId xmlns:a16="http://schemas.microsoft.com/office/drawing/2014/main" id="{15A2A952-FE09-4AE6-922F-5994A660E603}"/>
              </a:ext>
            </a:extLst>
          </p:cNvPr>
          <p:cNvPicPr>
            <a:picLocks noGrp="1"/>
          </p:cNvPicPr>
          <p:nvPr>
            <p:ph idx="1"/>
          </p:nvPr>
        </p:nvPicPr>
        <p:blipFill>
          <a:blip r:embed="rId2"/>
          <a:stretch>
            <a:fillRect/>
          </a:stretch>
        </p:blipFill>
        <p:spPr>
          <a:xfrm>
            <a:off x="2392821" y="1825625"/>
            <a:ext cx="7406357" cy="4351338"/>
          </a:xfrm>
          <a:prstGeom prst="rect">
            <a:avLst/>
          </a:prstGeom>
        </p:spPr>
      </p:pic>
    </p:spTree>
    <p:extLst>
      <p:ext uri="{BB962C8B-B14F-4D97-AF65-F5344CB8AC3E}">
        <p14:creationId xmlns:p14="http://schemas.microsoft.com/office/powerpoint/2010/main" val="25741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F693C-141B-44FA-AC74-D0A31FC2688B}"/>
              </a:ext>
            </a:extLst>
          </p:cNvPr>
          <p:cNvSpPr>
            <a:spLocks noGrp="1"/>
          </p:cNvSpPr>
          <p:nvPr>
            <p:ph type="title"/>
          </p:nvPr>
        </p:nvSpPr>
        <p:spPr/>
        <p:txBody>
          <a:bodyPr>
            <a:normAutofit fontScale="90000"/>
          </a:bodyPr>
          <a:lstStyle/>
          <a:p>
            <a:r>
              <a:rPr lang="en-US" dirty="0"/>
              <a:t> </a:t>
            </a:r>
            <a:br>
              <a:rPr lang="en-US" dirty="0"/>
            </a:br>
            <a:r>
              <a:rPr lang="en-US" b="1" u="sng" dirty="0"/>
              <a:t>Metadata Extraction and Imputation:</a:t>
            </a:r>
            <a:r>
              <a:rPr lang="en-US" dirty="0"/>
              <a:t> </a:t>
            </a:r>
            <a:r>
              <a:rPr lang="en-US" b="1" dirty="0"/>
              <a:t> </a:t>
            </a:r>
            <a:br>
              <a:rPr lang="en-US" dirty="0"/>
            </a:br>
            <a:endParaRPr lang="en-US" dirty="0"/>
          </a:p>
        </p:txBody>
      </p:sp>
      <p:sp>
        <p:nvSpPr>
          <p:cNvPr id="3" name="Content Placeholder 2">
            <a:extLst>
              <a:ext uri="{FF2B5EF4-FFF2-40B4-BE49-F238E27FC236}">
                <a16:creationId xmlns:a16="http://schemas.microsoft.com/office/drawing/2014/main" id="{D0A8CDEB-7BD6-4FCC-9919-C6C03DB04011}"/>
              </a:ext>
            </a:extLst>
          </p:cNvPr>
          <p:cNvSpPr>
            <a:spLocks noGrp="1"/>
          </p:cNvSpPr>
          <p:nvPr>
            <p:ph idx="1"/>
          </p:nvPr>
        </p:nvSpPr>
        <p:spPr/>
        <p:txBody>
          <a:bodyPr>
            <a:normAutofit fontScale="92500"/>
          </a:bodyPr>
          <a:lstStyle/>
          <a:p>
            <a:r>
              <a:rPr lang="en-US" dirty="0"/>
              <a:t>We mainly extract metadata from the field “DESCRIPTION” and also this metadata type is ‘Descriptive metadata’.</a:t>
            </a:r>
          </a:p>
          <a:p>
            <a:r>
              <a:rPr lang="en-US" dirty="0"/>
              <a:t> From the “DESCRIPTIVE” field we can extract the AGE and GENDER fields. </a:t>
            </a:r>
          </a:p>
          <a:p>
            <a:r>
              <a:rPr lang="en-US" dirty="0"/>
              <a:t>So for the dataset available, after we extract the metadata information, we append the fields of AGE, GENDER and TITLE.  </a:t>
            </a:r>
          </a:p>
          <a:p>
            <a:r>
              <a:rPr lang="en-US" dirty="0"/>
              <a:t>Also the field AGE has many number of missing values or data.</a:t>
            </a:r>
          </a:p>
          <a:p>
            <a:r>
              <a:rPr lang="en-US" dirty="0"/>
              <a:t> So the best technique which can be used her to impute the missing values is </a:t>
            </a:r>
            <a:r>
              <a:rPr lang="en-US" b="1" dirty="0"/>
              <a:t>“median imputation”.</a:t>
            </a:r>
          </a:p>
          <a:p>
            <a:r>
              <a:rPr lang="en-US" dirty="0"/>
              <a:t> Here the missing values are </a:t>
            </a:r>
            <a:r>
              <a:rPr lang="en-US" dirty="0" err="1"/>
              <a:t>imputated</a:t>
            </a:r>
            <a:r>
              <a:rPr lang="en-US" dirty="0"/>
              <a:t> by taking the median of the AGE field.  </a:t>
            </a:r>
          </a:p>
          <a:p>
            <a:endParaRPr lang="en-US" dirty="0"/>
          </a:p>
        </p:txBody>
      </p:sp>
    </p:spTree>
    <p:extLst>
      <p:ext uri="{BB962C8B-B14F-4D97-AF65-F5344CB8AC3E}">
        <p14:creationId xmlns:p14="http://schemas.microsoft.com/office/powerpoint/2010/main" val="3063960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0F995-E909-49F1-95E5-64FF9069B57C}"/>
              </a:ext>
            </a:extLst>
          </p:cNvPr>
          <p:cNvSpPr>
            <a:spLocks noGrp="1"/>
          </p:cNvSpPr>
          <p:nvPr>
            <p:ph type="title"/>
          </p:nvPr>
        </p:nvSpPr>
        <p:spPr/>
        <p:txBody>
          <a:bodyPr/>
          <a:lstStyle/>
          <a:p>
            <a:r>
              <a:rPr lang="en-US" dirty="0"/>
              <a:t>DATASET AFTER IMPUTATION</a:t>
            </a:r>
          </a:p>
        </p:txBody>
      </p:sp>
      <p:pic>
        <p:nvPicPr>
          <p:cNvPr id="4" name="Content Placeholder 3">
            <a:extLst>
              <a:ext uri="{FF2B5EF4-FFF2-40B4-BE49-F238E27FC236}">
                <a16:creationId xmlns:a16="http://schemas.microsoft.com/office/drawing/2014/main" id="{754936DA-726A-4343-A5E8-940BBDBC0A67}"/>
              </a:ext>
            </a:extLst>
          </p:cNvPr>
          <p:cNvPicPr>
            <a:picLocks noGrp="1"/>
          </p:cNvPicPr>
          <p:nvPr>
            <p:ph idx="1"/>
          </p:nvPr>
        </p:nvPicPr>
        <p:blipFill>
          <a:blip r:embed="rId2"/>
          <a:stretch>
            <a:fillRect/>
          </a:stretch>
        </p:blipFill>
        <p:spPr>
          <a:xfrm>
            <a:off x="1674023" y="1825625"/>
            <a:ext cx="8843953" cy="4351338"/>
          </a:xfrm>
          <a:prstGeom prst="rect">
            <a:avLst/>
          </a:prstGeom>
        </p:spPr>
      </p:pic>
    </p:spTree>
    <p:extLst>
      <p:ext uri="{BB962C8B-B14F-4D97-AF65-F5344CB8AC3E}">
        <p14:creationId xmlns:p14="http://schemas.microsoft.com/office/powerpoint/2010/main" val="59271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FA8C3D3-B61C-439B-A453-4B0E5C68E834}"/>
              </a:ext>
            </a:extLst>
          </p:cNvPr>
          <p:cNvPicPr>
            <a:picLocks/>
          </p:cNvPicPr>
          <p:nvPr/>
        </p:nvPicPr>
        <p:blipFill>
          <a:blip r:embed="rId2"/>
          <a:stretch>
            <a:fillRect/>
          </a:stretch>
        </p:blipFill>
        <p:spPr>
          <a:xfrm>
            <a:off x="704087" y="690659"/>
            <a:ext cx="5267414" cy="3292133"/>
          </a:xfrm>
          <a:prstGeom prst="rect">
            <a:avLst/>
          </a:prstGeom>
        </p:spPr>
      </p:pic>
      <p:pic>
        <p:nvPicPr>
          <p:cNvPr id="5" name="Picture 4">
            <a:extLst>
              <a:ext uri="{FF2B5EF4-FFF2-40B4-BE49-F238E27FC236}">
                <a16:creationId xmlns:a16="http://schemas.microsoft.com/office/drawing/2014/main" id="{5D3006D2-821E-438B-BB67-0E2FB3E218B6}"/>
              </a:ext>
            </a:extLst>
          </p:cNvPr>
          <p:cNvPicPr/>
          <p:nvPr/>
        </p:nvPicPr>
        <p:blipFill>
          <a:blip r:embed="rId3"/>
          <a:stretch>
            <a:fillRect/>
          </a:stretch>
        </p:blipFill>
        <p:spPr>
          <a:xfrm>
            <a:off x="6220496" y="690658"/>
            <a:ext cx="5267415" cy="3292134"/>
          </a:xfrm>
          <a:prstGeom prst="rect">
            <a:avLst/>
          </a:prstGeom>
        </p:spPr>
      </p:pic>
      <p:sp>
        <p:nvSpPr>
          <p:cNvPr id="9" name="Content Placeholder 8">
            <a:extLst>
              <a:ext uri="{FF2B5EF4-FFF2-40B4-BE49-F238E27FC236}">
                <a16:creationId xmlns:a16="http://schemas.microsoft.com/office/drawing/2014/main" id="{D90CA480-5FB9-4FD5-A525-67C962F79D4E}"/>
              </a:ext>
            </a:extLst>
          </p:cNvPr>
          <p:cNvSpPr>
            <a:spLocks noGrp="1"/>
          </p:cNvSpPr>
          <p:nvPr>
            <p:ph idx="1"/>
          </p:nvPr>
        </p:nvSpPr>
        <p:spPr>
          <a:xfrm>
            <a:off x="499007" y="4844740"/>
            <a:ext cx="10944987" cy="1639449"/>
          </a:xfrm>
        </p:spPr>
        <p:txBody>
          <a:bodyPr anchor="ctr">
            <a:normAutofit/>
          </a:bodyPr>
          <a:lstStyle/>
          <a:p>
            <a:r>
              <a:rPr lang="en-US" sz="1700" dirty="0"/>
              <a:t>From Figure1 , (above) we have taken histogram of AGE factor from this dataset. Also dataset is not cleaned, which refers that the AGE column here has missing values. </a:t>
            </a:r>
          </a:p>
          <a:p>
            <a:r>
              <a:rPr lang="en-US" sz="1700" dirty="0"/>
              <a:t>This dataset for the Figure2 is a cleaned dataset and median imputation is performed on the AGE column. </a:t>
            </a:r>
          </a:p>
          <a:p>
            <a:r>
              <a:rPr lang="en-US" sz="1700" dirty="0"/>
              <a:t>So when we compare the Figure1 with Figure2, there is a reduction in the skewness of the data. </a:t>
            </a:r>
          </a:p>
          <a:p>
            <a:endParaRPr lang="en-US" sz="1700" dirty="0"/>
          </a:p>
          <a:p>
            <a:endParaRPr lang="en-US" sz="1700" dirty="0"/>
          </a:p>
        </p:txBody>
      </p:sp>
      <p:sp>
        <p:nvSpPr>
          <p:cNvPr id="6" name="TextBox 5">
            <a:extLst>
              <a:ext uri="{FF2B5EF4-FFF2-40B4-BE49-F238E27FC236}">
                <a16:creationId xmlns:a16="http://schemas.microsoft.com/office/drawing/2014/main" id="{EC382B45-BBE2-4E9C-B28F-332D9B4B9731}"/>
              </a:ext>
            </a:extLst>
          </p:cNvPr>
          <p:cNvSpPr txBox="1"/>
          <p:nvPr/>
        </p:nvSpPr>
        <p:spPr>
          <a:xfrm>
            <a:off x="1409700" y="4229100"/>
            <a:ext cx="2752725" cy="369332"/>
          </a:xfrm>
          <a:prstGeom prst="rect">
            <a:avLst/>
          </a:prstGeom>
          <a:noFill/>
        </p:spPr>
        <p:txBody>
          <a:bodyPr wrap="square" rtlCol="0">
            <a:spAutoFit/>
          </a:bodyPr>
          <a:lstStyle/>
          <a:p>
            <a:endParaRPr lang="en-US" dirty="0"/>
          </a:p>
        </p:txBody>
      </p:sp>
      <p:sp>
        <p:nvSpPr>
          <p:cNvPr id="13" name="TextBox 12">
            <a:extLst>
              <a:ext uri="{FF2B5EF4-FFF2-40B4-BE49-F238E27FC236}">
                <a16:creationId xmlns:a16="http://schemas.microsoft.com/office/drawing/2014/main" id="{007A0BB2-FE20-404B-A45C-6D26B4BAA49D}"/>
              </a:ext>
            </a:extLst>
          </p:cNvPr>
          <p:cNvSpPr txBox="1"/>
          <p:nvPr/>
        </p:nvSpPr>
        <p:spPr>
          <a:xfrm>
            <a:off x="8093288" y="4118833"/>
            <a:ext cx="2752725" cy="369332"/>
          </a:xfrm>
          <a:prstGeom prst="rect">
            <a:avLst/>
          </a:prstGeom>
          <a:noFill/>
        </p:spPr>
        <p:txBody>
          <a:bodyPr wrap="square" rtlCol="0">
            <a:spAutoFit/>
          </a:bodyPr>
          <a:lstStyle/>
          <a:p>
            <a:r>
              <a:rPr lang="en-US" dirty="0"/>
              <a:t>FIGURE 2:</a:t>
            </a:r>
          </a:p>
        </p:txBody>
      </p:sp>
      <p:sp>
        <p:nvSpPr>
          <p:cNvPr id="15" name="TextBox 14">
            <a:extLst>
              <a:ext uri="{FF2B5EF4-FFF2-40B4-BE49-F238E27FC236}">
                <a16:creationId xmlns:a16="http://schemas.microsoft.com/office/drawing/2014/main" id="{5B924B65-13BB-4CE3-87E2-7C83CAFA6DD1}"/>
              </a:ext>
            </a:extLst>
          </p:cNvPr>
          <p:cNvSpPr txBox="1"/>
          <p:nvPr/>
        </p:nvSpPr>
        <p:spPr>
          <a:xfrm>
            <a:off x="2411508" y="4112571"/>
            <a:ext cx="1308848" cy="369332"/>
          </a:xfrm>
          <a:prstGeom prst="rect">
            <a:avLst/>
          </a:prstGeom>
          <a:noFill/>
        </p:spPr>
        <p:txBody>
          <a:bodyPr wrap="square" rtlCol="0">
            <a:spAutoFit/>
          </a:bodyPr>
          <a:lstStyle/>
          <a:p>
            <a:r>
              <a:rPr lang="en-US" dirty="0"/>
              <a:t>FIGURE 1:</a:t>
            </a:r>
          </a:p>
        </p:txBody>
      </p:sp>
    </p:spTree>
    <p:extLst>
      <p:ext uri="{BB962C8B-B14F-4D97-AF65-F5344CB8AC3E}">
        <p14:creationId xmlns:p14="http://schemas.microsoft.com/office/powerpoint/2010/main" val="42863760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TotalTime>
  <Words>1812</Words>
  <Application>Microsoft Office PowerPoint</Application>
  <PresentationFormat>Widescreen</PresentationFormat>
  <Paragraphs>110</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AIT582 – INDIVIDUAL PROJECT AIRLINE DATASET ANALYSIS </vt:lpstr>
      <vt:lpstr>INTRODUCTION</vt:lpstr>
      <vt:lpstr>Description of the Data, Data Acquisition and Data Conversion:  </vt:lpstr>
      <vt:lpstr>Data Acquisition and Conversion: </vt:lpstr>
      <vt:lpstr>DATA CONVERSION (PYTHON)</vt:lpstr>
      <vt:lpstr>AIRLINE DATASET WITH ALL PARAMETERS</vt:lpstr>
      <vt:lpstr>  Metadata Extraction and Imputation:   </vt:lpstr>
      <vt:lpstr>DATASET AFTER IMPUTATION</vt:lpstr>
      <vt:lpstr>PowerPoint Presentation</vt:lpstr>
      <vt:lpstr>Z-score Normalization:</vt:lpstr>
      <vt:lpstr>HISTOGRAM OF Z-SCORE</vt:lpstr>
      <vt:lpstr> MetaData Exploration: GENDER VS SUCESS  </vt:lpstr>
      <vt:lpstr>MetaData Exploration: SEATCLASS VS COUNT</vt:lpstr>
      <vt:lpstr>MetaData Exploration: GUESTS VS COUNT</vt:lpstr>
      <vt:lpstr>Milestone 4: Attribute Preparation and Engineering </vt:lpstr>
      <vt:lpstr>DATA VISUALIZATION</vt:lpstr>
      <vt:lpstr>INFOGAIN ATTRIBUTE EVALUATOR </vt:lpstr>
      <vt:lpstr>GAIN RATIO ATTRIBUTE EVALUATIOR </vt:lpstr>
      <vt:lpstr> PREDICTIVE MODELING: DECISION STUMP  </vt:lpstr>
      <vt:lpstr> PREDICTIVE MODELING: J48 MODEL  </vt:lpstr>
      <vt:lpstr>PREDICTIVE MODELING: RANDOM FOREST MODEL</vt:lpstr>
      <vt:lpstr>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AIT582 – INDIVIDUAL PROJECT AIRLINE DATASET ANALYSIS </dc:title>
  <dc:creator>RAHUL</dc:creator>
  <cp:lastModifiedBy>RAHUL</cp:lastModifiedBy>
  <cp:revision>6</cp:revision>
  <dcterms:created xsi:type="dcterms:W3CDTF">2019-12-13T19:18:33Z</dcterms:created>
  <dcterms:modified xsi:type="dcterms:W3CDTF">2019-12-13T23:57:09Z</dcterms:modified>
</cp:coreProperties>
</file>