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9" r:id="rId2"/>
    <p:sldId id="257" r:id="rId3"/>
    <p:sldId id="258" r:id="rId4"/>
    <p:sldId id="260" r:id="rId5"/>
    <p:sldId id="261" r:id="rId6"/>
    <p:sldId id="262" r:id="rId7"/>
    <p:sldId id="266" r:id="rId8"/>
    <p:sldId id="267" r:id="rId9"/>
    <p:sldId id="263" r:id="rId10"/>
    <p:sldId id="264" r:id="rId11"/>
    <p:sldId id="269" r:id="rId12"/>
    <p:sldId id="270" r:id="rId13"/>
    <p:sldId id="271" r:id="rId14"/>
    <p:sldId id="272" r:id="rId15"/>
    <p:sldId id="265" r:id="rId16"/>
    <p:sldId id="273" r:id="rId17"/>
    <p:sldId id="274" r:id="rId18"/>
    <p:sldId id="275" r:id="rId19"/>
    <p:sldId id="276" r:id="rId20"/>
    <p:sldId id="283" r:id="rId21"/>
    <p:sldId id="284" r:id="rId22"/>
    <p:sldId id="285" r:id="rId23"/>
    <p:sldId id="286" r:id="rId24"/>
    <p:sldId id="287" r:id="rId25"/>
    <p:sldId id="288" r:id="rId26"/>
    <p:sldId id="289" r:id="rId27"/>
    <p:sldId id="279" r:id="rId28"/>
    <p:sldId id="280" r:id="rId29"/>
    <p:sldId id="281" r:id="rId30"/>
    <p:sldId id="26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F054B-CDDF-4492-AE3F-0C1530CE60D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F054B-CDDF-4492-AE3F-0C1530CE60D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F054B-CDDF-4492-AE3F-0C1530CE60D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F054B-CDDF-4492-AE3F-0C1530CE60D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F054B-CDDF-4492-AE3F-0C1530CE60D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F054B-CDDF-4492-AE3F-0C1530CE60D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F054B-CDDF-4492-AE3F-0C1530CE60D8}"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F054B-CDDF-4492-AE3F-0C1530CE60D8}"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F054B-CDDF-4492-AE3F-0C1530CE60D8}"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F054B-CDDF-4492-AE3F-0C1530CE60D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F054B-CDDF-4492-AE3F-0C1530CE60D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802F-98DC-4631-B25F-EFCC74F16F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F054B-CDDF-4492-AE3F-0C1530CE60D8}" type="datetimeFigureOut">
              <a:rPr lang="en-US" smtClean="0"/>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6802F-98DC-4631-B25F-EFCC74F16F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Association Rule Mining For Collaborative Recommender System</a:t>
            </a:r>
            <a:endParaRPr lang="en-US" sz="2800" b="1" dirty="0"/>
          </a:p>
        </p:txBody>
      </p:sp>
      <p:sp>
        <p:nvSpPr>
          <p:cNvPr id="3" name="Content Placeholder 2"/>
          <p:cNvSpPr>
            <a:spLocks noGrp="1"/>
          </p:cNvSpPr>
          <p:nvPr>
            <p:ph idx="1"/>
          </p:nvPr>
        </p:nvSpPr>
        <p:spPr/>
        <p:txBody>
          <a:bodyPr>
            <a:normAutofit/>
          </a:bodyPr>
          <a:lstStyle/>
          <a:p>
            <a:pPr>
              <a:buNone/>
            </a:pPr>
            <a:r>
              <a:rPr lang="en-US" sz="1600" b="1" i="1" dirty="0" smtClean="0">
                <a:latin typeface="Book Antiqua" pitchFamily="18" charset="0"/>
              </a:rPr>
              <a:t>    </a:t>
            </a:r>
          </a:p>
          <a:p>
            <a:pPr>
              <a:buNone/>
            </a:pPr>
            <a:endParaRPr lang="en-US" sz="1600" b="1" i="1" dirty="0">
              <a:latin typeface="Book Antiqua" pitchFamily="18" charset="0"/>
            </a:endParaRPr>
          </a:p>
          <a:p>
            <a:pPr>
              <a:buNone/>
            </a:pPr>
            <a:endParaRPr lang="en-US" sz="1600" b="1" i="1" dirty="0" smtClean="0">
              <a:latin typeface="Book Antiqua" pitchFamily="18" charset="0"/>
            </a:endParaRPr>
          </a:p>
          <a:p>
            <a:pPr>
              <a:buNone/>
            </a:pPr>
            <a:endParaRPr lang="en-US" sz="1600" b="1" i="1" dirty="0">
              <a:latin typeface="Book Antiqua" pitchFamily="18" charset="0"/>
            </a:endParaRPr>
          </a:p>
          <a:p>
            <a:pPr>
              <a:buNone/>
            </a:pPr>
            <a:endParaRPr lang="en-US" sz="1600" b="1" i="1" dirty="0">
              <a:latin typeface="Book Antiqua" pitchFamily="18" charset="0"/>
            </a:endParaRPr>
          </a:p>
          <a:p>
            <a:pPr>
              <a:buNone/>
            </a:pPr>
            <a:endParaRPr lang="en-US" sz="1600" b="1" i="1" dirty="0" smtClean="0">
              <a:latin typeface="Book Antiqua" pitchFamily="18" charset="0"/>
            </a:endParaRPr>
          </a:p>
          <a:p>
            <a:pPr>
              <a:buNone/>
            </a:pPr>
            <a:endParaRPr lang="en-US" sz="1600" b="1" i="1" dirty="0">
              <a:latin typeface="Book Antiqua" pitchFamily="18" charset="0"/>
            </a:endParaRPr>
          </a:p>
          <a:p>
            <a:pPr>
              <a:buNone/>
            </a:pPr>
            <a:endParaRPr lang="en-US" sz="1600" b="1" i="1" dirty="0" smtClean="0">
              <a:latin typeface="Book Antiqua" pitchFamily="18" charset="0"/>
            </a:endParaRPr>
          </a:p>
          <a:p>
            <a:pPr>
              <a:buNone/>
            </a:pPr>
            <a:endParaRPr lang="en-US" sz="1600" b="1" i="1" dirty="0">
              <a:latin typeface="Book Antiqua" pitchFamily="18" charset="0"/>
            </a:endParaRPr>
          </a:p>
          <a:p>
            <a:pPr>
              <a:buNone/>
            </a:pPr>
            <a:endParaRPr lang="en-US" sz="1600" b="1" i="1" dirty="0" smtClean="0">
              <a:latin typeface="Book Antiqua" pitchFamily="18" charset="0"/>
            </a:endParaRPr>
          </a:p>
          <a:p>
            <a:pPr>
              <a:buNone/>
            </a:pPr>
            <a:r>
              <a:rPr lang="en-US" sz="1800" b="1" i="1" dirty="0" smtClean="0">
                <a:latin typeface="+mj-lt"/>
              </a:rPr>
              <a:t>Presented By                                                               Project Supervisor</a:t>
            </a:r>
          </a:p>
          <a:p>
            <a:pPr>
              <a:buNone/>
            </a:pPr>
            <a:r>
              <a:rPr lang="en-US" sz="1600" i="1" dirty="0" smtClean="0">
                <a:latin typeface="+mj-lt"/>
              </a:rPr>
              <a:t>Rahul Kumar</a:t>
            </a:r>
            <a:r>
              <a:rPr lang="en-US" sz="1600" i="1" dirty="0" smtClean="0">
                <a:latin typeface="+mj-lt"/>
              </a:rPr>
              <a:t> </a:t>
            </a:r>
            <a:r>
              <a:rPr lang="en-US" sz="1600" i="1" dirty="0" smtClean="0">
                <a:latin typeface="+mj-lt"/>
              </a:rPr>
              <a:t>                                                                        Dr. Malaya  </a:t>
            </a:r>
            <a:r>
              <a:rPr lang="en-US" sz="1600" i="1" dirty="0" err="1" smtClean="0">
                <a:latin typeface="+mj-lt"/>
              </a:rPr>
              <a:t>Dutta</a:t>
            </a:r>
            <a:r>
              <a:rPr lang="en-US" sz="1600" i="1" dirty="0" smtClean="0">
                <a:latin typeface="+mj-lt"/>
              </a:rPr>
              <a:t> Borah</a:t>
            </a:r>
          </a:p>
          <a:p>
            <a:pPr>
              <a:buNone/>
            </a:pPr>
            <a:r>
              <a:rPr lang="en-US" sz="1600" i="1" dirty="0" smtClean="0">
                <a:latin typeface="+mj-lt"/>
              </a:rPr>
              <a:t>Scholar Id- 19-22-110                                                                 Assistant Professor                                </a:t>
            </a:r>
          </a:p>
          <a:p>
            <a:pPr>
              <a:buNone/>
            </a:pPr>
            <a:r>
              <a:rPr lang="en-US" sz="1600" i="1" dirty="0" smtClean="0">
                <a:latin typeface="+mj-lt"/>
              </a:rPr>
              <a:t>Department of CSE NIT </a:t>
            </a:r>
            <a:r>
              <a:rPr lang="en-US" sz="1600" i="1" dirty="0" err="1" smtClean="0">
                <a:latin typeface="+mj-lt"/>
              </a:rPr>
              <a:t>Silchar</a:t>
            </a:r>
            <a:r>
              <a:rPr lang="en-US" sz="1600" i="1" dirty="0" smtClean="0">
                <a:latin typeface="+mj-lt"/>
              </a:rPr>
              <a:t> ,Assam                           Department of CSE NIT  </a:t>
            </a:r>
            <a:r>
              <a:rPr lang="en-US" sz="1600" i="1" dirty="0" err="1" smtClean="0">
                <a:latin typeface="+mj-lt"/>
              </a:rPr>
              <a:t>Silchar</a:t>
            </a:r>
            <a:r>
              <a:rPr lang="en-US" sz="1600" i="1" dirty="0" smtClean="0">
                <a:latin typeface="+mj-lt"/>
              </a:rPr>
              <a:t> ,Assam            </a:t>
            </a:r>
            <a:endParaRPr lang="en-US" sz="1600" i="1" dirty="0">
              <a:latin typeface="+mj-lt"/>
            </a:endParaRPr>
          </a:p>
        </p:txBody>
      </p:sp>
      <p:pic>
        <p:nvPicPr>
          <p:cNvPr id="4" name="Picture 3" descr="nits logoo.jpg"/>
          <p:cNvPicPr>
            <a:picLocks noChangeAspect="1"/>
          </p:cNvPicPr>
          <p:nvPr/>
        </p:nvPicPr>
        <p:blipFill>
          <a:blip r:embed="rId2"/>
          <a:stretch>
            <a:fillRect/>
          </a:stretch>
        </p:blipFill>
        <p:spPr>
          <a:xfrm>
            <a:off x="3071802" y="1714488"/>
            <a:ext cx="2705104" cy="24907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Types of Recommender System</a:t>
            </a:r>
            <a:endParaRPr lang="en-US" sz="2800" b="1" dirty="0"/>
          </a:p>
        </p:txBody>
      </p:sp>
      <p:pic>
        <p:nvPicPr>
          <p:cNvPr id="4" name="Content Placeholder 3" descr="types of recommendation system.gif"/>
          <p:cNvPicPr>
            <a:picLocks noGrp="1" noChangeAspect="1"/>
          </p:cNvPicPr>
          <p:nvPr>
            <p:ph idx="1"/>
          </p:nvPr>
        </p:nvPicPr>
        <p:blipFill>
          <a:blip r:embed="rId2"/>
          <a:stretch>
            <a:fillRect/>
          </a:stretch>
        </p:blipFill>
        <p:spPr>
          <a:xfrm>
            <a:off x="1985962" y="1785927"/>
            <a:ext cx="5172075" cy="396796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Literature Survey</a:t>
            </a:r>
            <a:endParaRPr lang="en-US" sz="2800" b="1" dirty="0"/>
          </a:p>
        </p:txBody>
      </p:sp>
      <p:graphicFrame>
        <p:nvGraphicFramePr>
          <p:cNvPr id="4" name="Content Placeholder 3"/>
          <p:cNvGraphicFramePr>
            <a:graphicFrameLocks noGrp="1"/>
          </p:cNvGraphicFramePr>
          <p:nvPr>
            <p:ph idx="1"/>
          </p:nvPr>
        </p:nvGraphicFramePr>
        <p:xfrm>
          <a:off x="457200" y="1600200"/>
          <a:ext cx="8258205" cy="3540760"/>
        </p:xfrm>
        <a:graphic>
          <a:graphicData uri="http://schemas.openxmlformats.org/drawingml/2006/table">
            <a:tbl>
              <a:tblPr firstRow="1" bandRow="1">
                <a:tableStyleId>{5C22544A-7EE6-4342-B048-85BDC9FD1C3A}</a:tableStyleId>
              </a:tblPr>
              <a:tblGrid>
                <a:gridCol w="1651641"/>
                <a:gridCol w="1651641"/>
                <a:gridCol w="1651641"/>
                <a:gridCol w="1651641"/>
                <a:gridCol w="1651641"/>
              </a:tblGrid>
              <a:tr h="370840">
                <a:tc>
                  <a:txBody>
                    <a:bodyPr/>
                    <a:lstStyle/>
                    <a:p>
                      <a:r>
                        <a:rPr lang="en-US" sz="1400" dirty="0" smtClean="0"/>
                        <a:t>Sr. No</a:t>
                      </a:r>
                    </a:p>
                  </a:txBody>
                  <a:tcPr/>
                </a:tc>
                <a:tc>
                  <a:txBody>
                    <a:bodyPr/>
                    <a:lstStyle/>
                    <a:p>
                      <a:r>
                        <a:rPr lang="en-US" sz="1400" dirty="0" smtClean="0"/>
                        <a:t>Author</a:t>
                      </a:r>
                      <a:endParaRPr lang="en-US" sz="1400" dirty="0"/>
                    </a:p>
                  </a:txBody>
                  <a:tcPr/>
                </a:tc>
                <a:tc>
                  <a:txBody>
                    <a:bodyPr/>
                    <a:lstStyle/>
                    <a:p>
                      <a:r>
                        <a:rPr lang="en-US" sz="1400" dirty="0" smtClean="0"/>
                        <a:t>Name of Paper</a:t>
                      </a:r>
                      <a:endParaRPr lang="en-US" sz="1400" dirty="0"/>
                    </a:p>
                  </a:txBody>
                  <a:tcPr/>
                </a:tc>
                <a:tc>
                  <a:txBody>
                    <a:bodyPr/>
                    <a:lstStyle/>
                    <a:p>
                      <a:r>
                        <a:rPr lang="en-US" sz="1400" dirty="0" smtClean="0"/>
                        <a:t>Journal/Conference</a:t>
                      </a:r>
                      <a:endParaRPr lang="en-US" sz="1400" dirty="0"/>
                    </a:p>
                  </a:txBody>
                  <a:tcPr/>
                </a:tc>
                <a:tc>
                  <a:txBody>
                    <a:bodyPr/>
                    <a:lstStyle/>
                    <a:p>
                      <a:r>
                        <a:rPr lang="en-US" sz="1400" dirty="0" smtClean="0"/>
                        <a:t>Findings</a:t>
                      </a:r>
                      <a:endParaRPr lang="en-US" sz="1400" dirty="0"/>
                    </a:p>
                  </a:txBody>
                  <a:tcPr/>
                </a:tc>
              </a:tr>
              <a:tr h="370840">
                <a:tc>
                  <a:txBody>
                    <a:bodyPr/>
                    <a:lstStyle/>
                    <a:p>
                      <a:r>
                        <a:rPr lang="en-US" sz="1400" kern="1200" baseline="0" dirty="0" smtClean="0">
                          <a:solidFill>
                            <a:schemeClr val="dk1"/>
                          </a:solidFill>
                          <a:latin typeface="+mn-lt"/>
                          <a:ea typeface="+mn-ea"/>
                          <a:cs typeface="+mn-cs"/>
                        </a:rPr>
                        <a:t>1</a:t>
                      </a:r>
                    </a:p>
                  </a:txBody>
                  <a:tcPr/>
                </a:tc>
                <a:tc>
                  <a:txBody>
                    <a:bodyPr/>
                    <a:lstStyle/>
                    <a:p>
                      <a:r>
                        <a:rPr lang="en-US" sz="1400" kern="1200" baseline="0" dirty="0" smtClean="0">
                          <a:solidFill>
                            <a:schemeClr val="dk1"/>
                          </a:solidFill>
                          <a:latin typeface="+mn-lt"/>
                          <a:ea typeface="+mn-ea"/>
                          <a:cs typeface="+mn-cs"/>
                        </a:rPr>
                        <a:t>M. </a:t>
                      </a:r>
                      <a:r>
                        <a:rPr lang="en-US" sz="1400" kern="1200" baseline="0" dirty="0" err="1" smtClean="0">
                          <a:solidFill>
                            <a:schemeClr val="dk1"/>
                          </a:solidFill>
                          <a:latin typeface="+mn-lt"/>
                          <a:ea typeface="+mn-ea"/>
                          <a:cs typeface="+mn-cs"/>
                        </a:rPr>
                        <a:t>A.Hameed</a:t>
                      </a:r>
                      <a:r>
                        <a:rPr lang="en-US" sz="1400" kern="1200" baseline="0" dirty="0" smtClean="0">
                          <a:solidFill>
                            <a:schemeClr val="dk1"/>
                          </a:solidFill>
                          <a:latin typeface="+mn-lt"/>
                          <a:ea typeface="+mn-ea"/>
                          <a:cs typeface="+mn-cs"/>
                        </a:rPr>
                        <a:t>,</a:t>
                      </a:r>
                    </a:p>
                    <a:p>
                      <a:r>
                        <a:rPr lang="en-US" sz="1400" kern="1200" baseline="0" dirty="0" smtClean="0">
                          <a:solidFill>
                            <a:schemeClr val="dk1"/>
                          </a:solidFill>
                          <a:latin typeface="+mn-lt"/>
                          <a:ea typeface="+mn-ea"/>
                          <a:cs typeface="+mn-cs"/>
                        </a:rPr>
                        <a:t>O. </a:t>
                      </a:r>
                      <a:r>
                        <a:rPr lang="en-US" sz="1400" kern="1200" baseline="0" dirty="0" err="1" smtClean="0">
                          <a:solidFill>
                            <a:schemeClr val="dk1"/>
                          </a:solidFill>
                          <a:latin typeface="+mn-lt"/>
                          <a:ea typeface="+mn-ea"/>
                          <a:cs typeface="+mn-cs"/>
                        </a:rPr>
                        <a:t>A.Jadaan</a:t>
                      </a:r>
                      <a:r>
                        <a:rPr lang="en-US" sz="1400" kern="1200" baseline="0" dirty="0" smtClean="0">
                          <a:solidFill>
                            <a:schemeClr val="dk1"/>
                          </a:solidFill>
                          <a:latin typeface="+mn-lt"/>
                          <a:ea typeface="+mn-ea"/>
                          <a:cs typeface="+mn-cs"/>
                        </a:rPr>
                        <a:t>, S.</a:t>
                      </a:r>
                    </a:p>
                    <a:p>
                      <a:r>
                        <a:rPr lang="en-US" sz="1400" kern="1200" baseline="0" dirty="0" err="1" smtClean="0">
                          <a:solidFill>
                            <a:schemeClr val="dk1"/>
                          </a:solidFill>
                          <a:latin typeface="+mn-lt"/>
                          <a:ea typeface="+mn-ea"/>
                          <a:cs typeface="+mn-cs"/>
                        </a:rPr>
                        <a:t>Ramachandram</a:t>
                      </a:r>
                      <a:r>
                        <a:rPr lang="en-US" sz="1400" kern="1200" baseline="0" dirty="0" smtClean="0">
                          <a:solidFill>
                            <a:schemeClr val="dk1"/>
                          </a:solidFill>
                          <a:latin typeface="+mn-lt"/>
                          <a:ea typeface="+mn-ea"/>
                          <a:cs typeface="+mn-cs"/>
                        </a:rPr>
                        <a:t>,</a:t>
                      </a:r>
                      <a:endParaRPr lang="en-US" sz="1400" dirty="0"/>
                    </a:p>
                  </a:txBody>
                  <a:tcPr/>
                </a:tc>
                <a:tc>
                  <a:txBody>
                    <a:bodyPr/>
                    <a:lstStyle/>
                    <a:p>
                      <a:r>
                        <a:rPr lang="en-US" sz="1400" kern="1200" baseline="0" dirty="0" smtClean="0">
                          <a:solidFill>
                            <a:schemeClr val="dk1"/>
                          </a:solidFill>
                          <a:latin typeface="+mn-lt"/>
                          <a:ea typeface="+mn-ea"/>
                          <a:cs typeface="+mn-cs"/>
                        </a:rPr>
                        <a:t>Collaborative Filtering Based Recommendation System: A survey</a:t>
                      </a:r>
                      <a:endParaRPr lang="en-US" sz="1400" dirty="0"/>
                    </a:p>
                  </a:txBody>
                  <a:tcPr/>
                </a:tc>
                <a:tc>
                  <a:txBody>
                    <a:bodyPr/>
                    <a:lstStyle/>
                    <a:p>
                      <a:r>
                        <a:rPr lang="en-US" sz="1400" kern="1200" baseline="0" dirty="0" smtClean="0">
                          <a:solidFill>
                            <a:schemeClr val="dk1"/>
                          </a:solidFill>
                          <a:latin typeface="+mn-lt"/>
                          <a:ea typeface="+mn-ea"/>
                          <a:cs typeface="+mn-cs"/>
                        </a:rPr>
                        <a:t>International</a:t>
                      </a:r>
                    </a:p>
                    <a:p>
                      <a:r>
                        <a:rPr lang="en-US" sz="1400" kern="1200" baseline="0" dirty="0" smtClean="0">
                          <a:solidFill>
                            <a:schemeClr val="dk1"/>
                          </a:solidFill>
                          <a:latin typeface="+mn-lt"/>
                          <a:ea typeface="+mn-ea"/>
                          <a:cs typeface="+mn-cs"/>
                        </a:rPr>
                        <a:t>Journal on Computer</a:t>
                      </a:r>
                    </a:p>
                    <a:p>
                      <a:r>
                        <a:rPr lang="en-US" sz="1400" kern="1200" baseline="0" dirty="0" smtClean="0">
                          <a:solidFill>
                            <a:schemeClr val="dk1"/>
                          </a:solidFill>
                          <a:latin typeface="+mn-lt"/>
                          <a:ea typeface="+mn-ea"/>
                          <a:cs typeface="+mn-cs"/>
                        </a:rPr>
                        <a:t>Science and Engineering, </a:t>
                      </a:r>
                      <a:r>
                        <a:rPr lang="en-US" sz="1400" kern="1200" baseline="0" dirty="0" err="1" smtClean="0">
                          <a:solidFill>
                            <a:schemeClr val="dk1"/>
                          </a:solidFill>
                          <a:latin typeface="+mn-lt"/>
                          <a:ea typeface="+mn-ea"/>
                          <a:cs typeface="+mn-cs"/>
                        </a:rPr>
                        <a:t>vol</a:t>
                      </a:r>
                      <a:r>
                        <a:rPr lang="en-US" sz="1400" kern="1200" baseline="0" dirty="0" smtClean="0">
                          <a:solidFill>
                            <a:schemeClr val="dk1"/>
                          </a:solidFill>
                          <a:latin typeface="+mn-lt"/>
                          <a:ea typeface="+mn-ea"/>
                          <a:cs typeface="+mn-cs"/>
                        </a:rPr>
                        <a:t> 4.5, May</a:t>
                      </a:r>
                    </a:p>
                    <a:p>
                      <a:r>
                        <a:rPr lang="en-US" sz="1400" kern="1200" baseline="0" dirty="0" smtClean="0">
                          <a:solidFill>
                            <a:schemeClr val="dk1"/>
                          </a:solidFill>
                          <a:latin typeface="+mn-lt"/>
                          <a:ea typeface="+mn-ea"/>
                          <a:cs typeface="+mn-cs"/>
                        </a:rPr>
                        <a:t>2012</a:t>
                      </a:r>
                      <a:endParaRPr lang="en-US" sz="1400" dirty="0"/>
                    </a:p>
                  </a:txBody>
                  <a:tcPr/>
                </a:tc>
                <a:tc>
                  <a:txBody>
                    <a:bodyPr/>
                    <a:lstStyle/>
                    <a:p>
                      <a:r>
                        <a:rPr lang="en-US" sz="1400" kern="1200" baseline="0" dirty="0" smtClean="0">
                          <a:solidFill>
                            <a:schemeClr val="dk1"/>
                          </a:solidFill>
                          <a:latin typeface="+mn-lt"/>
                          <a:ea typeface="+mn-ea"/>
                          <a:cs typeface="+mn-cs"/>
                        </a:rPr>
                        <a:t>Overview of various recommender</a:t>
                      </a:r>
                    </a:p>
                    <a:p>
                      <a:r>
                        <a:rPr lang="en-US" sz="1400" kern="1200" baseline="0" dirty="0" smtClean="0">
                          <a:solidFill>
                            <a:schemeClr val="dk1"/>
                          </a:solidFill>
                          <a:latin typeface="+mn-lt"/>
                          <a:ea typeface="+mn-ea"/>
                          <a:cs typeface="+mn-cs"/>
                        </a:rPr>
                        <a:t>system.</a:t>
                      </a:r>
                    </a:p>
                    <a:p>
                      <a:r>
                        <a:rPr lang="en-US" sz="1400" kern="1200" baseline="0" dirty="0" smtClean="0">
                          <a:solidFill>
                            <a:schemeClr val="dk1"/>
                          </a:solidFill>
                          <a:latin typeface="+mn-lt"/>
                          <a:ea typeface="+mn-ea"/>
                          <a:cs typeface="+mn-cs"/>
                        </a:rPr>
                        <a:t>Limitations of various of different types of recommender system</a:t>
                      </a:r>
                      <a:endParaRPr lang="en-US" sz="1400" dirty="0"/>
                    </a:p>
                  </a:txBody>
                  <a:tcPr/>
                </a:tc>
              </a:tr>
              <a:tr h="370840">
                <a:tc>
                  <a:txBody>
                    <a:bodyPr/>
                    <a:lstStyle/>
                    <a:p>
                      <a:r>
                        <a:rPr lang="en-US" sz="1400" dirty="0" smtClean="0"/>
                        <a:t>2</a:t>
                      </a:r>
                      <a:endParaRPr lang="en-US" sz="1400" dirty="0"/>
                    </a:p>
                  </a:txBody>
                  <a:tcPr/>
                </a:tc>
                <a:tc>
                  <a:txBody>
                    <a:bodyPr/>
                    <a:lstStyle/>
                    <a:p>
                      <a:r>
                        <a:rPr lang="en-US" sz="1400" kern="1200" baseline="0" dirty="0" smtClean="0">
                          <a:solidFill>
                            <a:schemeClr val="dk1"/>
                          </a:solidFill>
                          <a:latin typeface="+mn-lt"/>
                          <a:ea typeface="+mn-ea"/>
                          <a:cs typeface="+mn-cs"/>
                        </a:rPr>
                        <a:t>S. Mann,</a:t>
                      </a:r>
                    </a:p>
                    <a:p>
                      <a:r>
                        <a:rPr lang="en-US" sz="1400" kern="1200" baseline="0" dirty="0" smtClean="0">
                          <a:solidFill>
                            <a:schemeClr val="dk1"/>
                          </a:solidFill>
                          <a:latin typeface="+mn-lt"/>
                          <a:ea typeface="+mn-ea"/>
                          <a:cs typeface="+mn-cs"/>
                        </a:rPr>
                        <a:t>M. Sharma</a:t>
                      </a:r>
                      <a:endParaRPr lang="en-US" sz="1400" dirty="0"/>
                    </a:p>
                  </a:txBody>
                  <a:tcPr/>
                </a:tc>
                <a:tc>
                  <a:txBody>
                    <a:bodyPr/>
                    <a:lstStyle/>
                    <a:p>
                      <a:r>
                        <a:rPr lang="en-US" sz="1400" kern="1200" baseline="0" dirty="0" smtClean="0">
                          <a:solidFill>
                            <a:schemeClr val="dk1"/>
                          </a:solidFill>
                          <a:latin typeface="+mn-lt"/>
                          <a:ea typeface="+mn-ea"/>
                          <a:cs typeface="+mn-cs"/>
                        </a:rPr>
                        <a:t>A Survey of</a:t>
                      </a:r>
                    </a:p>
                    <a:p>
                      <a:r>
                        <a:rPr lang="en-US" sz="1400" kern="1200" baseline="0" dirty="0" smtClean="0">
                          <a:solidFill>
                            <a:schemeClr val="dk1"/>
                          </a:solidFill>
                          <a:latin typeface="+mn-lt"/>
                          <a:ea typeface="+mn-ea"/>
                          <a:cs typeface="+mn-cs"/>
                        </a:rPr>
                        <a:t>Recommender Systems:</a:t>
                      </a:r>
                    </a:p>
                    <a:p>
                      <a:r>
                        <a:rPr lang="en-US" sz="1400" kern="1200" baseline="0" dirty="0" smtClean="0">
                          <a:solidFill>
                            <a:schemeClr val="dk1"/>
                          </a:solidFill>
                          <a:latin typeface="+mn-lt"/>
                          <a:ea typeface="+mn-ea"/>
                          <a:cs typeface="+mn-cs"/>
                        </a:rPr>
                        <a:t>Approaches and</a:t>
                      </a:r>
                    </a:p>
                    <a:p>
                      <a:r>
                        <a:rPr lang="en-US" sz="1400" kern="1200" baseline="0" dirty="0" smtClean="0">
                          <a:solidFill>
                            <a:schemeClr val="dk1"/>
                          </a:solidFill>
                          <a:latin typeface="+mn-lt"/>
                          <a:ea typeface="+mn-ea"/>
                          <a:cs typeface="+mn-cs"/>
                        </a:rPr>
                        <a:t>Limitations</a:t>
                      </a:r>
                      <a:endParaRPr lang="en-US" sz="1400" dirty="0"/>
                    </a:p>
                  </a:txBody>
                  <a:tcPr/>
                </a:tc>
                <a:tc>
                  <a:txBody>
                    <a:bodyPr/>
                    <a:lstStyle/>
                    <a:p>
                      <a:r>
                        <a:rPr lang="en-US" sz="1400" kern="1200" baseline="0" dirty="0" smtClean="0">
                          <a:solidFill>
                            <a:schemeClr val="dk1"/>
                          </a:solidFill>
                          <a:latin typeface="+mn-lt"/>
                          <a:ea typeface="+mn-ea"/>
                          <a:cs typeface="+mn-cs"/>
                        </a:rPr>
                        <a:t>International Journal of Innovations in</a:t>
                      </a:r>
                    </a:p>
                    <a:p>
                      <a:r>
                        <a:rPr lang="en-US" sz="1400" kern="1200" baseline="0" dirty="0" smtClean="0">
                          <a:solidFill>
                            <a:schemeClr val="dk1"/>
                          </a:solidFill>
                          <a:latin typeface="+mn-lt"/>
                          <a:ea typeface="+mn-ea"/>
                          <a:cs typeface="+mn-cs"/>
                        </a:rPr>
                        <a:t>Engineering and Technology, vol.2, pp. 8-14, 2013</a:t>
                      </a:r>
                      <a:endParaRPr lang="en-US" sz="1400" dirty="0"/>
                    </a:p>
                  </a:txBody>
                  <a:tcPr/>
                </a:tc>
                <a:tc>
                  <a:txBody>
                    <a:bodyPr/>
                    <a:lstStyle/>
                    <a:p>
                      <a:r>
                        <a:rPr lang="en-US" sz="1400" kern="1200" baseline="0" dirty="0" smtClean="0">
                          <a:solidFill>
                            <a:schemeClr val="dk1"/>
                          </a:solidFill>
                          <a:latin typeface="+mn-lt"/>
                          <a:ea typeface="+mn-ea"/>
                          <a:cs typeface="+mn-cs"/>
                        </a:rPr>
                        <a:t>Limitations of content based and</a:t>
                      </a:r>
                    </a:p>
                    <a:p>
                      <a:r>
                        <a:rPr lang="en-US" sz="1400" kern="1200" baseline="0" dirty="0" smtClean="0">
                          <a:solidFill>
                            <a:schemeClr val="dk1"/>
                          </a:solidFill>
                          <a:latin typeface="+mn-lt"/>
                          <a:ea typeface="+mn-ea"/>
                          <a:cs typeface="+mn-cs"/>
                        </a:rPr>
                        <a:t>memory based collaborative filtering method.</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Literature Survey(Cont…)</a:t>
            </a:r>
            <a:endParaRPr lang="en-US" sz="2800" b="1" dirty="0"/>
          </a:p>
        </p:txBody>
      </p:sp>
      <p:graphicFrame>
        <p:nvGraphicFramePr>
          <p:cNvPr id="4" name="Content Placeholder 3"/>
          <p:cNvGraphicFramePr>
            <a:graphicFrameLocks noGrp="1"/>
          </p:cNvGraphicFramePr>
          <p:nvPr>
            <p:ph idx="1"/>
          </p:nvPr>
        </p:nvGraphicFramePr>
        <p:xfrm>
          <a:off x="457200" y="1600200"/>
          <a:ext cx="8229600" cy="46075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sz="1400" dirty="0" smtClean="0"/>
                        <a:t>Sr. No</a:t>
                      </a:r>
                      <a:endParaRPr lang="en-US" sz="1400" dirty="0"/>
                    </a:p>
                  </a:txBody>
                  <a:tcPr/>
                </a:tc>
                <a:tc>
                  <a:txBody>
                    <a:bodyPr/>
                    <a:lstStyle/>
                    <a:p>
                      <a:r>
                        <a:rPr lang="en-US" sz="1400" dirty="0" smtClean="0"/>
                        <a:t>Author</a:t>
                      </a:r>
                      <a:endParaRPr lang="en-US" sz="1400" dirty="0"/>
                    </a:p>
                  </a:txBody>
                  <a:tcPr/>
                </a:tc>
                <a:tc>
                  <a:txBody>
                    <a:bodyPr/>
                    <a:lstStyle/>
                    <a:p>
                      <a:r>
                        <a:rPr lang="en-US" sz="1400" dirty="0" smtClean="0"/>
                        <a:t>Name of Paper</a:t>
                      </a:r>
                      <a:endParaRPr lang="en-US" sz="1400" dirty="0"/>
                    </a:p>
                  </a:txBody>
                  <a:tcPr/>
                </a:tc>
                <a:tc>
                  <a:txBody>
                    <a:bodyPr/>
                    <a:lstStyle/>
                    <a:p>
                      <a:r>
                        <a:rPr lang="en-US" sz="1400" dirty="0" smtClean="0"/>
                        <a:t>Journal/Conference</a:t>
                      </a:r>
                      <a:endParaRPr lang="en-US" sz="1400" dirty="0"/>
                    </a:p>
                  </a:txBody>
                  <a:tcPr/>
                </a:tc>
                <a:tc>
                  <a:txBody>
                    <a:bodyPr/>
                    <a:lstStyle/>
                    <a:p>
                      <a:r>
                        <a:rPr lang="en-US" sz="1400" dirty="0" smtClean="0"/>
                        <a:t>Findings</a:t>
                      </a:r>
                      <a:endParaRPr lang="en-US" sz="1400" dirty="0"/>
                    </a:p>
                  </a:txBody>
                  <a:tcPr/>
                </a:tc>
              </a:tr>
              <a:tr h="370840">
                <a:tc>
                  <a:txBody>
                    <a:bodyPr/>
                    <a:lstStyle/>
                    <a:p>
                      <a:r>
                        <a:rPr lang="en-US" sz="1400" dirty="0" smtClean="0"/>
                        <a:t>3</a:t>
                      </a:r>
                      <a:endParaRPr lang="en-US" sz="1400" dirty="0"/>
                    </a:p>
                  </a:txBody>
                  <a:tcPr/>
                </a:tc>
                <a:tc>
                  <a:txBody>
                    <a:bodyPr/>
                    <a:lstStyle/>
                    <a:p>
                      <a:r>
                        <a:rPr lang="en-US" sz="1400" kern="1200" baseline="0" dirty="0" smtClean="0">
                          <a:solidFill>
                            <a:schemeClr val="dk1"/>
                          </a:solidFill>
                          <a:latin typeface="+mn-lt"/>
                          <a:ea typeface="+mn-ea"/>
                          <a:cs typeface="+mn-cs"/>
                        </a:rPr>
                        <a:t>P. </a:t>
                      </a:r>
                      <a:r>
                        <a:rPr lang="en-US" sz="1400" kern="1200" baseline="0" dirty="0" err="1" smtClean="0">
                          <a:solidFill>
                            <a:schemeClr val="dk1"/>
                          </a:solidFill>
                          <a:latin typeface="+mn-lt"/>
                          <a:ea typeface="+mn-ea"/>
                          <a:cs typeface="+mn-cs"/>
                        </a:rPr>
                        <a:t>H.Aditya</a:t>
                      </a:r>
                      <a:r>
                        <a:rPr lang="en-US" sz="1400" kern="1200" baseline="0" dirty="0" smtClean="0">
                          <a:solidFill>
                            <a:schemeClr val="dk1"/>
                          </a:solidFill>
                          <a:latin typeface="+mn-lt"/>
                          <a:ea typeface="+mn-ea"/>
                          <a:cs typeface="+mn-cs"/>
                        </a:rPr>
                        <a:t>, I.</a:t>
                      </a:r>
                    </a:p>
                    <a:p>
                      <a:r>
                        <a:rPr lang="en-US" sz="1400" kern="1200" baseline="0" dirty="0" smtClean="0">
                          <a:solidFill>
                            <a:schemeClr val="dk1"/>
                          </a:solidFill>
                          <a:latin typeface="+mn-lt"/>
                          <a:ea typeface="+mn-ea"/>
                          <a:cs typeface="+mn-cs"/>
                        </a:rPr>
                        <a:t>Budi, </a:t>
                      </a:r>
                      <a:r>
                        <a:rPr lang="en-US" sz="1400" kern="1200" baseline="0" dirty="0" err="1" smtClean="0">
                          <a:solidFill>
                            <a:schemeClr val="dk1"/>
                          </a:solidFill>
                          <a:latin typeface="+mn-lt"/>
                          <a:ea typeface="+mn-ea"/>
                          <a:cs typeface="+mn-cs"/>
                        </a:rPr>
                        <a:t>Q.Munajat</a:t>
                      </a:r>
                      <a:endParaRPr lang="en-US" sz="1400" dirty="0"/>
                    </a:p>
                  </a:txBody>
                  <a:tcPr/>
                </a:tc>
                <a:tc>
                  <a:txBody>
                    <a:bodyPr/>
                    <a:lstStyle/>
                    <a:p>
                      <a:r>
                        <a:rPr lang="en-US" sz="1400" kern="1200" baseline="0" dirty="0" smtClean="0">
                          <a:solidFill>
                            <a:schemeClr val="dk1"/>
                          </a:solidFill>
                          <a:latin typeface="+mn-lt"/>
                          <a:ea typeface="+mn-ea"/>
                          <a:cs typeface="+mn-cs"/>
                        </a:rPr>
                        <a:t>A comparative analysis of</a:t>
                      </a:r>
                    </a:p>
                    <a:p>
                      <a:r>
                        <a:rPr lang="en-US" sz="1400" kern="1200" baseline="0" dirty="0" smtClean="0">
                          <a:solidFill>
                            <a:schemeClr val="dk1"/>
                          </a:solidFill>
                          <a:latin typeface="+mn-lt"/>
                          <a:ea typeface="+mn-ea"/>
                          <a:cs typeface="+mn-cs"/>
                        </a:rPr>
                        <a:t>memory-based and</a:t>
                      </a:r>
                    </a:p>
                    <a:p>
                      <a:r>
                        <a:rPr lang="en-US" sz="1400" kern="1200" baseline="0" dirty="0" smtClean="0">
                          <a:solidFill>
                            <a:schemeClr val="dk1"/>
                          </a:solidFill>
                          <a:latin typeface="+mn-lt"/>
                          <a:ea typeface="+mn-ea"/>
                          <a:cs typeface="+mn-cs"/>
                        </a:rPr>
                        <a:t>model-based collaborative</a:t>
                      </a:r>
                    </a:p>
                    <a:p>
                      <a:r>
                        <a:rPr lang="en-US" sz="1400" kern="1200" baseline="0" dirty="0" smtClean="0">
                          <a:solidFill>
                            <a:schemeClr val="dk1"/>
                          </a:solidFill>
                          <a:latin typeface="+mn-lt"/>
                          <a:ea typeface="+mn-ea"/>
                          <a:cs typeface="+mn-cs"/>
                        </a:rPr>
                        <a:t>filtering on the</a:t>
                      </a:r>
                    </a:p>
                    <a:p>
                      <a:r>
                        <a:rPr lang="en-US" sz="1400" kern="1200" baseline="0" dirty="0" smtClean="0">
                          <a:solidFill>
                            <a:schemeClr val="dk1"/>
                          </a:solidFill>
                          <a:latin typeface="+mn-lt"/>
                          <a:ea typeface="+mn-ea"/>
                          <a:cs typeface="+mn-cs"/>
                        </a:rPr>
                        <a:t>implementation of</a:t>
                      </a:r>
                    </a:p>
                    <a:p>
                      <a:r>
                        <a:rPr lang="en-US" sz="1400" kern="1200" baseline="0" dirty="0" smtClean="0">
                          <a:solidFill>
                            <a:schemeClr val="dk1"/>
                          </a:solidFill>
                          <a:latin typeface="+mn-lt"/>
                          <a:ea typeface="+mn-ea"/>
                          <a:cs typeface="+mn-cs"/>
                        </a:rPr>
                        <a:t>recommender system for</a:t>
                      </a:r>
                    </a:p>
                    <a:p>
                      <a:r>
                        <a:rPr lang="en-US" sz="1400" kern="1200" baseline="0" dirty="0" smtClean="0">
                          <a:solidFill>
                            <a:schemeClr val="dk1"/>
                          </a:solidFill>
                          <a:latin typeface="+mn-lt"/>
                          <a:ea typeface="+mn-ea"/>
                          <a:cs typeface="+mn-cs"/>
                        </a:rPr>
                        <a:t>E-commerce in Indonesia:</a:t>
                      </a:r>
                    </a:p>
                    <a:p>
                      <a:r>
                        <a:rPr lang="en-US" sz="1400" kern="1200" baseline="0" dirty="0" smtClean="0">
                          <a:solidFill>
                            <a:schemeClr val="dk1"/>
                          </a:solidFill>
                          <a:latin typeface="+mn-lt"/>
                          <a:ea typeface="+mn-ea"/>
                          <a:cs typeface="+mn-cs"/>
                        </a:rPr>
                        <a:t>A case study PT X.</a:t>
                      </a:r>
                      <a:endParaRPr lang="en-US" sz="1400" dirty="0"/>
                    </a:p>
                  </a:txBody>
                  <a:tcPr/>
                </a:tc>
                <a:tc>
                  <a:txBody>
                    <a:bodyPr/>
                    <a:lstStyle/>
                    <a:p>
                      <a:r>
                        <a:rPr lang="en-US" sz="1400" kern="1200" baseline="0" dirty="0" smtClean="0">
                          <a:solidFill>
                            <a:schemeClr val="dk1"/>
                          </a:solidFill>
                          <a:latin typeface="+mn-lt"/>
                          <a:ea typeface="+mn-ea"/>
                          <a:cs typeface="+mn-cs"/>
                        </a:rPr>
                        <a:t>International Conference on Advanced</a:t>
                      </a:r>
                    </a:p>
                    <a:p>
                      <a:r>
                        <a:rPr lang="en-US" sz="1400" kern="1200" baseline="0" dirty="0" smtClean="0">
                          <a:solidFill>
                            <a:schemeClr val="dk1"/>
                          </a:solidFill>
                          <a:latin typeface="+mn-lt"/>
                          <a:ea typeface="+mn-ea"/>
                          <a:cs typeface="+mn-cs"/>
                        </a:rPr>
                        <a:t>Computer Science and Information</a:t>
                      </a:r>
                    </a:p>
                    <a:p>
                      <a:r>
                        <a:rPr lang="en-US" sz="1400" kern="1200" baseline="0" dirty="0" smtClean="0">
                          <a:solidFill>
                            <a:schemeClr val="dk1"/>
                          </a:solidFill>
                          <a:latin typeface="+mn-lt"/>
                          <a:ea typeface="+mn-ea"/>
                          <a:cs typeface="+mn-cs"/>
                        </a:rPr>
                        <a:t>Systems (ICACSIS), Malang, Indonesia,</a:t>
                      </a:r>
                    </a:p>
                    <a:p>
                      <a:r>
                        <a:rPr lang="en-US" sz="1400" kern="1200" baseline="0" dirty="0" smtClean="0">
                          <a:solidFill>
                            <a:schemeClr val="dk1"/>
                          </a:solidFill>
                          <a:latin typeface="+mn-lt"/>
                          <a:ea typeface="+mn-ea"/>
                          <a:cs typeface="+mn-cs"/>
                        </a:rPr>
                        <a:t>2016</a:t>
                      </a:r>
                      <a:endParaRPr lang="en-US" sz="1400" dirty="0"/>
                    </a:p>
                  </a:txBody>
                  <a:tcPr/>
                </a:tc>
                <a:tc>
                  <a:txBody>
                    <a:bodyPr/>
                    <a:lstStyle/>
                    <a:p>
                      <a:r>
                        <a:rPr lang="en-US" sz="1400" kern="1200" baseline="0" dirty="0" smtClean="0">
                          <a:solidFill>
                            <a:schemeClr val="dk1"/>
                          </a:solidFill>
                          <a:latin typeface="+mn-lt"/>
                          <a:ea typeface="+mn-ea"/>
                          <a:cs typeface="+mn-cs"/>
                        </a:rPr>
                        <a:t>Accuracy of model-based is 10 times</a:t>
                      </a:r>
                    </a:p>
                    <a:p>
                      <a:r>
                        <a:rPr lang="en-US" sz="1400" kern="1200" baseline="0" dirty="0" smtClean="0">
                          <a:solidFill>
                            <a:schemeClr val="dk1"/>
                          </a:solidFill>
                          <a:latin typeface="+mn-lt"/>
                          <a:ea typeface="+mn-ea"/>
                          <a:cs typeface="+mn-cs"/>
                        </a:rPr>
                        <a:t>better than memory-based.</a:t>
                      </a:r>
                    </a:p>
                    <a:p>
                      <a:endParaRPr lang="en-US" sz="1400" dirty="0"/>
                    </a:p>
                  </a:txBody>
                  <a:tcPr/>
                </a:tc>
              </a:tr>
              <a:tr h="370840">
                <a:tc>
                  <a:txBody>
                    <a:bodyPr/>
                    <a:lstStyle/>
                    <a:p>
                      <a:r>
                        <a:rPr lang="en-US" sz="1400" dirty="0" smtClean="0"/>
                        <a:t>4</a:t>
                      </a:r>
                      <a:endParaRPr lang="en-US" sz="1400" dirty="0"/>
                    </a:p>
                  </a:txBody>
                  <a:tcPr/>
                </a:tc>
                <a:tc>
                  <a:txBody>
                    <a:bodyPr/>
                    <a:lstStyle/>
                    <a:p>
                      <a:r>
                        <a:rPr lang="en-US" sz="1400" kern="1200" baseline="0" dirty="0" smtClean="0">
                          <a:solidFill>
                            <a:schemeClr val="dk1"/>
                          </a:solidFill>
                          <a:latin typeface="+mn-lt"/>
                          <a:ea typeface="+mn-ea"/>
                          <a:cs typeface="+mn-cs"/>
                        </a:rPr>
                        <a:t>B. T. </a:t>
                      </a:r>
                      <a:r>
                        <a:rPr lang="en-US" sz="1400" kern="1200" baseline="0" dirty="0" err="1" smtClean="0">
                          <a:solidFill>
                            <a:schemeClr val="dk1"/>
                          </a:solidFill>
                          <a:latin typeface="+mn-lt"/>
                          <a:ea typeface="+mn-ea"/>
                          <a:cs typeface="+mn-cs"/>
                        </a:rPr>
                        <a:t>Betru,C</a:t>
                      </a:r>
                      <a:r>
                        <a:rPr lang="en-US" sz="1400" kern="1200" baseline="0" dirty="0" smtClean="0">
                          <a:solidFill>
                            <a:schemeClr val="dk1"/>
                          </a:solidFill>
                          <a:latin typeface="+mn-lt"/>
                          <a:ea typeface="+mn-ea"/>
                          <a:cs typeface="+mn-cs"/>
                        </a:rPr>
                        <a:t>. A.</a:t>
                      </a:r>
                    </a:p>
                    <a:p>
                      <a:r>
                        <a:rPr lang="en-US" sz="1400" kern="1200" baseline="0" dirty="0" err="1" smtClean="0">
                          <a:solidFill>
                            <a:schemeClr val="dk1"/>
                          </a:solidFill>
                          <a:latin typeface="+mn-lt"/>
                          <a:ea typeface="+mn-ea"/>
                          <a:cs typeface="+mn-cs"/>
                        </a:rPr>
                        <a:t>Onana,B.Batchakui</a:t>
                      </a:r>
                      <a:endParaRPr lang="en-US" sz="1400" dirty="0"/>
                    </a:p>
                  </a:txBody>
                  <a:tcPr/>
                </a:tc>
                <a:tc>
                  <a:txBody>
                    <a:bodyPr/>
                    <a:lstStyle/>
                    <a:p>
                      <a:r>
                        <a:rPr lang="en-US" sz="1400" kern="1200" baseline="0" dirty="0" smtClean="0">
                          <a:solidFill>
                            <a:schemeClr val="dk1"/>
                          </a:solidFill>
                          <a:latin typeface="+mn-lt"/>
                          <a:ea typeface="+mn-ea"/>
                          <a:cs typeface="+mn-cs"/>
                        </a:rPr>
                        <a:t>Deep Learning</a:t>
                      </a:r>
                    </a:p>
                    <a:p>
                      <a:r>
                        <a:rPr lang="en-US" sz="1400" kern="1200" baseline="0" dirty="0" smtClean="0">
                          <a:solidFill>
                            <a:schemeClr val="dk1"/>
                          </a:solidFill>
                          <a:latin typeface="+mn-lt"/>
                          <a:ea typeface="+mn-ea"/>
                          <a:cs typeface="+mn-cs"/>
                        </a:rPr>
                        <a:t>Methods on</a:t>
                      </a:r>
                    </a:p>
                    <a:p>
                      <a:r>
                        <a:rPr lang="en-US" sz="1400" kern="1200" baseline="0" dirty="0" smtClean="0">
                          <a:solidFill>
                            <a:schemeClr val="dk1"/>
                          </a:solidFill>
                          <a:latin typeface="+mn-lt"/>
                          <a:ea typeface="+mn-ea"/>
                          <a:cs typeface="+mn-cs"/>
                        </a:rPr>
                        <a:t>Recommender</a:t>
                      </a:r>
                    </a:p>
                    <a:p>
                      <a:r>
                        <a:rPr lang="en-US" sz="1400" kern="1200" baseline="0" dirty="0" smtClean="0">
                          <a:solidFill>
                            <a:schemeClr val="dk1"/>
                          </a:solidFill>
                          <a:latin typeface="+mn-lt"/>
                          <a:ea typeface="+mn-ea"/>
                          <a:cs typeface="+mn-cs"/>
                        </a:rPr>
                        <a:t>System: A Survey of</a:t>
                      </a:r>
                    </a:p>
                    <a:p>
                      <a:r>
                        <a:rPr lang="en-US" sz="1400" kern="1200" baseline="0" dirty="0" smtClean="0">
                          <a:solidFill>
                            <a:schemeClr val="dk1"/>
                          </a:solidFill>
                          <a:latin typeface="+mn-lt"/>
                          <a:ea typeface="+mn-ea"/>
                          <a:cs typeface="+mn-cs"/>
                        </a:rPr>
                        <a:t>State-of-the-art</a:t>
                      </a:r>
                      <a:endParaRPr lang="en-US" sz="1400" dirty="0"/>
                    </a:p>
                  </a:txBody>
                  <a:tcPr/>
                </a:tc>
                <a:tc>
                  <a:txBody>
                    <a:bodyPr/>
                    <a:lstStyle/>
                    <a:p>
                      <a:r>
                        <a:rPr lang="en-US" sz="1400" kern="1200" baseline="0" dirty="0" smtClean="0">
                          <a:solidFill>
                            <a:schemeClr val="dk1"/>
                          </a:solidFill>
                          <a:latin typeface="+mn-lt"/>
                          <a:ea typeface="+mn-ea"/>
                          <a:cs typeface="+mn-cs"/>
                        </a:rPr>
                        <a:t>International Journal of Computer Applications, </a:t>
                      </a:r>
                      <a:r>
                        <a:rPr lang="en-US" sz="1400" kern="1200" baseline="0" dirty="0" err="1" smtClean="0">
                          <a:solidFill>
                            <a:schemeClr val="dk1"/>
                          </a:solidFill>
                          <a:latin typeface="+mn-lt"/>
                          <a:ea typeface="+mn-ea"/>
                          <a:cs typeface="+mn-cs"/>
                        </a:rPr>
                        <a:t>Vol</a:t>
                      </a:r>
                      <a:endParaRPr lang="en-US" sz="1400" kern="1200" baseline="0" dirty="0" smtClean="0">
                        <a:solidFill>
                          <a:schemeClr val="dk1"/>
                        </a:solidFill>
                        <a:latin typeface="+mn-lt"/>
                        <a:ea typeface="+mn-ea"/>
                        <a:cs typeface="+mn-cs"/>
                      </a:endParaRPr>
                    </a:p>
                    <a:p>
                      <a:r>
                        <a:rPr lang="en-US" sz="1400" kern="1200" baseline="0" dirty="0" smtClean="0">
                          <a:solidFill>
                            <a:schemeClr val="dk1"/>
                          </a:solidFill>
                          <a:latin typeface="+mn-lt"/>
                          <a:ea typeface="+mn-ea"/>
                          <a:cs typeface="+mn-cs"/>
                        </a:rPr>
                        <a:t>162, No 10, March 2017.</a:t>
                      </a:r>
                      <a:endParaRPr lang="en-US" sz="1400" dirty="0"/>
                    </a:p>
                  </a:txBody>
                  <a:tcPr/>
                </a:tc>
                <a:tc>
                  <a:txBody>
                    <a:bodyPr/>
                    <a:lstStyle/>
                    <a:p>
                      <a:r>
                        <a:rPr lang="en-US" sz="1400" kern="1200" baseline="0" dirty="0" smtClean="0">
                          <a:solidFill>
                            <a:schemeClr val="dk1"/>
                          </a:solidFill>
                          <a:latin typeface="+mn-lt"/>
                          <a:ea typeface="+mn-ea"/>
                          <a:cs typeface="+mn-cs"/>
                        </a:rPr>
                        <a:t>Understanding various deep learning methods</a:t>
                      </a:r>
                    </a:p>
                    <a:p>
                      <a:r>
                        <a:rPr lang="en-US" sz="1400" kern="1200" baseline="0" dirty="0" smtClean="0">
                          <a:solidFill>
                            <a:schemeClr val="dk1"/>
                          </a:solidFill>
                          <a:latin typeface="+mn-lt"/>
                          <a:ea typeface="+mn-ea"/>
                          <a:cs typeface="+mn-cs"/>
                        </a:rPr>
                        <a:t>1. Recurrent neural network</a:t>
                      </a:r>
                    </a:p>
                    <a:p>
                      <a:r>
                        <a:rPr lang="en-US" sz="1400" kern="1200" baseline="0" dirty="0" smtClean="0">
                          <a:solidFill>
                            <a:schemeClr val="dk1"/>
                          </a:solidFill>
                          <a:latin typeface="+mn-lt"/>
                          <a:ea typeface="+mn-ea"/>
                          <a:cs typeface="+mn-cs"/>
                        </a:rPr>
                        <a:t>2. </a:t>
                      </a:r>
                      <a:r>
                        <a:rPr lang="en-US" sz="1400" kern="1200" baseline="0" dirty="0" err="1" smtClean="0">
                          <a:solidFill>
                            <a:schemeClr val="dk1"/>
                          </a:solidFill>
                          <a:latin typeface="+mn-lt"/>
                          <a:ea typeface="+mn-ea"/>
                          <a:cs typeface="+mn-cs"/>
                        </a:rPr>
                        <a:t>Convolutional</a:t>
                      </a:r>
                      <a:r>
                        <a:rPr lang="en-US" sz="1400" kern="1200" baseline="0" dirty="0" smtClean="0">
                          <a:solidFill>
                            <a:schemeClr val="dk1"/>
                          </a:solidFill>
                          <a:latin typeface="+mn-lt"/>
                          <a:ea typeface="+mn-ea"/>
                          <a:cs typeface="+mn-cs"/>
                        </a:rPr>
                        <a:t> neural network</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Literature Survey(Cont…)</a:t>
            </a:r>
            <a:endParaRPr lang="en-US" sz="2800" b="1" dirty="0"/>
          </a:p>
        </p:txBody>
      </p:sp>
      <p:graphicFrame>
        <p:nvGraphicFramePr>
          <p:cNvPr id="4" name="Content Placeholder 3"/>
          <p:cNvGraphicFramePr>
            <a:graphicFrameLocks noGrp="1"/>
          </p:cNvGraphicFramePr>
          <p:nvPr>
            <p:ph idx="1"/>
          </p:nvPr>
        </p:nvGraphicFramePr>
        <p:xfrm>
          <a:off x="457200" y="1600200"/>
          <a:ext cx="8229600" cy="368808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sz="1600" dirty="0" smtClean="0"/>
                        <a:t>Sr. No</a:t>
                      </a:r>
                      <a:endParaRPr lang="en-US" sz="1600" dirty="0"/>
                    </a:p>
                  </a:txBody>
                  <a:tcPr/>
                </a:tc>
                <a:tc>
                  <a:txBody>
                    <a:bodyPr/>
                    <a:lstStyle/>
                    <a:p>
                      <a:r>
                        <a:rPr lang="en-US" sz="1600" dirty="0" smtClean="0"/>
                        <a:t>Author</a:t>
                      </a:r>
                      <a:endParaRPr lang="en-US" sz="1600" dirty="0"/>
                    </a:p>
                  </a:txBody>
                  <a:tcPr/>
                </a:tc>
                <a:tc>
                  <a:txBody>
                    <a:bodyPr/>
                    <a:lstStyle/>
                    <a:p>
                      <a:r>
                        <a:rPr lang="en-US" sz="1600" dirty="0" smtClean="0"/>
                        <a:t>Name of Paper</a:t>
                      </a:r>
                      <a:endParaRPr lang="en-US" sz="1600" dirty="0"/>
                    </a:p>
                  </a:txBody>
                  <a:tcPr/>
                </a:tc>
                <a:tc>
                  <a:txBody>
                    <a:bodyPr/>
                    <a:lstStyle/>
                    <a:p>
                      <a:r>
                        <a:rPr lang="en-US" sz="1600" dirty="0" smtClean="0"/>
                        <a:t>Journal/Conference</a:t>
                      </a:r>
                      <a:endParaRPr lang="en-US" sz="1600" dirty="0"/>
                    </a:p>
                  </a:txBody>
                  <a:tcPr/>
                </a:tc>
                <a:tc>
                  <a:txBody>
                    <a:bodyPr/>
                    <a:lstStyle/>
                    <a:p>
                      <a:r>
                        <a:rPr lang="en-US" sz="1600" dirty="0" smtClean="0"/>
                        <a:t>Findings</a:t>
                      </a:r>
                      <a:endParaRPr lang="en-US" sz="1600" dirty="0"/>
                    </a:p>
                  </a:txBody>
                  <a:tcPr/>
                </a:tc>
              </a:tr>
              <a:tr h="370840">
                <a:tc>
                  <a:txBody>
                    <a:bodyPr/>
                    <a:lstStyle/>
                    <a:p>
                      <a:r>
                        <a:rPr lang="en-US" sz="1600" dirty="0" smtClean="0"/>
                        <a:t>5</a:t>
                      </a:r>
                      <a:endParaRPr lang="en-US" sz="1600" dirty="0"/>
                    </a:p>
                  </a:txBody>
                  <a:tcPr/>
                </a:tc>
                <a:tc>
                  <a:txBody>
                    <a:bodyPr/>
                    <a:lstStyle/>
                    <a:p>
                      <a:r>
                        <a:rPr lang="en-US" sz="1600" kern="1200" baseline="0" dirty="0" smtClean="0">
                          <a:solidFill>
                            <a:schemeClr val="dk1"/>
                          </a:solidFill>
                          <a:latin typeface="+mn-lt"/>
                          <a:ea typeface="+mn-ea"/>
                          <a:cs typeface="+mn-cs"/>
                        </a:rPr>
                        <a:t>S. Zhang,</a:t>
                      </a:r>
                    </a:p>
                    <a:p>
                      <a:r>
                        <a:rPr lang="en-US" sz="1600" kern="1200" baseline="0" dirty="0" smtClean="0">
                          <a:solidFill>
                            <a:schemeClr val="dk1"/>
                          </a:solidFill>
                          <a:latin typeface="+mn-lt"/>
                          <a:ea typeface="+mn-ea"/>
                          <a:cs typeface="+mn-cs"/>
                        </a:rPr>
                        <a:t>L. Yao, A.</a:t>
                      </a:r>
                    </a:p>
                    <a:p>
                      <a:r>
                        <a:rPr lang="en-US" sz="1600" kern="1200" baseline="0" dirty="0" smtClean="0">
                          <a:solidFill>
                            <a:schemeClr val="dk1"/>
                          </a:solidFill>
                          <a:latin typeface="+mn-lt"/>
                          <a:ea typeface="+mn-ea"/>
                          <a:cs typeface="+mn-cs"/>
                        </a:rPr>
                        <a:t>Sun, Y.</a:t>
                      </a:r>
                    </a:p>
                    <a:p>
                      <a:r>
                        <a:rPr lang="en-US" sz="1600" kern="1200" baseline="0" dirty="0" err="1" smtClean="0">
                          <a:solidFill>
                            <a:schemeClr val="dk1"/>
                          </a:solidFill>
                          <a:latin typeface="+mn-lt"/>
                          <a:ea typeface="+mn-ea"/>
                          <a:cs typeface="+mn-cs"/>
                        </a:rPr>
                        <a:t>Tay</a:t>
                      </a:r>
                      <a:r>
                        <a:rPr lang="en-US" sz="1600" kern="1200" baseline="0" dirty="0" smtClean="0">
                          <a:solidFill>
                            <a:schemeClr val="dk1"/>
                          </a:solidFill>
                          <a:latin typeface="+mn-lt"/>
                          <a:ea typeface="+mn-ea"/>
                          <a:cs typeface="+mn-cs"/>
                        </a:rPr>
                        <a:t>.</a:t>
                      </a:r>
                      <a:endParaRPr lang="en-US" sz="1600" dirty="0"/>
                    </a:p>
                  </a:txBody>
                  <a:tcPr/>
                </a:tc>
                <a:tc>
                  <a:txBody>
                    <a:bodyPr/>
                    <a:lstStyle/>
                    <a:p>
                      <a:r>
                        <a:rPr lang="en-US" sz="1600" kern="1200" baseline="0" dirty="0" smtClean="0">
                          <a:solidFill>
                            <a:schemeClr val="dk1"/>
                          </a:solidFill>
                          <a:latin typeface="+mn-lt"/>
                          <a:ea typeface="+mn-ea"/>
                          <a:cs typeface="+mn-cs"/>
                        </a:rPr>
                        <a:t>Deep Learning</a:t>
                      </a:r>
                    </a:p>
                    <a:p>
                      <a:r>
                        <a:rPr lang="en-US" sz="1600" kern="1200" baseline="0" dirty="0" smtClean="0">
                          <a:solidFill>
                            <a:schemeClr val="dk1"/>
                          </a:solidFill>
                          <a:latin typeface="+mn-lt"/>
                          <a:ea typeface="+mn-ea"/>
                          <a:cs typeface="+mn-cs"/>
                        </a:rPr>
                        <a:t>Based</a:t>
                      </a:r>
                    </a:p>
                    <a:p>
                      <a:r>
                        <a:rPr lang="en-US" sz="1600" kern="1200" baseline="0" dirty="0" smtClean="0">
                          <a:solidFill>
                            <a:schemeClr val="dk1"/>
                          </a:solidFill>
                          <a:latin typeface="+mn-lt"/>
                          <a:ea typeface="+mn-ea"/>
                          <a:cs typeface="+mn-cs"/>
                        </a:rPr>
                        <a:t>Recommender</a:t>
                      </a:r>
                    </a:p>
                    <a:p>
                      <a:r>
                        <a:rPr lang="en-US" sz="1600" kern="1200" baseline="0" dirty="0" smtClean="0">
                          <a:solidFill>
                            <a:schemeClr val="dk1"/>
                          </a:solidFill>
                          <a:latin typeface="+mn-lt"/>
                          <a:ea typeface="+mn-ea"/>
                          <a:cs typeface="+mn-cs"/>
                        </a:rPr>
                        <a:t>System: A Survey</a:t>
                      </a:r>
                    </a:p>
                    <a:p>
                      <a:r>
                        <a:rPr lang="en-US" sz="1600" kern="1200" baseline="0" dirty="0" smtClean="0">
                          <a:solidFill>
                            <a:schemeClr val="dk1"/>
                          </a:solidFill>
                          <a:latin typeface="+mn-lt"/>
                          <a:ea typeface="+mn-ea"/>
                          <a:cs typeface="+mn-cs"/>
                        </a:rPr>
                        <a:t>and New</a:t>
                      </a:r>
                    </a:p>
                    <a:p>
                      <a:r>
                        <a:rPr lang="en-US" sz="1600" kern="1200" baseline="0" dirty="0" smtClean="0">
                          <a:solidFill>
                            <a:schemeClr val="dk1"/>
                          </a:solidFill>
                          <a:latin typeface="+mn-lt"/>
                          <a:ea typeface="+mn-ea"/>
                          <a:cs typeface="+mn-cs"/>
                        </a:rPr>
                        <a:t>Perspectives</a:t>
                      </a:r>
                      <a:endParaRPr lang="en-US" sz="1600" dirty="0"/>
                    </a:p>
                  </a:txBody>
                  <a:tcPr/>
                </a:tc>
                <a:tc>
                  <a:txBody>
                    <a:bodyPr/>
                    <a:lstStyle/>
                    <a:p>
                      <a:r>
                        <a:rPr lang="en-US" sz="1600" kern="1200" baseline="0" dirty="0" smtClean="0">
                          <a:solidFill>
                            <a:schemeClr val="dk1"/>
                          </a:solidFill>
                          <a:latin typeface="+mn-lt"/>
                          <a:ea typeface="+mn-ea"/>
                          <a:cs typeface="+mn-cs"/>
                        </a:rPr>
                        <a:t>ACM Computing Surveys, </a:t>
                      </a:r>
                      <a:r>
                        <a:rPr lang="en-US" sz="1600" kern="1200" baseline="0" dirty="0" err="1" smtClean="0">
                          <a:solidFill>
                            <a:schemeClr val="dk1"/>
                          </a:solidFill>
                          <a:latin typeface="+mn-lt"/>
                          <a:ea typeface="+mn-ea"/>
                          <a:cs typeface="+mn-cs"/>
                        </a:rPr>
                        <a:t>Vol</a:t>
                      </a:r>
                      <a:r>
                        <a:rPr lang="en-US" sz="1600" kern="1200" baseline="0" dirty="0" smtClean="0">
                          <a:solidFill>
                            <a:schemeClr val="dk1"/>
                          </a:solidFill>
                          <a:latin typeface="+mn-lt"/>
                          <a:ea typeface="+mn-ea"/>
                          <a:cs typeface="+mn-cs"/>
                        </a:rPr>
                        <a:t> 52,</a:t>
                      </a:r>
                    </a:p>
                    <a:p>
                      <a:r>
                        <a:rPr lang="en-US" sz="1600" kern="1200" baseline="0" dirty="0" smtClean="0">
                          <a:solidFill>
                            <a:schemeClr val="dk1"/>
                          </a:solidFill>
                          <a:latin typeface="+mn-lt"/>
                          <a:ea typeface="+mn-ea"/>
                          <a:cs typeface="+mn-cs"/>
                        </a:rPr>
                        <a:t>Feb 2019</a:t>
                      </a:r>
                      <a:endParaRPr lang="en-US" sz="1600" dirty="0"/>
                    </a:p>
                  </a:txBody>
                  <a:tcPr/>
                </a:tc>
                <a:tc>
                  <a:txBody>
                    <a:bodyPr/>
                    <a:lstStyle/>
                    <a:p>
                      <a:r>
                        <a:rPr lang="en-US" sz="1600" kern="1200" baseline="0" dirty="0" smtClean="0">
                          <a:solidFill>
                            <a:schemeClr val="dk1"/>
                          </a:solidFill>
                          <a:latin typeface="+mn-lt"/>
                          <a:ea typeface="+mn-ea"/>
                          <a:cs typeface="+mn-cs"/>
                        </a:rPr>
                        <a:t>Overview of various deep learning techniques</a:t>
                      </a:r>
                      <a:endParaRPr lang="en-US" sz="1600" dirty="0"/>
                    </a:p>
                  </a:txBody>
                  <a:tcPr/>
                </a:tc>
              </a:tr>
              <a:tr h="370840">
                <a:tc>
                  <a:txBody>
                    <a:bodyPr/>
                    <a:lstStyle/>
                    <a:p>
                      <a:r>
                        <a:rPr lang="en-US" sz="1600" dirty="0" smtClean="0"/>
                        <a:t>6</a:t>
                      </a:r>
                      <a:endParaRPr lang="en-US" sz="1600" dirty="0"/>
                    </a:p>
                  </a:txBody>
                  <a:tcPr/>
                </a:tc>
                <a:tc>
                  <a:txBody>
                    <a:bodyPr/>
                    <a:lstStyle/>
                    <a:p>
                      <a:r>
                        <a:rPr lang="en-US" sz="1600" kern="1200" baseline="0" dirty="0" smtClean="0">
                          <a:solidFill>
                            <a:schemeClr val="dk1"/>
                          </a:solidFill>
                          <a:latin typeface="+mn-lt"/>
                          <a:ea typeface="+mn-ea"/>
                          <a:cs typeface="+mn-cs"/>
                        </a:rPr>
                        <a:t>R. Mu</a:t>
                      </a:r>
                      <a:endParaRPr lang="en-US" sz="1600" dirty="0"/>
                    </a:p>
                  </a:txBody>
                  <a:tcPr/>
                </a:tc>
                <a:tc>
                  <a:txBody>
                    <a:bodyPr/>
                    <a:lstStyle/>
                    <a:p>
                      <a:r>
                        <a:rPr lang="en-US" sz="1600" kern="1200" baseline="0" dirty="0" smtClean="0">
                          <a:solidFill>
                            <a:schemeClr val="dk1"/>
                          </a:solidFill>
                          <a:latin typeface="+mn-lt"/>
                          <a:ea typeface="+mn-ea"/>
                          <a:cs typeface="+mn-cs"/>
                        </a:rPr>
                        <a:t>A Survey of</a:t>
                      </a:r>
                    </a:p>
                    <a:p>
                      <a:r>
                        <a:rPr lang="en-US" sz="1600" kern="1200" baseline="0" dirty="0" smtClean="0">
                          <a:solidFill>
                            <a:schemeClr val="dk1"/>
                          </a:solidFill>
                          <a:latin typeface="+mn-lt"/>
                          <a:ea typeface="+mn-ea"/>
                          <a:cs typeface="+mn-cs"/>
                        </a:rPr>
                        <a:t>Recommender</a:t>
                      </a:r>
                    </a:p>
                    <a:p>
                      <a:r>
                        <a:rPr lang="en-US" sz="1600" kern="1200" baseline="0" dirty="0" smtClean="0">
                          <a:solidFill>
                            <a:schemeClr val="dk1"/>
                          </a:solidFill>
                          <a:latin typeface="+mn-lt"/>
                          <a:ea typeface="+mn-ea"/>
                          <a:cs typeface="+mn-cs"/>
                        </a:rPr>
                        <a:t>Systems Based on Deep Learning</a:t>
                      </a:r>
                      <a:endParaRPr lang="en-US" sz="1600" dirty="0"/>
                    </a:p>
                  </a:txBody>
                  <a:tcPr/>
                </a:tc>
                <a:tc>
                  <a:txBody>
                    <a:bodyPr/>
                    <a:lstStyle/>
                    <a:p>
                      <a:r>
                        <a:rPr lang="nl-NL" sz="1600" kern="1200" baseline="0" dirty="0" smtClean="0">
                          <a:solidFill>
                            <a:schemeClr val="dk1"/>
                          </a:solidFill>
                          <a:latin typeface="+mn-lt"/>
                          <a:ea typeface="+mn-ea"/>
                          <a:cs typeface="+mn-cs"/>
                        </a:rPr>
                        <a:t>IEEE Access, vol. 6, Nov 2018</a:t>
                      </a:r>
                      <a:endParaRPr lang="en-US" sz="1600" dirty="0"/>
                    </a:p>
                  </a:txBody>
                  <a:tcPr/>
                </a:tc>
                <a:tc>
                  <a:txBody>
                    <a:bodyPr/>
                    <a:lstStyle/>
                    <a:p>
                      <a:r>
                        <a:rPr lang="en-US" sz="1600" kern="1200" baseline="0" dirty="0" smtClean="0">
                          <a:solidFill>
                            <a:schemeClr val="dk1"/>
                          </a:solidFill>
                          <a:latin typeface="+mn-lt"/>
                          <a:ea typeface="+mn-ea"/>
                          <a:cs typeface="+mn-cs"/>
                        </a:rPr>
                        <a:t>Survey on deep learning methods</a:t>
                      </a:r>
                    </a:p>
                    <a:p>
                      <a:r>
                        <a:rPr lang="en-US" sz="1600" kern="1200" baseline="0" dirty="0" smtClean="0">
                          <a:solidFill>
                            <a:schemeClr val="dk1"/>
                          </a:solidFill>
                          <a:latin typeface="+mn-lt"/>
                          <a:ea typeface="+mn-ea"/>
                          <a:cs typeface="+mn-cs"/>
                        </a:rPr>
                        <a:t>1.Autoencoder</a:t>
                      </a:r>
                    </a:p>
                    <a:p>
                      <a:r>
                        <a:rPr lang="en-US" sz="1600" kern="1200" baseline="0" dirty="0" smtClean="0">
                          <a:solidFill>
                            <a:schemeClr val="dk1"/>
                          </a:solidFill>
                          <a:latin typeface="+mn-lt"/>
                          <a:ea typeface="+mn-ea"/>
                          <a:cs typeface="+mn-cs"/>
                        </a:rPr>
                        <a:t>2. Restricted Boltzmann machine</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Literature Survey(Cont…)</a:t>
            </a:r>
            <a:endParaRPr lang="en-US" sz="2800" b="1" dirty="0"/>
          </a:p>
        </p:txBody>
      </p:sp>
      <p:graphicFrame>
        <p:nvGraphicFramePr>
          <p:cNvPr id="4" name="Content Placeholder 3"/>
          <p:cNvGraphicFramePr>
            <a:graphicFrameLocks noGrp="1"/>
          </p:cNvGraphicFramePr>
          <p:nvPr>
            <p:ph idx="1"/>
          </p:nvPr>
        </p:nvGraphicFramePr>
        <p:xfrm>
          <a:off x="457200" y="1600200"/>
          <a:ext cx="8229600" cy="44196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sz="1600" dirty="0" smtClean="0"/>
                        <a:t>Sr. No</a:t>
                      </a:r>
                      <a:endParaRPr lang="en-US" sz="1600" dirty="0"/>
                    </a:p>
                  </a:txBody>
                  <a:tcPr/>
                </a:tc>
                <a:tc>
                  <a:txBody>
                    <a:bodyPr/>
                    <a:lstStyle/>
                    <a:p>
                      <a:r>
                        <a:rPr lang="en-US" sz="1600" dirty="0" smtClean="0"/>
                        <a:t>Author</a:t>
                      </a:r>
                      <a:endParaRPr lang="en-US" sz="1600" dirty="0"/>
                    </a:p>
                  </a:txBody>
                  <a:tcPr/>
                </a:tc>
                <a:tc>
                  <a:txBody>
                    <a:bodyPr/>
                    <a:lstStyle/>
                    <a:p>
                      <a:r>
                        <a:rPr lang="en-US" sz="1600" dirty="0" smtClean="0"/>
                        <a:t>Name</a:t>
                      </a:r>
                      <a:r>
                        <a:rPr lang="en-US" sz="1600" baseline="0" dirty="0" smtClean="0"/>
                        <a:t> of Paper</a:t>
                      </a:r>
                      <a:endParaRPr lang="en-US" sz="1600" dirty="0"/>
                    </a:p>
                  </a:txBody>
                  <a:tcPr/>
                </a:tc>
                <a:tc>
                  <a:txBody>
                    <a:bodyPr/>
                    <a:lstStyle/>
                    <a:p>
                      <a:r>
                        <a:rPr lang="en-US" sz="1600" dirty="0" smtClean="0"/>
                        <a:t>Journal/Conference</a:t>
                      </a:r>
                      <a:endParaRPr lang="en-US" sz="1600" dirty="0"/>
                    </a:p>
                  </a:txBody>
                  <a:tcPr/>
                </a:tc>
                <a:tc>
                  <a:txBody>
                    <a:bodyPr/>
                    <a:lstStyle/>
                    <a:p>
                      <a:r>
                        <a:rPr lang="en-US" sz="1600" dirty="0" smtClean="0"/>
                        <a:t>Findings</a:t>
                      </a:r>
                      <a:endParaRPr lang="en-US" sz="1600" dirty="0"/>
                    </a:p>
                  </a:txBody>
                  <a:tcPr/>
                </a:tc>
              </a:tr>
              <a:tr h="370840">
                <a:tc>
                  <a:txBody>
                    <a:bodyPr/>
                    <a:lstStyle/>
                    <a:p>
                      <a:r>
                        <a:rPr lang="en-US" sz="1600" dirty="0" smtClean="0"/>
                        <a:t>7</a:t>
                      </a:r>
                      <a:endParaRPr lang="en-US" sz="1600" dirty="0"/>
                    </a:p>
                  </a:txBody>
                  <a:tcPr/>
                </a:tc>
                <a:tc>
                  <a:txBody>
                    <a:bodyPr/>
                    <a:lstStyle/>
                    <a:p>
                      <a:r>
                        <a:rPr lang="en-US" sz="1600" kern="1200" baseline="0" dirty="0" smtClean="0">
                          <a:solidFill>
                            <a:schemeClr val="dk1"/>
                          </a:solidFill>
                          <a:latin typeface="+mn-lt"/>
                          <a:ea typeface="+mn-ea"/>
                          <a:cs typeface="+mn-cs"/>
                        </a:rPr>
                        <a:t>Y. </a:t>
                      </a:r>
                      <a:r>
                        <a:rPr lang="en-US" sz="1600" kern="1200" baseline="0" dirty="0" err="1" smtClean="0">
                          <a:solidFill>
                            <a:schemeClr val="dk1"/>
                          </a:solidFill>
                          <a:latin typeface="+mn-lt"/>
                          <a:ea typeface="+mn-ea"/>
                          <a:cs typeface="+mn-cs"/>
                        </a:rPr>
                        <a:t>Hu</a:t>
                      </a:r>
                      <a:r>
                        <a:rPr lang="en-US" sz="1600" kern="1200" baseline="0" dirty="0" smtClean="0">
                          <a:solidFill>
                            <a:schemeClr val="dk1"/>
                          </a:solidFill>
                          <a:latin typeface="+mn-lt"/>
                          <a:ea typeface="+mn-ea"/>
                          <a:cs typeface="+mn-cs"/>
                        </a:rPr>
                        <a:t>, Y. </a:t>
                      </a:r>
                      <a:r>
                        <a:rPr lang="en-US" sz="1600" kern="1200" baseline="0" dirty="0" err="1" smtClean="0">
                          <a:solidFill>
                            <a:schemeClr val="dk1"/>
                          </a:solidFill>
                          <a:latin typeface="+mn-lt"/>
                          <a:ea typeface="+mn-ea"/>
                          <a:cs typeface="+mn-cs"/>
                        </a:rPr>
                        <a:t>Koren</a:t>
                      </a:r>
                      <a:r>
                        <a:rPr lang="en-US" sz="1600" kern="1200" baseline="0" dirty="0" smtClean="0">
                          <a:solidFill>
                            <a:schemeClr val="dk1"/>
                          </a:solidFill>
                          <a:latin typeface="+mn-lt"/>
                          <a:ea typeface="+mn-ea"/>
                          <a:cs typeface="+mn-cs"/>
                        </a:rPr>
                        <a:t>,</a:t>
                      </a:r>
                    </a:p>
                    <a:p>
                      <a:r>
                        <a:rPr lang="en-US" sz="1600" kern="1200" baseline="0" dirty="0" smtClean="0">
                          <a:solidFill>
                            <a:schemeClr val="dk1"/>
                          </a:solidFill>
                          <a:latin typeface="+mn-lt"/>
                          <a:ea typeface="+mn-ea"/>
                          <a:cs typeface="+mn-cs"/>
                        </a:rPr>
                        <a:t>C. </a:t>
                      </a:r>
                      <a:r>
                        <a:rPr lang="en-US" sz="1600" kern="1200" baseline="0" dirty="0" err="1" smtClean="0">
                          <a:solidFill>
                            <a:schemeClr val="dk1"/>
                          </a:solidFill>
                          <a:latin typeface="+mn-lt"/>
                          <a:ea typeface="+mn-ea"/>
                          <a:cs typeface="+mn-cs"/>
                        </a:rPr>
                        <a:t>Volinsky</a:t>
                      </a:r>
                      <a:endParaRPr lang="en-US" sz="1600" dirty="0"/>
                    </a:p>
                  </a:txBody>
                  <a:tcPr/>
                </a:tc>
                <a:tc>
                  <a:txBody>
                    <a:bodyPr/>
                    <a:lstStyle/>
                    <a:p>
                      <a:r>
                        <a:rPr lang="en-US" sz="1600" kern="1200" baseline="0" dirty="0" smtClean="0">
                          <a:solidFill>
                            <a:schemeClr val="dk1"/>
                          </a:solidFill>
                          <a:latin typeface="+mn-lt"/>
                          <a:ea typeface="+mn-ea"/>
                          <a:cs typeface="+mn-cs"/>
                        </a:rPr>
                        <a:t>Collaborative Filtering for</a:t>
                      </a:r>
                    </a:p>
                    <a:p>
                      <a:r>
                        <a:rPr lang="en-US" sz="1600" kern="1200" baseline="0" dirty="0" smtClean="0">
                          <a:solidFill>
                            <a:schemeClr val="dk1"/>
                          </a:solidFill>
                          <a:latin typeface="+mn-lt"/>
                          <a:ea typeface="+mn-ea"/>
                          <a:cs typeface="+mn-cs"/>
                        </a:rPr>
                        <a:t>Implicit Feedback Datasets</a:t>
                      </a:r>
                      <a:endParaRPr lang="en-US" sz="1600" dirty="0"/>
                    </a:p>
                  </a:txBody>
                  <a:tcPr/>
                </a:tc>
                <a:tc>
                  <a:txBody>
                    <a:bodyPr/>
                    <a:lstStyle/>
                    <a:p>
                      <a:r>
                        <a:rPr lang="en-US" sz="1600" kern="1200" baseline="0" dirty="0" smtClean="0">
                          <a:solidFill>
                            <a:schemeClr val="dk1"/>
                          </a:solidFill>
                          <a:latin typeface="+mn-lt"/>
                          <a:ea typeface="+mn-ea"/>
                          <a:cs typeface="+mn-cs"/>
                        </a:rPr>
                        <a:t>Eighth IEEE International</a:t>
                      </a:r>
                    </a:p>
                    <a:p>
                      <a:r>
                        <a:rPr lang="en-US" sz="1600" kern="1200" baseline="0" dirty="0" smtClean="0">
                          <a:solidFill>
                            <a:schemeClr val="dk1"/>
                          </a:solidFill>
                          <a:latin typeface="+mn-lt"/>
                          <a:ea typeface="+mn-ea"/>
                          <a:cs typeface="+mn-cs"/>
                        </a:rPr>
                        <a:t>Conference on Data Mining,</a:t>
                      </a:r>
                    </a:p>
                    <a:p>
                      <a:r>
                        <a:rPr lang="en-US" sz="1600" kern="1200" baseline="0" dirty="0" smtClean="0">
                          <a:solidFill>
                            <a:schemeClr val="dk1"/>
                          </a:solidFill>
                          <a:latin typeface="+mn-lt"/>
                          <a:ea typeface="+mn-ea"/>
                          <a:cs typeface="+mn-cs"/>
                        </a:rPr>
                        <a:t>Pisa, Italy, Dec 2008</a:t>
                      </a:r>
                      <a:endParaRPr lang="en-US" sz="1600" dirty="0"/>
                    </a:p>
                  </a:txBody>
                  <a:tcPr/>
                </a:tc>
                <a:tc>
                  <a:txBody>
                    <a:bodyPr/>
                    <a:lstStyle/>
                    <a:p>
                      <a:r>
                        <a:rPr lang="en-US" sz="1600" kern="1200" baseline="0" dirty="0" smtClean="0">
                          <a:solidFill>
                            <a:schemeClr val="dk1"/>
                          </a:solidFill>
                          <a:latin typeface="+mn-lt"/>
                          <a:ea typeface="+mn-ea"/>
                          <a:cs typeface="+mn-cs"/>
                        </a:rPr>
                        <a:t>Details of how to use </a:t>
                      </a:r>
                      <a:r>
                        <a:rPr lang="en-US" sz="1600" kern="1200" baseline="0" dirty="0" err="1" smtClean="0">
                          <a:solidFill>
                            <a:schemeClr val="dk1"/>
                          </a:solidFill>
                          <a:latin typeface="+mn-lt"/>
                          <a:ea typeface="+mn-ea"/>
                          <a:cs typeface="+mn-cs"/>
                        </a:rPr>
                        <a:t>implcit</a:t>
                      </a:r>
                      <a:r>
                        <a:rPr lang="en-US" sz="1600" kern="1200" baseline="0" dirty="0" smtClean="0">
                          <a:solidFill>
                            <a:schemeClr val="dk1"/>
                          </a:solidFill>
                          <a:latin typeface="+mn-lt"/>
                          <a:ea typeface="+mn-ea"/>
                          <a:cs typeface="+mn-cs"/>
                        </a:rPr>
                        <a:t> feedback in deep learning</a:t>
                      </a:r>
                      <a:endParaRPr lang="en-US" sz="1600" dirty="0"/>
                    </a:p>
                  </a:txBody>
                  <a:tcPr/>
                </a:tc>
              </a:tr>
              <a:tr h="370840">
                <a:tc>
                  <a:txBody>
                    <a:bodyPr/>
                    <a:lstStyle/>
                    <a:p>
                      <a:r>
                        <a:rPr lang="en-US" sz="1600" dirty="0" smtClean="0"/>
                        <a:t>8</a:t>
                      </a:r>
                      <a:endParaRPr lang="en-US" sz="1600" dirty="0"/>
                    </a:p>
                  </a:txBody>
                  <a:tcPr/>
                </a:tc>
                <a:tc>
                  <a:txBody>
                    <a:bodyPr/>
                    <a:lstStyle/>
                    <a:p>
                      <a:r>
                        <a:rPr lang="en-US" sz="1600" kern="1200" baseline="0" dirty="0" smtClean="0">
                          <a:solidFill>
                            <a:schemeClr val="dk1"/>
                          </a:solidFill>
                          <a:latin typeface="+mn-lt"/>
                          <a:ea typeface="+mn-ea"/>
                          <a:cs typeface="+mn-cs"/>
                        </a:rPr>
                        <a:t>G. </a:t>
                      </a:r>
                      <a:r>
                        <a:rPr lang="en-US" sz="1600" kern="1200" baseline="0" dirty="0" err="1" smtClean="0">
                          <a:solidFill>
                            <a:schemeClr val="dk1"/>
                          </a:solidFill>
                          <a:latin typeface="+mn-lt"/>
                          <a:ea typeface="+mn-ea"/>
                          <a:cs typeface="+mn-cs"/>
                        </a:rPr>
                        <a:t>Jawaheer</a:t>
                      </a:r>
                      <a:r>
                        <a:rPr lang="en-US" sz="1600" kern="1200" baseline="0" dirty="0" smtClean="0">
                          <a:solidFill>
                            <a:schemeClr val="dk1"/>
                          </a:solidFill>
                          <a:latin typeface="+mn-lt"/>
                          <a:ea typeface="+mn-ea"/>
                          <a:cs typeface="+mn-cs"/>
                        </a:rPr>
                        <a:t>,</a:t>
                      </a:r>
                    </a:p>
                    <a:p>
                      <a:r>
                        <a:rPr lang="en-US" sz="1600" kern="1200" baseline="0" dirty="0" smtClean="0">
                          <a:solidFill>
                            <a:schemeClr val="dk1"/>
                          </a:solidFill>
                          <a:latin typeface="+mn-lt"/>
                          <a:ea typeface="+mn-ea"/>
                          <a:cs typeface="+mn-cs"/>
                        </a:rPr>
                        <a:t>M. </a:t>
                      </a:r>
                      <a:r>
                        <a:rPr lang="en-US" sz="1600" kern="1200" baseline="0" dirty="0" err="1" smtClean="0">
                          <a:solidFill>
                            <a:schemeClr val="dk1"/>
                          </a:solidFill>
                          <a:latin typeface="+mn-lt"/>
                          <a:ea typeface="+mn-ea"/>
                          <a:cs typeface="+mn-cs"/>
                        </a:rPr>
                        <a:t>Szomszor</a:t>
                      </a:r>
                      <a:r>
                        <a:rPr lang="en-US" sz="1600" kern="1200" baseline="0" dirty="0" smtClean="0">
                          <a:solidFill>
                            <a:schemeClr val="dk1"/>
                          </a:solidFill>
                          <a:latin typeface="+mn-lt"/>
                          <a:ea typeface="+mn-ea"/>
                          <a:cs typeface="+mn-cs"/>
                        </a:rPr>
                        <a:t>,</a:t>
                      </a:r>
                    </a:p>
                    <a:p>
                      <a:r>
                        <a:rPr lang="en-US" sz="1600" kern="1200" baseline="0" dirty="0" smtClean="0">
                          <a:solidFill>
                            <a:schemeClr val="dk1"/>
                          </a:solidFill>
                          <a:latin typeface="+mn-lt"/>
                          <a:ea typeface="+mn-ea"/>
                          <a:cs typeface="+mn-cs"/>
                        </a:rPr>
                        <a:t>P. </a:t>
                      </a:r>
                      <a:r>
                        <a:rPr lang="en-US" sz="1600" kern="1200" baseline="0" dirty="0" err="1" smtClean="0">
                          <a:solidFill>
                            <a:schemeClr val="dk1"/>
                          </a:solidFill>
                          <a:latin typeface="+mn-lt"/>
                          <a:ea typeface="+mn-ea"/>
                          <a:cs typeface="+mn-cs"/>
                        </a:rPr>
                        <a:t>Kostkova</a:t>
                      </a:r>
                      <a:endParaRPr lang="en-US" sz="1600" dirty="0"/>
                    </a:p>
                  </a:txBody>
                  <a:tcPr/>
                </a:tc>
                <a:tc>
                  <a:txBody>
                    <a:bodyPr/>
                    <a:lstStyle/>
                    <a:p>
                      <a:r>
                        <a:rPr lang="en-US" sz="1600" kern="1200" baseline="0" dirty="0" smtClean="0">
                          <a:solidFill>
                            <a:schemeClr val="dk1"/>
                          </a:solidFill>
                          <a:latin typeface="+mn-lt"/>
                          <a:ea typeface="+mn-ea"/>
                          <a:cs typeface="+mn-cs"/>
                        </a:rPr>
                        <a:t>Comparison of</a:t>
                      </a:r>
                    </a:p>
                    <a:p>
                      <a:r>
                        <a:rPr lang="en-US" sz="1600" kern="1200" baseline="0" dirty="0" smtClean="0">
                          <a:solidFill>
                            <a:schemeClr val="dk1"/>
                          </a:solidFill>
                          <a:latin typeface="+mn-lt"/>
                          <a:ea typeface="+mn-ea"/>
                          <a:cs typeface="+mn-cs"/>
                        </a:rPr>
                        <a:t>implicit and explicit feedback from an online music recommendation</a:t>
                      </a:r>
                    </a:p>
                    <a:p>
                      <a:r>
                        <a:rPr lang="en-US" sz="1600" kern="1200" baseline="0" dirty="0" smtClean="0">
                          <a:solidFill>
                            <a:schemeClr val="dk1"/>
                          </a:solidFill>
                          <a:latin typeface="+mn-lt"/>
                          <a:ea typeface="+mn-ea"/>
                          <a:cs typeface="+mn-cs"/>
                        </a:rPr>
                        <a:t>Service</a:t>
                      </a:r>
                      <a:endParaRPr lang="en-US" sz="1600" dirty="0"/>
                    </a:p>
                  </a:txBody>
                  <a:tcPr/>
                </a:tc>
                <a:tc>
                  <a:txBody>
                    <a:bodyPr/>
                    <a:lstStyle/>
                    <a:p>
                      <a:r>
                        <a:rPr lang="en-US" sz="1600" kern="1200" baseline="0" dirty="0" smtClean="0">
                          <a:solidFill>
                            <a:schemeClr val="dk1"/>
                          </a:solidFill>
                          <a:latin typeface="+mn-lt"/>
                          <a:ea typeface="+mn-ea"/>
                          <a:cs typeface="+mn-cs"/>
                        </a:rPr>
                        <a:t>Proceedings of the 1st International</a:t>
                      </a:r>
                    </a:p>
                    <a:p>
                      <a:r>
                        <a:rPr lang="en-US" sz="1600" kern="1200" baseline="0" dirty="0" smtClean="0">
                          <a:solidFill>
                            <a:schemeClr val="dk1"/>
                          </a:solidFill>
                          <a:latin typeface="+mn-lt"/>
                          <a:ea typeface="+mn-ea"/>
                          <a:cs typeface="+mn-cs"/>
                        </a:rPr>
                        <a:t>Workshop on Information</a:t>
                      </a:r>
                    </a:p>
                    <a:p>
                      <a:r>
                        <a:rPr lang="en-US" sz="1600" kern="1200" baseline="0" dirty="0" smtClean="0">
                          <a:solidFill>
                            <a:schemeClr val="dk1"/>
                          </a:solidFill>
                          <a:latin typeface="+mn-lt"/>
                          <a:ea typeface="+mn-ea"/>
                          <a:cs typeface="+mn-cs"/>
                        </a:rPr>
                        <a:t>Heterogeneity and Fusion in</a:t>
                      </a:r>
                    </a:p>
                    <a:p>
                      <a:r>
                        <a:rPr lang="en-US" sz="1600" kern="1200" baseline="0" dirty="0" smtClean="0">
                          <a:solidFill>
                            <a:schemeClr val="dk1"/>
                          </a:solidFill>
                          <a:latin typeface="+mn-lt"/>
                          <a:ea typeface="+mn-ea"/>
                          <a:cs typeface="+mn-cs"/>
                        </a:rPr>
                        <a:t>Recommender Systems, 2010</a:t>
                      </a:r>
                      <a:endParaRPr lang="en-US" sz="1600" dirty="0"/>
                    </a:p>
                  </a:txBody>
                  <a:tcPr/>
                </a:tc>
                <a:tc>
                  <a:txBody>
                    <a:bodyPr/>
                    <a:lstStyle/>
                    <a:p>
                      <a:r>
                        <a:rPr lang="en-US" sz="1600" kern="1200" baseline="0" dirty="0" smtClean="0">
                          <a:solidFill>
                            <a:schemeClr val="dk1"/>
                          </a:solidFill>
                          <a:latin typeface="+mn-lt"/>
                          <a:ea typeface="+mn-ea"/>
                          <a:cs typeface="+mn-cs"/>
                        </a:rPr>
                        <a:t>Comparing against results of collaborative</a:t>
                      </a:r>
                    </a:p>
                    <a:p>
                      <a:r>
                        <a:rPr lang="en-US" sz="1600" kern="1200" baseline="0" dirty="0" smtClean="0">
                          <a:solidFill>
                            <a:schemeClr val="dk1"/>
                          </a:solidFill>
                          <a:latin typeface="+mn-lt"/>
                          <a:ea typeface="+mn-ea"/>
                          <a:cs typeface="+mn-cs"/>
                        </a:rPr>
                        <a:t>Filtering engine by Apache using artist play</a:t>
                      </a:r>
                    </a:p>
                    <a:p>
                      <a:r>
                        <a:rPr lang="en-US" sz="1600" kern="1200" baseline="0" dirty="0" smtClean="0">
                          <a:solidFill>
                            <a:schemeClr val="dk1"/>
                          </a:solidFill>
                          <a:latin typeface="+mn-lt"/>
                          <a:ea typeface="+mn-ea"/>
                          <a:cs typeface="+mn-cs"/>
                        </a:rPr>
                        <a:t>count as implicit feedback</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Problem Statement</a:t>
            </a:r>
            <a:endParaRPr lang="en-US" sz="2800" b="1" dirty="0"/>
          </a:p>
        </p:txBody>
      </p:sp>
      <p:sp>
        <p:nvSpPr>
          <p:cNvPr id="3" name="Content Placeholder 2"/>
          <p:cNvSpPr>
            <a:spLocks noGrp="1"/>
          </p:cNvSpPr>
          <p:nvPr>
            <p:ph idx="1"/>
          </p:nvPr>
        </p:nvSpPr>
        <p:spPr/>
        <p:txBody>
          <a:bodyPr>
            <a:normAutofit/>
          </a:bodyPr>
          <a:lstStyle/>
          <a:p>
            <a:r>
              <a:rPr lang="en-US" sz="1600" dirty="0" smtClean="0"/>
              <a:t>To design a music recommender system using deep learning method called restricted </a:t>
            </a:r>
            <a:r>
              <a:rPr lang="en-US" sz="1600" dirty="0" err="1" smtClean="0"/>
              <a:t>boltzmann</a:t>
            </a:r>
            <a:r>
              <a:rPr lang="en-US" sz="1600" dirty="0" smtClean="0"/>
              <a:t> machine with user music play count as implicit feedback of individual user to provide recommendation.</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Recommender System Comparison</a:t>
            </a:r>
            <a:endParaRPr lang="en-US" sz="2800" b="1" dirty="0"/>
          </a:p>
        </p:txBody>
      </p:sp>
      <p:graphicFrame>
        <p:nvGraphicFramePr>
          <p:cNvPr id="4" name="Content Placeholder 3"/>
          <p:cNvGraphicFramePr>
            <a:graphicFrameLocks noGrp="1"/>
          </p:cNvGraphicFramePr>
          <p:nvPr>
            <p:ph idx="1"/>
          </p:nvPr>
        </p:nvGraphicFramePr>
        <p:xfrm>
          <a:off x="457200" y="1600200"/>
          <a:ext cx="8229600" cy="4206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sz="1600" b="1" kern="1200" baseline="0" dirty="0" smtClean="0">
                          <a:solidFill>
                            <a:schemeClr val="lt1"/>
                          </a:solidFill>
                          <a:latin typeface="+mn-lt"/>
                          <a:ea typeface="+mn-ea"/>
                          <a:cs typeface="+mn-cs"/>
                        </a:rPr>
                        <a:t>Content based methods</a:t>
                      </a:r>
                      <a:endParaRPr lang="en-US" sz="1600" dirty="0"/>
                    </a:p>
                  </a:txBody>
                  <a:tcPr/>
                </a:tc>
                <a:tc>
                  <a:txBody>
                    <a:bodyPr/>
                    <a:lstStyle/>
                    <a:p>
                      <a:r>
                        <a:rPr lang="en-US" sz="1600" b="1" kern="1200" baseline="0" dirty="0" smtClean="0">
                          <a:solidFill>
                            <a:schemeClr val="lt1"/>
                          </a:solidFill>
                          <a:latin typeface="+mn-lt"/>
                          <a:ea typeface="+mn-ea"/>
                          <a:cs typeface="+mn-cs"/>
                        </a:rPr>
                        <a:t>Collaborative filtering</a:t>
                      </a:r>
                    </a:p>
                    <a:p>
                      <a:r>
                        <a:rPr lang="en-US" sz="1600" b="1" kern="1200" baseline="0" dirty="0" smtClean="0">
                          <a:solidFill>
                            <a:schemeClr val="lt1"/>
                          </a:solidFill>
                          <a:latin typeface="+mn-lt"/>
                          <a:ea typeface="+mn-ea"/>
                          <a:cs typeface="+mn-cs"/>
                        </a:rPr>
                        <a:t>methods</a:t>
                      </a:r>
                      <a:endParaRPr lang="en-US" sz="1600" dirty="0"/>
                    </a:p>
                  </a:txBody>
                  <a:tcPr/>
                </a:tc>
                <a:tc>
                  <a:txBody>
                    <a:bodyPr/>
                    <a:lstStyle/>
                    <a:p>
                      <a:r>
                        <a:rPr lang="en-US" sz="1600" b="1" kern="1200" baseline="0" dirty="0" smtClean="0">
                          <a:solidFill>
                            <a:schemeClr val="lt1"/>
                          </a:solidFill>
                          <a:latin typeface="+mn-lt"/>
                          <a:ea typeface="+mn-ea"/>
                          <a:cs typeface="+mn-cs"/>
                        </a:rPr>
                        <a:t>Hybrid methods</a:t>
                      </a:r>
                      <a:endParaRPr lang="en-US" sz="1600" dirty="0"/>
                    </a:p>
                  </a:txBody>
                  <a:tcPr/>
                </a:tc>
              </a:tr>
              <a:tr h="370840">
                <a:tc>
                  <a:txBody>
                    <a:bodyPr/>
                    <a:lstStyle/>
                    <a:p>
                      <a:r>
                        <a:rPr lang="en-US" sz="1600" kern="1200" baseline="0" dirty="0" smtClean="0">
                          <a:solidFill>
                            <a:schemeClr val="dk1"/>
                          </a:solidFill>
                          <a:latin typeface="+mn-lt"/>
                          <a:ea typeface="+mn-ea"/>
                          <a:cs typeface="+mn-cs"/>
                        </a:rPr>
                        <a:t>1. Prediction made based on</a:t>
                      </a:r>
                    </a:p>
                    <a:p>
                      <a:r>
                        <a:rPr lang="en-US" sz="1600" kern="1200" baseline="0" dirty="0" smtClean="0">
                          <a:solidFill>
                            <a:schemeClr val="dk1"/>
                          </a:solidFill>
                          <a:latin typeface="+mn-lt"/>
                          <a:ea typeface="+mn-ea"/>
                          <a:cs typeface="+mn-cs"/>
                        </a:rPr>
                        <a:t>user-item matrix .</a:t>
                      </a:r>
                      <a:endParaRPr lang="en-US" sz="1600" dirty="0"/>
                    </a:p>
                  </a:txBody>
                  <a:tcPr/>
                </a:tc>
                <a:tc>
                  <a:txBody>
                    <a:bodyPr/>
                    <a:lstStyle/>
                    <a:p>
                      <a:r>
                        <a:rPr lang="en-US" sz="1600" kern="1200" baseline="0" dirty="0" smtClean="0">
                          <a:solidFill>
                            <a:schemeClr val="dk1"/>
                          </a:solidFill>
                          <a:latin typeface="+mn-lt"/>
                          <a:ea typeface="+mn-ea"/>
                          <a:cs typeface="+mn-cs"/>
                        </a:rPr>
                        <a:t>1. Prediction made using similarity of methods</a:t>
                      </a:r>
                      <a:endParaRPr lang="en-US" sz="1600" dirty="0"/>
                    </a:p>
                  </a:txBody>
                  <a:tcPr/>
                </a:tc>
                <a:tc>
                  <a:txBody>
                    <a:bodyPr/>
                    <a:lstStyle/>
                    <a:p>
                      <a:r>
                        <a:rPr lang="en-US" sz="1600" kern="1200" baseline="0" dirty="0" smtClean="0">
                          <a:solidFill>
                            <a:schemeClr val="dk1"/>
                          </a:solidFill>
                          <a:latin typeface="+mn-lt"/>
                          <a:ea typeface="+mn-ea"/>
                          <a:cs typeface="+mn-cs"/>
                        </a:rPr>
                        <a:t>1. Prediction made combining content based and/or collaborative filtering</a:t>
                      </a:r>
                    </a:p>
                    <a:p>
                      <a:r>
                        <a:rPr lang="en-US" sz="1600" kern="1200" baseline="0" dirty="0" smtClean="0">
                          <a:solidFill>
                            <a:schemeClr val="dk1"/>
                          </a:solidFill>
                          <a:latin typeface="+mn-lt"/>
                          <a:ea typeface="+mn-ea"/>
                          <a:cs typeface="+mn-cs"/>
                        </a:rPr>
                        <a:t>methods.</a:t>
                      </a:r>
                      <a:endParaRPr lang="en-US" sz="1600" dirty="0"/>
                    </a:p>
                  </a:txBody>
                  <a:tcPr/>
                </a:tc>
              </a:tr>
              <a:tr h="370840">
                <a:tc>
                  <a:txBody>
                    <a:bodyPr/>
                    <a:lstStyle/>
                    <a:p>
                      <a:r>
                        <a:rPr lang="en-US" sz="1600" b="1" kern="1200" baseline="0" dirty="0" smtClean="0">
                          <a:solidFill>
                            <a:schemeClr val="dk1"/>
                          </a:solidFill>
                          <a:latin typeface="+mn-lt"/>
                          <a:ea typeface="+mn-ea"/>
                          <a:cs typeface="+mn-cs"/>
                        </a:rPr>
                        <a:t>2. Scalability: </a:t>
                      </a:r>
                      <a:r>
                        <a:rPr lang="en-US" sz="1600" b="0" kern="1200" baseline="0" dirty="0" smtClean="0">
                          <a:solidFill>
                            <a:schemeClr val="dk1"/>
                          </a:solidFill>
                          <a:latin typeface="+mn-lt"/>
                          <a:ea typeface="+mn-ea"/>
                          <a:cs typeface="+mn-cs"/>
                        </a:rPr>
                        <a:t>Not easier to</a:t>
                      </a:r>
                    </a:p>
                    <a:p>
                      <a:r>
                        <a:rPr lang="en-US" sz="1600" kern="1200" baseline="0" dirty="0" smtClean="0">
                          <a:solidFill>
                            <a:schemeClr val="dk1"/>
                          </a:solidFill>
                          <a:latin typeface="+mn-lt"/>
                          <a:ea typeface="+mn-ea"/>
                          <a:cs typeface="+mn-cs"/>
                        </a:rPr>
                        <a:t>scale</a:t>
                      </a:r>
                      <a:endParaRPr lang="en-US" sz="1600" dirty="0"/>
                    </a:p>
                  </a:txBody>
                  <a:tcPr/>
                </a:tc>
                <a:tc>
                  <a:txBody>
                    <a:bodyPr/>
                    <a:lstStyle/>
                    <a:p>
                      <a:r>
                        <a:rPr lang="en-US" sz="1600" b="1" kern="1200" baseline="0" dirty="0" smtClean="0">
                          <a:solidFill>
                            <a:schemeClr val="dk1"/>
                          </a:solidFill>
                          <a:latin typeface="+mn-lt"/>
                          <a:ea typeface="+mn-ea"/>
                          <a:cs typeface="+mn-cs"/>
                        </a:rPr>
                        <a:t>2.Scalability: </a:t>
                      </a:r>
                      <a:r>
                        <a:rPr lang="en-US" sz="1600" b="0" kern="1200" baseline="0" dirty="0" smtClean="0">
                          <a:solidFill>
                            <a:schemeClr val="dk1"/>
                          </a:solidFill>
                          <a:latin typeface="+mn-lt"/>
                          <a:ea typeface="+mn-ea"/>
                          <a:cs typeface="+mn-cs"/>
                        </a:rPr>
                        <a:t>Easier to scale</a:t>
                      </a:r>
                      <a:endParaRPr lang="en-US" sz="1600" b="0" dirty="0"/>
                    </a:p>
                  </a:txBody>
                  <a:tcPr/>
                </a:tc>
                <a:tc>
                  <a:txBody>
                    <a:bodyPr/>
                    <a:lstStyle/>
                    <a:p>
                      <a:r>
                        <a:rPr lang="en-US" sz="1600" b="1" kern="1200" baseline="0" dirty="0" smtClean="0">
                          <a:solidFill>
                            <a:schemeClr val="dk1"/>
                          </a:solidFill>
                          <a:latin typeface="+mn-lt"/>
                          <a:ea typeface="+mn-ea"/>
                          <a:cs typeface="+mn-cs"/>
                        </a:rPr>
                        <a:t>2.Scalability: </a:t>
                      </a:r>
                      <a:r>
                        <a:rPr lang="en-US" sz="1600" b="0" kern="1200" baseline="0" dirty="0" smtClean="0">
                          <a:solidFill>
                            <a:schemeClr val="dk1"/>
                          </a:solidFill>
                          <a:latin typeface="+mn-lt"/>
                          <a:ea typeface="+mn-ea"/>
                          <a:cs typeface="+mn-cs"/>
                        </a:rPr>
                        <a:t>Easier to scale</a:t>
                      </a:r>
                      <a:endParaRPr lang="en-US" sz="1600" b="0" dirty="0"/>
                    </a:p>
                  </a:txBody>
                  <a:tcPr/>
                </a:tc>
              </a:tr>
              <a:tr h="370840">
                <a:tc>
                  <a:txBody>
                    <a:bodyPr/>
                    <a:lstStyle/>
                    <a:p>
                      <a:r>
                        <a:rPr lang="en-US" sz="1600" b="1" kern="1200" baseline="0" dirty="0" smtClean="0">
                          <a:solidFill>
                            <a:schemeClr val="dk1"/>
                          </a:solidFill>
                          <a:latin typeface="+mn-lt"/>
                          <a:ea typeface="+mn-ea"/>
                          <a:cs typeface="+mn-cs"/>
                        </a:rPr>
                        <a:t>3. </a:t>
                      </a:r>
                      <a:r>
                        <a:rPr lang="en-US" sz="1600" b="1" kern="1200" baseline="0" dirty="0" err="1" smtClean="0">
                          <a:solidFill>
                            <a:schemeClr val="dk1"/>
                          </a:solidFill>
                          <a:latin typeface="+mn-lt"/>
                          <a:ea typeface="+mn-ea"/>
                          <a:cs typeface="+mn-cs"/>
                        </a:rPr>
                        <a:t>Overspeciliazation</a:t>
                      </a:r>
                      <a:r>
                        <a:rPr lang="en-US" sz="1600" b="1" kern="1200" baseline="0" dirty="0" smtClean="0">
                          <a:solidFill>
                            <a:schemeClr val="dk1"/>
                          </a:solidFill>
                          <a:latin typeface="+mn-lt"/>
                          <a:ea typeface="+mn-ea"/>
                          <a:cs typeface="+mn-cs"/>
                        </a:rPr>
                        <a:t>: </a:t>
                      </a:r>
                      <a:r>
                        <a:rPr lang="en-US" sz="1600" b="0" kern="1200" baseline="0" dirty="0" smtClean="0">
                          <a:solidFill>
                            <a:schemeClr val="dk1"/>
                          </a:solidFill>
                          <a:latin typeface="+mn-lt"/>
                          <a:ea typeface="+mn-ea"/>
                          <a:cs typeface="+mn-cs"/>
                        </a:rPr>
                        <a:t>It tends</a:t>
                      </a:r>
                    </a:p>
                    <a:p>
                      <a:r>
                        <a:rPr lang="en-US" sz="1600" kern="1200" baseline="0" dirty="0" smtClean="0">
                          <a:solidFill>
                            <a:schemeClr val="dk1"/>
                          </a:solidFill>
                          <a:latin typeface="+mn-lt"/>
                          <a:ea typeface="+mn-ea"/>
                          <a:cs typeface="+mn-cs"/>
                        </a:rPr>
                        <a:t>to recommend same types of</a:t>
                      </a:r>
                    </a:p>
                    <a:p>
                      <a:r>
                        <a:rPr lang="en-US" sz="1600" kern="1200" baseline="0" dirty="0" smtClean="0">
                          <a:solidFill>
                            <a:schemeClr val="dk1"/>
                          </a:solidFill>
                          <a:latin typeface="+mn-lt"/>
                          <a:ea typeface="+mn-ea"/>
                          <a:cs typeface="+mn-cs"/>
                        </a:rPr>
                        <a:t>Items</a:t>
                      </a:r>
                      <a:endParaRPr lang="en-US" sz="1600" dirty="0"/>
                    </a:p>
                  </a:txBody>
                  <a:tcPr/>
                </a:tc>
                <a:tc>
                  <a:txBody>
                    <a:bodyPr/>
                    <a:lstStyle/>
                    <a:p>
                      <a:r>
                        <a:rPr lang="en-US" sz="1600" b="1" kern="1200" baseline="0" dirty="0" smtClean="0">
                          <a:solidFill>
                            <a:schemeClr val="dk1"/>
                          </a:solidFill>
                          <a:latin typeface="+mn-lt"/>
                          <a:ea typeface="+mn-ea"/>
                          <a:cs typeface="+mn-cs"/>
                        </a:rPr>
                        <a:t>3. </a:t>
                      </a:r>
                      <a:r>
                        <a:rPr lang="en-US" sz="1600" b="1" kern="1200" baseline="0" dirty="0" err="1" smtClean="0">
                          <a:solidFill>
                            <a:schemeClr val="dk1"/>
                          </a:solidFill>
                          <a:latin typeface="+mn-lt"/>
                          <a:ea typeface="+mn-ea"/>
                          <a:cs typeface="+mn-cs"/>
                        </a:rPr>
                        <a:t>Overspecialzation</a:t>
                      </a:r>
                      <a:r>
                        <a:rPr lang="en-US" sz="1600" b="1" kern="1200" baseline="0" dirty="0" smtClean="0">
                          <a:solidFill>
                            <a:schemeClr val="dk1"/>
                          </a:solidFill>
                          <a:latin typeface="+mn-lt"/>
                          <a:ea typeface="+mn-ea"/>
                          <a:cs typeface="+mn-cs"/>
                        </a:rPr>
                        <a:t> </a:t>
                      </a:r>
                      <a:r>
                        <a:rPr lang="en-US" sz="1600" b="0" kern="1200" baseline="0" dirty="0" smtClean="0">
                          <a:solidFill>
                            <a:schemeClr val="dk1"/>
                          </a:solidFill>
                          <a:latin typeface="+mn-lt"/>
                          <a:ea typeface="+mn-ea"/>
                          <a:cs typeface="+mn-cs"/>
                        </a:rPr>
                        <a:t>is not present </a:t>
                      </a:r>
                      <a:r>
                        <a:rPr lang="en-US" sz="1600" kern="1200" baseline="0" dirty="0" smtClean="0">
                          <a:solidFill>
                            <a:schemeClr val="dk1"/>
                          </a:solidFill>
                          <a:latin typeface="+mn-lt"/>
                          <a:ea typeface="+mn-ea"/>
                          <a:cs typeface="+mn-cs"/>
                        </a:rPr>
                        <a:t>as similarity measures are used</a:t>
                      </a:r>
                      <a:endParaRPr lang="en-US" sz="1600" dirty="0"/>
                    </a:p>
                  </a:txBody>
                  <a:tcPr/>
                </a:tc>
                <a:tc>
                  <a:txBody>
                    <a:bodyPr/>
                    <a:lstStyle/>
                    <a:p>
                      <a:r>
                        <a:rPr lang="en-US" sz="1600" b="1" kern="1200" baseline="0" dirty="0" smtClean="0">
                          <a:solidFill>
                            <a:schemeClr val="dk1"/>
                          </a:solidFill>
                          <a:latin typeface="+mn-lt"/>
                          <a:ea typeface="+mn-ea"/>
                          <a:cs typeface="+mn-cs"/>
                        </a:rPr>
                        <a:t>3. </a:t>
                      </a:r>
                      <a:r>
                        <a:rPr lang="en-US" sz="1600" b="1" kern="1200" baseline="0" dirty="0" err="1" smtClean="0">
                          <a:solidFill>
                            <a:schemeClr val="dk1"/>
                          </a:solidFill>
                          <a:latin typeface="+mn-lt"/>
                          <a:ea typeface="+mn-ea"/>
                          <a:cs typeface="+mn-cs"/>
                        </a:rPr>
                        <a:t>Overspecilization</a:t>
                      </a:r>
                      <a:r>
                        <a:rPr lang="en-US" sz="1600" b="1" kern="1200" baseline="0" dirty="0" smtClean="0">
                          <a:solidFill>
                            <a:schemeClr val="dk1"/>
                          </a:solidFill>
                          <a:latin typeface="+mn-lt"/>
                          <a:ea typeface="+mn-ea"/>
                          <a:cs typeface="+mn-cs"/>
                        </a:rPr>
                        <a:t> </a:t>
                      </a:r>
                      <a:r>
                        <a:rPr lang="en-US" sz="1600" b="0" kern="1200" baseline="0" dirty="0" smtClean="0">
                          <a:solidFill>
                            <a:schemeClr val="dk1"/>
                          </a:solidFill>
                          <a:latin typeface="+mn-lt"/>
                          <a:ea typeface="+mn-ea"/>
                          <a:cs typeface="+mn-cs"/>
                        </a:rPr>
                        <a:t>depends on type </a:t>
                      </a:r>
                      <a:r>
                        <a:rPr lang="en-US" sz="1600" kern="1200" baseline="0" dirty="0" smtClean="0">
                          <a:solidFill>
                            <a:schemeClr val="dk1"/>
                          </a:solidFill>
                          <a:latin typeface="+mn-lt"/>
                          <a:ea typeface="+mn-ea"/>
                          <a:cs typeface="+mn-cs"/>
                        </a:rPr>
                        <a:t>of method used.</a:t>
                      </a:r>
                      <a:endParaRPr lang="en-US" sz="1600" dirty="0"/>
                    </a:p>
                  </a:txBody>
                  <a:tcPr/>
                </a:tc>
              </a:tr>
              <a:tr h="370840">
                <a:tc>
                  <a:txBody>
                    <a:bodyPr/>
                    <a:lstStyle/>
                    <a:p>
                      <a:r>
                        <a:rPr lang="en-US" sz="1600" kern="1200" baseline="0" dirty="0" smtClean="0">
                          <a:solidFill>
                            <a:schemeClr val="dk1"/>
                          </a:solidFill>
                          <a:latin typeface="+mn-lt"/>
                          <a:ea typeface="+mn-ea"/>
                          <a:cs typeface="+mn-cs"/>
                        </a:rPr>
                        <a:t>4. Slower </a:t>
                      </a:r>
                      <a:r>
                        <a:rPr lang="en-US" sz="1600" kern="1200" baseline="0" dirty="0" err="1" smtClean="0">
                          <a:solidFill>
                            <a:schemeClr val="dk1"/>
                          </a:solidFill>
                          <a:latin typeface="+mn-lt"/>
                          <a:ea typeface="+mn-ea"/>
                          <a:cs typeface="+mn-cs"/>
                        </a:rPr>
                        <a:t>reommendation</a:t>
                      </a:r>
                      <a:endParaRPr lang="en-US" sz="1600" dirty="0"/>
                    </a:p>
                  </a:txBody>
                  <a:tcPr/>
                </a:tc>
                <a:tc>
                  <a:txBody>
                    <a:bodyPr/>
                    <a:lstStyle/>
                    <a:p>
                      <a:r>
                        <a:rPr lang="en-US" sz="1600" kern="1200" baseline="0" dirty="0" smtClean="0">
                          <a:solidFill>
                            <a:schemeClr val="dk1"/>
                          </a:solidFill>
                          <a:latin typeface="+mn-lt"/>
                          <a:ea typeface="+mn-ea"/>
                          <a:cs typeface="+mn-cs"/>
                        </a:rPr>
                        <a:t>4. Faster recommendation </a:t>
                      </a:r>
                    </a:p>
                  </a:txBody>
                  <a:tcPr/>
                </a:tc>
                <a:tc>
                  <a:txBody>
                    <a:bodyPr/>
                    <a:lstStyle/>
                    <a:p>
                      <a:r>
                        <a:rPr lang="en-US" sz="1600" kern="1200" baseline="0" dirty="0" smtClean="0">
                          <a:solidFill>
                            <a:schemeClr val="dk1"/>
                          </a:solidFill>
                          <a:latin typeface="+mn-lt"/>
                          <a:ea typeface="+mn-ea"/>
                          <a:cs typeface="+mn-cs"/>
                        </a:rPr>
                        <a:t>4. Slower compared to model based approach</a:t>
                      </a:r>
                      <a:endParaRPr lang="en-US" sz="1600" dirty="0"/>
                    </a:p>
                  </a:txBody>
                  <a:tcPr/>
                </a:tc>
              </a:tr>
              <a:tr h="370840">
                <a:tc>
                  <a:txBody>
                    <a:bodyPr/>
                    <a:lstStyle/>
                    <a:p>
                      <a:r>
                        <a:rPr lang="en-US" sz="1600" kern="1200" baseline="0" dirty="0" smtClean="0">
                          <a:solidFill>
                            <a:schemeClr val="dk1"/>
                          </a:solidFill>
                          <a:latin typeface="+mn-lt"/>
                          <a:ea typeface="+mn-ea"/>
                          <a:cs typeface="+mn-cs"/>
                        </a:rPr>
                        <a:t>5. Less prediction accuracy</a:t>
                      </a:r>
                      <a:endParaRPr lang="en-US" sz="1600" dirty="0"/>
                    </a:p>
                  </a:txBody>
                  <a:tcPr/>
                </a:tc>
                <a:tc>
                  <a:txBody>
                    <a:bodyPr/>
                    <a:lstStyle/>
                    <a:p>
                      <a:r>
                        <a:rPr lang="en-US" sz="1600" kern="1200" baseline="0" dirty="0" smtClean="0">
                          <a:solidFill>
                            <a:schemeClr val="dk1"/>
                          </a:solidFill>
                          <a:latin typeface="+mn-lt"/>
                          <a:ea typeface="+mn-ea"/>
                          <a:cs typeface="+mn-cs"/>
                        </a:rPr>
                        <a:t>5. Higher prediction accuracy</a:t>
                      </a:r>
                      <a:endParaRPr lang="en-US" sz="1600" dirty="0"/>
                    </a:p>
                  </a:txBody>
                  <a:tcPr/>
                </a:tc>
                <a:tc>
                  <a:txBody>
                    <a:bodyPr/>
                    <a:lstStyle/>
                    <a:p>
                      <a:r>
                        <a:rPr lang="en-US" sz="1600" kern="1200" baseline="0" dirty="0" smtClean="0">
                          <a:solidFill>
                            <a:schemeClr val="dk1"/>
                          </a:solidFill>
                          <a:latin typeface="+mn-lt"/>
                          <a:ea typeface="+mn-ea"/>
                          <a:cs typeface="+mn-cs"/>
                        </a:rPr>
                        <a:t>5. Higher prediction accuracy but increase in complexity</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Comparison of Collaborative Filtering Methods</a:t>
            </a:r>
            <a:endParaRPr lang="en-US" sz="2800" b="1" dirty="0"/>
          </a:p>
        </p:txBody>
      </p:sp>
      <p:graphicFrame>
        <p:nvGraphicFramePr>
          <p:cNvPr id="4" name="Content Placeholder 3"/>
          <p:cNvGraphicFramePr>
            <a:graphicFrameLocks noGrp="1"/>
          </p:cNvGraphicFramePr>
          <p:nvPr>
            <p:ph idx="1"/>
          </p:nvPr>
        </p:nvGraphicFramePr>
        <p:xfrm>
          <a:off x="457200" y="1600200"/>
          <a:ext cx="8229600" cy="34798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800" b="1" kern="1200" baseline="0" dirty="0" smtClean="0">
                          <a:solidFill>
                            <a:schemeClr val="lt1"/>
                          </a:solidFill>
                          <a:latin typeface="+mn-lt"/>
                          <a:ea typeface="+mn-ea"/>
                          <a:cs typeface="+mn-cs"/>
                        </a:rPr>
                        <a:t>Memory based approach</a:t>
                      </a:r>
                      <a:endParaRPr lang="en-US" dirty="0"/>
                    </a:p>
                  </a:txBody>
                  <a:tcPr/>
                </a:tc>
                <a:tc>
                  <a:txBody>
                    <a:bodyPr/>
                    <a:lstStyle/>
                    <a:p>
                      <a:r>
                        <a:rPr lang="en-US" sz="1800" b="1" kern="1200" baseline="0" dirty="0" smtClean="0">
                          <a:solidFill>
                            <a:schemeClr val="lt1"/>
                          </a:solidFill>
                          <a:latin typeface="+mn-lt"/>
                          <a:ea typeface="+mn-ea"/>
                          <a:cs typeface="+mn-cs"/>
                        </a:rPr>
                        <a:t>Model based approach</a:t>
                      </a:r>
                      <a:endParaRPr lang="en-US" dirty="0"/>
                    </a:p>
                  </a:txBody>
                  <a:tcPr/>
                </a:tc>
              </a:tr>
              <a:tr h="370840">
                <a:tc>
                  <a:txBody>
                    <a:bodyPr/>
                    <a:lstStyle/>
                    <a:p>
                      <a:r>
                        <a:rPr lang="en-US" sz="1800" kern="1200" baseline="0" dirty="0" smtClean="0">
                          <a:solidFill>
                            <a:schemeClr val="dk1"/>
                          </a:solidFill>
                          <a:latin typeface="+mn-lt"/>
                          <a:ea typeface="+mn-ea"/>
                          <a:cs typeface="+mn-cs"/>
                        </a:rPr>
                        <a:t>1. Memory based approaches uses </a:t>
                      </a:r>
                      <a:r>
                        <a:rPr lang="en-US" sz="1800" kern="1200" baseline="0" dirty="0" err="1" smtClean="0">
                          <a:solidFill>
                            <a:schemeClr val="dk1"/>
                          </a:solidFill>
                          <a:latin typeface="+mn-lt"/>
                          <a:ea typeface="+mn-ea"/>
                          <a:cs typeface="+mn-cs"/>
                        </a:rPr>
                        <a:t>useritem</a:t>
                      </a:r>
                      <a:r>
                        <a:rPr lang="en-US" sz="1800" kern="1200" baseline="0" dirty="0" smtClean="0">
                          <a:solidFill>
                            <a:schemeClr val="dk1"/>
                          </a:solidFill>
                          <a:latin typeface="+mn-lt"/>
                          <a:ea typeface="+mn-ea"/>
                          <a:cs typeface="+mn-cs"/>
                        </a:rPr>
                        <a:t> matrix to make prediction</a:t>
                      </a:r>
                      <a:endParaRPr lang="en-US" dirty="0"/>
                    </a:p>
                  </a:txBody>
                  <a:tcPr/>
                </a:tc>
                <a:tc>
                  <a:txBody>
                    <a:bodyPr/>
                    <a:lstStyle/>
                    <a:p>
                      <a:r>
                        <a:rPr lang="en-US" sz="1800" kern="1200" baseline="0" dirty="0" smtClean="0">
                          <a:solidFill>
                            <a:schemeClr val="dk1"/>
                          </a:solidFill>
                          <a:latin typeface="+mn-lt"/>
                          <a:ea typeface="+mn-ea"/>
                          <a:cs typeface="+mn-cs"/>
                        </a:rPr>
                        <a:t>1. Predictions are made by estimating parameters of statistical models</a:t>
                      </a:r>
                      <a:endParaRPr lang="en-US" dirty="0"/>
                    </a:p>
                  </a:txBody>
                  <a:tcPr/>
                </a:tc>
              </a:tr>
              <a:tr h="370840">
                <a:tc>
                  <a:txBody>
                    <a:bodyPr/>
                    <a:lstStyle/>
                    <a:p>
                      <a:r>
                        <a:rPr lang="en-US" sz="1800" kern="1200" baseline="0" dirty="0" smtClean="0">
                          <a:solidFill>
                            <a:schemeClr val="dk1"/>
                          </a:solidFill>
                          <a:latin typeface="+mn-lt"/>
                          <a:ea typeface="+mn-ea"/>
                          <a:cs typeface="+mn-cs"/>
                        </a:rPr>
                        <a:t>2. </a:t>
                      </a:r>
                      <a:r>
                        <a:rPr lang="en-US" sz="1800" b="1" kern="1200" baseline="0" dirty="0" err="1" smtClean="0">
                          <a:solidFill>
                            <a:schemeClr val="dk1"/>
                          </a:solidFill>
                          <a:latin typeface="+mn-lt"/>
                          <a:ea typeface="+mn-ea"/>
                          <a:cs typeface="+mn-cs"/>
                        </a:rPr>
                        <a:t>Sparsity</a:t>
                      </a:r>
                      <a:r>
                        <a:rPr lang="en-US" sz="1800" b="1" kern="1200" baseline="0" dirty="0" smtClean="0">
                          <a:solidFill>
                            <a:schemeClr val="dk1"/>
                          </a:solidFill>
                          <a:latin typeface="+mn-lt"/>
                          <a:ea typeface="+mn-ea"/>
                          <a:cs typeface="+mn-cs"/>
                        </a:rPr>
                        <a:t>: </a:t>
                      </a:r>
                      <a:r>
                        <a:rPr lang="en-US" sz="1800" b="0" kern="1200" baseline="0" dirty="0" smtClean="0">
                          <a:solidFill>
                            <a:schemeClr val="dk1"/>
                          </a:solidFill>
                          <a:latin typeface="+mn-lt"/>
                          <a:ea typeface="+mn-ea"/>
                          <a:cs typeface="+mn-cs"/>
                        </a:rPr>
                        <a:t>Accuracy decreases when</a:t>
                      </a:r>
                    </a:p>
                    <a:p>
                      <a:r>
                        <a:rPr lang="en-US" sz="1800" kern="1200" baseline="0" dirty="0" smtClean="0">
                          <a:solidFill>
                            <a:schemeClr val="dk1"/>
                          </a:solidFill>
                          <a:latin typeface="+mn-lt"/>
                          <a:ea typeface="+mn-ea"/>
                          <a:cs typeface="+mn-cs"/>
                        </a:rPr>
                        <a:t>user-item matrix is sparse</a:t>
                      </a:r>
                      <a:endParaRPr lang="en-US" dirty="0"/>
                    </a:p>
                  </a:txBody>
                  <a:tcPr/>
                </a:tc>
                <a:tc>
                  <a:txBody>
                    <a:bodyPr/>
                    <a:lstStyle/>
                    <a:p>
                      <a:r>
                        <a:rPr lang="en-US" sz="1800" kern="1200" baseline="0" dirty="0" smtClean="0">
                          <a:solidFill>
                            <a:schemeClr val="dk1"/>
                          </a:solidFill>
                          <a:latin typeface="+mn-lt"/>
                          <a:ea typeface="+mn-ea"/>
                          <a:cs typeface="+mn-cs"/>
                        </a:rPr>
                        <a:t>2. </a:t>
                      </a:r>
                      <a:r>
                        <a:rPr lang="en-US" sz="1800" b="1" kern="1200" baseline="0" dirty="0" err="1" smtClean="0">
                          <a:solidFill>
                            <a:schemeClr val="dk1"/>
                          </a:solidFill>
                          <a:latin typeface="+mn-lt"/>
                          <a:ea typeface="+mn-ea"/>
                          <a:cs typeface="+mn-cs"/>
                        </a:rPr>
                        <a:t>Sparsity</a:t>
                      </a:r>
                      <a:r>
                        <a:rPr lang="en-US" sz="1800" b="1" kern="1200" baseline="0" dirty="0" smtClean="0">
                          <a:solidFill>
                            <a:schemeClr val="dk1"/>
                          </a:solidFill>
                          <a:latin typeface="+mn-lt"/>
                          <a:ea typeface="+mn-ea"/>
                          <a:cs typeface="+mn-cs"/>
                        </a:rPr>
                        <a:t>: </a:t>
                      </a:r>
                      <a:r>
                        <a:rPr lang="en-US" sz="1800" b="0" kern="1200" baseline="0" dirty="0" smtClean="0">
                          <a:solidFill>
                            <a:schemeClr val="dk1"/>
                          </a:solidFill>
                          <a:latin typeface="+mn-lt"/>
                          <a:ea typeface="+mn-ea"/>
                          <a:cs typeface="+mn-cs"/>
                        </a:rPr>
                        <a:t>Accuracy is greater than model based approach.</a:t>
                      </a:r>
                      <a:endParaRPr lang="en-US" b="0" dirty="0"/>
                    </a:p>
                  </a:txBody>
                  <a:tcPr/>
                </a:tc>
              </a:tr>
              <a:tr h="370840">
                <a:tc>
                  <a:txBody>
                    <a:bodyPr/>
                    <a:lstStyle/>
                    <a:p>
                      <a:r>
                        <a:rPr lang="en-US" sz="1800" kern="1200" baseline="0" dirty="0" smtClean="0">
                          <a:solidFill>
                            <a:schemeClr val="dk1"/>
                          </a:solidFill>
                          <a:latin typeface="+mn-lt"/>
                          <a:ea typeface="+mn-ea"/>
                          <a:cs typeface="+mn-cs"/>
                        </a:rPr>
                        <a:t>3. </a:t>
                      </a:r>
                      <a:r>
                        <a:rPr lang="en-US" sz="1800" b="1" kern="1200" baseline="0" dirty="0" smtClean="0">
                          <a:solidFill>
                            <a:schemeClr val="dk1"/>
                          </a:solidFill>
                          <a:latin typeface="+mn-lt"/>
                          <a:ea typeface="+mn-ea"/>
                          <a:cs typeface="+mn-cs"/>
                        </a:rPr>
                        <a:t>Prediction speed: </a:t>
                      </a:r>
                      <a:r>
                        <a:rPr lang="en-US" sz="1800" b="0" kern="1200" baseline="0" dirty="0" smtClean="0">
                          <a:solidFill>
                            <a:schemeClr val="dk1"/>
                          </a:solidFill>
                          <a:latin typeface="+mn-lt"/>
                          <a:ea typeface="+mn-ea"/>
                          <a:cs typeface="+mn-cs"/>
                        </a:rPr>
                        <a:t>Prediction is speed</a:t>
                      </a:r>
                    </a:p>
                    <a:p>
                      <a:r>
                        <a:rPr lang="en-US" sz="1800" kern="1200" baseline="0" dirty="0" smtClean="0">
                          <a:solidFill>
                            <a:schemeClr val="dk1"/>
                          </a:solidFill>
                          <a:latin typeface="+mn-lt"/>
                          <a:ea typeface="+mn-ea"/>
                          <a:cs typeface="+mn-cs"/>
                        </a:rPr>
                        <a:t>is slow as whole user-item matrix is used</a:t>
                      </a:r>
                      <a:endParaRPr lang="en-US" dirty="0"/>
                    </a:p>
                  </a:txBody>
                  <a:tcPr/>
                </a:tc>
                <a:tc>
                  <a:txBody>
                    <a:bodyPr/>
                    <a:lstStyle/>
                    <a:p>
                      <a:r>
                        <a:rPr lang="en-US" sz="1800" kern="1200" baseline="0" dirty="0" smtClean="0">
                          <a:solidFill>
                            <a:schemeClr val="dk1"/>
                          </a:solidFill>
                          <a:latin typeface="+mn-lt"/>
                          <a:ea typeface="+mn-ea"/>
                          <a:cs typeface="+mn-cs"/>
                        </a:rPr>
                        <a:t>3. </a:t>
                      </a:r>
                      <a:r>
                        <a:rPr lang="en-US" sz="1800" b="1" kern="1200" baseline="0" dirty="0" smtClean="0">
                          <a:solidFill>
                            <a:schemeClr val="dk1"/>
                          </a:solidFill>
                          <a:latin typeface="+mn-lt"/>
                          <a:ea typeface="+mn-ea"/>
                          <a:cs typeface="+mn-cs"/>
                        </a:rPr>
                        <a:t>Prediction speed: </a:t>
                      </a:r>
                      <a:r>
                        <a:rPr lang="en-US" sz="1800" b="0" kern="1200" baseline="0" dirty="0" smtClean="0">
                          <a:solidFill>
                            <a:schemeClr val="dk1"/>
                          </a:solidFill>
                          <a:latin typeface="+mn-lt"/>
                          <a:ea typeface="+mn-ea"/>
                          <a:cs typeface="+mn-cs"/>
                        </a:rPr>
                        <a:t>Prediction is speed is more </a:t>
                      </a:r>
                      <a:r>
                        <a:rPr lang="en-US" sz="1800" kern="1200" baseline="0" dirty="0" smtClean="0">
                          <a:solidFill>
                            <a:schemeClr val="dk1"/>
                          </a:solidFill>
                          <a:latin typeface="+mn-lt"/>
                          <a:ea typeface="+mn-ea"/>
                          <a:cs typeface="+mn-cs"/>
                        </a:rPr>
                        <a:t>compared to memory based approach</a:t>
                      </a:r>
                      <a:endParaRPr lang="en-US" dirty="0"/>
                    </a:p>
                  </a:txBody>
                  <a:tcPr/>
                </a:tc>
              </a:tr>
              <a:tr h="370840">
                <a:tc>
                  <a:txBody>
                    <a:bodyPr/>
                    <a:lstStyle/>
                    <a:p>
                      <a:r>
                        <a:rPr lang="en-US" sz="1800" kern="1200" baseline="0" dirty="0" smtClean="0">
                          <a:solidFill>
                            <a:schemeClr val="dk1"/>
                          </a:solidFill>
                          <a:latin typeface="+mn-lt"/>
                          <a:ea typeface="+mn-ea"/>
                          <a:cs typeface="+mn-cs"/>
                        </a:rPr>
                        <a:t>4. </a:t>
                      </a:r>
                      <a:r>
                        <a:rPr lang="en-US" sz="1800" b="1" kern="1200" baseline="0" dirty="0" err="1" smtClean="0">
                          <a:solidFill>
                            <a:schemeClr val="dk1"/>
                          </a:solidFill>
                          <a:latin typeface="+mn-lt"/>
                          <a:ea typeface="+mn-ea"/>
                          <a:cs typeface="+mn-cs"/>
                        </a:rPr>
                        <a:t>Storagein</a:t>
                      </a:r>
                      <a:r>
                        <a:rPr lang="en-US" sz="1800" b="1" kern="1200" baseline="0" dirty="0" smtClean="0">
                          <a:solidFill>
                            <a:schemeClr val="dk1"/>
                          </a:solidFill>
                          <a:latin typeface="+mn-lt"/>
                          <a:ea typeface="+mn-ea"/>
                          <a:cs typeface="+mn-cs"/>
                        </a:rPr>
                        <a:t> </a:t>
                      </a:r>
                      <a:r>
                        <a:rPr lang="en-US" sz="1800" b="1" kern="1200" baseline="0" dirty="0" smtClean="0">
                          <a:solidFill>
                            <a:schemeClr val="dk1"/>
                          </a:solidFill>
                          <a:latin typeface="+mn-lt"/>
                          <a:ea typeface="+mn-ea"/>
                          <a:cs typeface="+mn-cs"/>
                        </a:rPr>
                        <a:t>: </a:t>
                      </a:r>
                      <a:r>
                        <a:rPr lang="en-US" sz="1800" b="0" kern="1200" baseline="0" dirty="0" smtClean="0">
                          <a:solidFill>
                            <a:schemeClr val="dk1"/>
                          </a:solidFill>
                          <a:latin typeface="+mn-lt"/>
                          <a:ea typeface="+mn-ea"/>
                          <a:cs typeface="+mn-cs"/>
                        </a:rPr>
                        <a:t>Storage requirement </a:t>
                      </a:r>
                      <a:r>
                        <a:rPr lang="en-US" sz="1800" b="0" kern="1200" baseline="0" dirty="0" smtClean="0">
                          <a:solidFill>
                            <a:schemeClr val="dk1"/>
                          </a:solidFill>
                          <a:latin typeface="+mn-lt"/>
                          <a:ea typeface="+mn-ea"/>
                          <a:cs typeface="+mn-cs"/>
                        </a:rPr>
                        <a:t>main</a:t>
                      </a:r>
                    </a:p>
                    <a:p>
                      <a:r>
                        <a:rPr lang="en-US" sz="1800" kern="1200" baseline="0" dirty="0" smtClean="0">
                          <a:solidFill>
                            <a:schemeClr val="dk1"/>
                          </a:solidFill>
                          <a:latin typeface="+mn-lt"/>
                          <a:ea typeface="+mn-ea"/>
                          <a:cs typeface="+mn-cs"/>
                        </a:rPr>
                        <a:t>memory is higher</a:t>
                      </a:r>
                      <a:endParaRPr lang="en-US" dirty="0"/>
                    </a:p>
                  </a:txBody>
                  <a:tcPr/>
                </a:tc>
                <a:tc>
                  <a:txBody>
                    <a:bodyPr/>
                    <a:lstStyle/>
                    <a:p>
                      <a:r>
                        <a:rPr lang="en-US" sz="1800" kern="1200" baseline="0" dirty="0" smtClean="0">
                          <a:solidFill>
                            <a:schemeClr val="dk1"/>
                          </a:solidFill>
                          <a:latin typeface="+mn-lt"/>
                          <a:ea typeface="+mn-ea"/>
                          <a:cs typeface="+mn-cs"/>
                        </a:rPr>
                        <a:t>4. </a:t>
                      </a:r>
                      <a:r>
                        <a:rPr lang="en-US" sz="1800" b="1" kern="1200" baseline="0" dirty="0" smtClean="0">
                          <a:solidFill>
                            <a:schemeClr val="dk1"/>
                          </a:solidFill>
                          <a:latin typeface="+mn-lt"/>
                          <a:ea typeface="+mn-ea"/>
                          <a:cs typeface="+mn-cs"/>
                        </a:rPr>
                        <a:t>Storage: </a:t>
                      </a:r>
                      <a:r>
                        <a:rPr lang="en-US" sz="1800" b="0" kern="1200" baseline="0" dirty="0" smtClean="0">
                          <a:solidFill>
                            <a:schemeClr val="dk1"/>
                          </a:solidFill>
                          <a:latin typeface="+mn-lt"/>
                          <a:ea typeface="+mn-ea"/>
                          <a:cs typeface="+mn-cs"/>
                        </a:rPr>
                        <a:t>The model created using model based </a:t>
                      </a:r>
                      <a:r>
                        <a:rPr lang="en-US" sz="1800" kern="1200" baseline="0" dirty="0" smtClean="0">
                          <a:solidFill>
                            <a:schemeClr val="dk1"/>
                          </a:solidFill>
                          <a:latin typeface="+mn-lt"/>
                          <a:ea typeface="+mn-ea"/>
                          <a:cs typeface="+mn-cs"/>
                        </a:rPr>
                        <a:t>approach is much smaller than memory based approach.</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Types of Model Based Methods</a:t>
            </a:r>
            <a:endParaRPr lang="en-US" sz="2800" b="1" dirty="0"/>
          </a:p>
        </p:txBody>
      </p:sp>
      <p:sp>
        <p:nvSpPr>
          <p:cNvPr id="3" name="Content Placeholder 2"/>
          <p:cNvSpPr>
            <a:spLocks noGrp="1"/>
          </p:cNvSpPr>
          <p:nvPr>
            <p:ph idx="1"/>
          </p:nvPr>
        </p:nvSpPr>
        <p:spPr/>
        <p:txBody>
          <a:bodyPr>
            <a:normAutofit/>
          </a:bodyPr>
          <a:lstStyle/>
          <a:p>
            <a:r>
              <a:rPr lang="en-US" sz="1600" b="1" dirty="0"/>
              <a:t>1. Clustering techniques - </a:t>
            </a:r>
            <a:r>
              <a:rPr lang="en-US" sz="1600" dirty="0"/>
              <a:t>In cluster model, like minded users are clustered in to classes and</a:t>
            </a:r>
          </a:p>
          <a:p>
            <a:pPr>
              <a:buNone/>
            </a:pPr>
            <a:r>
              <a:rPr lang="en-US" sz="1600" dirty="0" smtClean="0"/>
              <a:t>            thus </a:t>
            </a:r>
            <a:r>
              <a:rPr lang="en-US" sz="1600" dirty="0"/>
              <a:t>clustering is used to estimate the ratings by grouping the users into different classes </a:t>
            </a:r>
          </a:p>
          <a:p>
            <a:pPr>
              <a:buNone/>
            </a:pPr>
            <a:r>
              <a:rPr lang="en-US" sz="1600" dirty="0" smtClean="0"/>
              <a:t>.</a:t>
            </a:r>
            <a:endParaRPr lang="en-US" sz="1600" dirty="0"/>
          </a:p>
          <a:p>
            <a:r>
              <a:rPr lang="en-US" sz="1600" b="1" dirty="0"/>
              <a:t>2. Bayesian network- </a:t>
            </a:r>
            <a:r>
              <a:rPr lang="en-US" sz="1600" dirty="0"/>
              <a:t>Bayesian networks are a type of probabilistic graphical model that uses</a:t>
            </a:r>
          </a:p>
          <a:p>
            <a:pPr>
              <a:buNone/>
            </a:pPr>
            <a:r>
              <a:rPr lang="en-US" sz="1600" dirty="0" smtClean="0"/>
              <a:t>           </a:t>
            </a:r>
            <a:r>
              <a:rPr lang="en-US" sz="1600" dirty="0"/>
              <a:t> </a:t>
            </a:r>
            <a:r>
              <a:rPr lang="en-US" sz="1600" dirty="0" smtClean="0"/>
              <a:t> Bayesian </a:t>
            </a:r>
            <a:r>
              <a:rPr lang="en-US" sz="1600" dirty="0"/>
              <a:t>inference for probability computations</a:t>
            </a:r>
            <a:r>
              <a:rPr lang="en-US" sz="1600" dirty="0" smtClean="0"/>
              <a:t>.</a:t>
            </a:r>
          </a:p>
          <a:p>
            <a:endParaRPr lang="en-US" sz="1600" dirty="0"/>
          </a:p>
          <a:p>
            <a:r>
              <a:rPr lang="en-US" sz="1600" b="1" dirty="0"/>
              <a:t>3. Deep learning- </a:t>
            </a:r>
            <a:r>
              <a:rPr lang="en-US" sz="1600" dirty="0"/>
              <a:t>Deep learning is used to extract high level features from the raw input.</a:t>
            </a:r>
          </a:p>
          <a:p>
            <a:pPr>
              <a:buNone/>
            </a:pP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Advantages of Deep learning methods over other </a:t>
            </a:r>
            <a:r>
              <a:rPr lang="en-US" sz="2800" b="1" dirty="0" smtClean="0"/>
              <a:t>model based </a:t>
            </a:r>
            <a:r>
              <a:rPr lang="en-US" sz="2800" b="1" dirty="0"/>
              <a:t>approach</a:t>
            </a:r>
            <a:endParaRPr lang="en-US" sz="2800" dirty="0"/>
          </a:p>
        </p:txBody>
      </p:sp>
      <p:sp>
        <p:nvSpPr>
          <p:cNvPr id="3" name="Content Placeholder 2"/>
          <p:cNvSpPr>
            <a:spLocks noGrp="1"/>
          </p:cNvSpPr>
          <p:nvPr>
            <p:ph idx="1"/>
          </p:nvPr>
        </p:nvSpPr>
        <p:spPr/>
        <p:txBody>
          <a:bodyPr>
            <a:normAutofit/>
          </a:bodyPr>
          <a:lstStyle/>
          <a:p>
            <a:r>
              <a:rPr lang="en-US" sz="1600" b="1" dirty="0"/>
              <a:t>Non linear Transformation: </a:t>
            </a:r>
            <a:r>
              <a:rPr lang="en-US" sz="1600" dirty="0"/>
              <a:t>Deep neural networks are capable of </a:t>
            </a:r>
            <a:r>
              <a:rPr lang="en-US" sz="1600" dirty="0" err="1"/>
              <a:t>modelling</a:t>
            </a:r>
            <a:r>
              <a:rPr lang="en-US" sz="1600" dirty="0"/>
              <a:t> the nonlinearity</a:t>
            </a:r>
          </a:p>
          <a:p>
            <a:pPr>
              <a:buNone/>
            </a:pPr>
            <a:r>
              <a:rPr lang="en-US" sz="1600" dirty="0" smtClean="0"/>
              <a:t>        in </a:t>
            </a:r>
            <a:r>
              <a:rPr lang="en-US" sz="1600" dirty="0"/>
              <a:t>data. This property makes it possible to capture complex </a:t>
            </a:r>
            <a:r>
              <a:rPr lang="en-US" sz="1600" dirty="0" smtClean="0"/>
              <a:t>patterns .</a:t>
            </a:r>
          </a:p>
          <a:p>
            <a:endParaRPr lang="en-US" sz="1600" dirty="0"/>
          </a:p>
          <a:p>
            <a:r>
              <a:rPr lang="en-US" sz="1600" b="1" dirty="0" smtClean="0"/>
              <a:t>Privacy</a:t>
            </a:r>
            <a:r>
              <a:rPr lang="en-US" sz="1600" b="1" dirty="0"/>
              <a:t>: </a:t>
            </a:r>
            <a:r>
              <a:rPr lang="en-US" sz="1600" dirty="0"/>
              <a:t>Model is trained offline and only the trained model is kept online </a:t>
            </a:r>
            <a:r>
              <a:rPr lang="en-US" sz="1600" b="1" dirty="0" smtClean="0"/>
              <a:t>.</a:t>
            </a:r>
          </a:p>
          <a:p>
            <a:endParaRPr lang="en-US" sz="1600" b="1" dirty="0"/>
          </a:p>
          <a:p>
            <a:r>
              <a:rPr lang="en-US" sz="1600" b="1" dirty="0" smtClean="0"/>
              <a:t>Non </a:t>
            </a:r>
            <a:r>
              <a:rPr lang="en-US" sz="1600" b="1" dirty="0"/>
              <a:t>numerical feedback</a:t>
            </a:r>
            <a:r>
              <a:rPr lang="en-US" sz="1600" dirty="0"/>
              <a:t>: Dealing with images, audio, text would be a tough task without</a:t>
            </a:r>
          </a:p>
          <a:p>
            <a:pPr>
              <a:buNone/>
            </a:pPr>
            <a:r>
              <a:rPr lang="en-US" sz="1600" dirty="0" smtClean="0"/>
              <a:t>        the </a:t>
            </a:r>
            <a:r>
              <a:rPr lang="en-US" sz="1600" dirty="0"/>
              <a:t>help of deep learning techniques</a:t>
            </a:r>
            <a:r>
              <a:rPr lang="en-US" sz="1600" dirty="0" smtClean="0"/>
              <a:t>.</a:t>
            </a:r>
          </a:p>
          <a:p>
            <a:endParaRPr lang="en-US" sz="1600" dirty="0"/>
          </a:p>
          <a:p>
            <a:r>
              <a:rPr lang="en-US" sz="1600" dirty="0" smtClean="0"/>
              <a:t>Clustering </a:t>
            </a:r>
            <a:r>
              <a:rPr lang="en-US" sz="1600" dirty="0"/>
              <a:t>techniques has limitation that user can only be placed in one cluster at a time</a:t>
            </a:r>
          </a:p>
          <a:p>
            <a:pPr>
              <a:buNone/>
            </a:pPr>
            <a:r>
              <a:rPr lang="en-US" sz="1600" dirty="0" smtClean="0"/>
              <a:t>        and </a:t>
            </a:r>
            <a:r>
              <a:rPr lang="en-US" sz="1600" dirty="0"/>
              <a:t>today almost all applications require to cluster the user in several categories at a time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Contents</a:t>
            </a:r>
            <a:endParaRPr lang="en-US" sz="2800" b="1" dirty="0"/>
          </a:p>
        </p:txBody>
      </p:sp>
      <p:sp>
        <p:nvSpPr>
          <p:cNvPr id="3" name="Content Placeholder 2"/>
          <p:cNvSpPr>
            <a:spLocks noGrp="1"/>
          </p:cNvSpPr>
          <p:nvPr>
            <p:ph idx="1"/>
          </p:nvPr>
        </p:nvSpPr>
        <p:spPr/>
        <p:txBody>
          <a:bodyPr>
            <a:normAutofit/>
          </a:bodyPr>
          <a:lstStyle/>
          <a:p>
            <a:pPr>
              <a:lnSpc>
                <a:spcPct val="200000"/>
              </a:lnSpc>
            </a:pPr>
            <a:r>
              <a:rPr lang="en-US" sz="1600" dirty="0" smtClean="0"/>
              <a:t>Introduction</a:t>
            </a:r>
          </a:p>
          <a:p>
            <a:pPr>
              <a:lnSpc>
                <a:spcPct val="200000"/>
              </a:lnSpc>
            </a:pPr>
            <a:r>
              <a:rPr lang="en-US" sz="1600" dirty="0" smtClean="0"/>
              <a:t>Literature Survey</a:t>
            </a:r>
          </a:p>
          <a:p>
            <a:pPr>
              <a:lnSpc>
                <a:spcPct val="200000"/>
              </a:lnSpc>
            </a:pPr>
            <a:r>
              <a:rPr lang="en-US" sz="1600" dirty="0" smtClean="0"/>
              <a:t>Problem Statement</a:t>
            </a:r>
          </a:p>
          <a:p>
            <a:pPr>
              <a:lnSpc>
                <a:spcPct val="200000"/>
              </a:lnSpc>
            </a:pPr>
            <a:r>
              <a:rPr lang="en-US" sz="1600" dirty="0" smtClean="0"/>
              <a:t>Model Implementation</a:t>
            </a:r>
          </a:p>
          <a:p>
            <a:pPr>
              <a:lnSpc>
                <a:spcPct val="200000"/>
              </a:lnSpc>
            </a:pPr>
            <a:r>
              <a:rPr lang="en-US" sz="1600" dirty="0" smtClean="0"/>
              <a:t>Flow Chart</a:t>
            </a:r>
          </a:p>
          <a:p>
            <a:pPr>
              <a:lnSpc>
                <a:spcPct val="200000"/>
              </a:lnSpc>
            </a:pPr>
            <a:r>
              <a:rPr lang="en-US" sz="1600" dirty="0" smtClean="0"/>
              <a:t>Result</a:t>
            </a:r>
          </a:p>
          <a:p>
            <a:pPr>
              <a:lnSpc>
                <a:spcPct val="200000"/>
              </a:lnSpc>
            </a:pPr>
            <a:r>
              <a:rPr lang="en-US" sz="1600" dirty="0" smtClean="0"/>
              <a:t>Future Work</a:t>
            </a:r>
          </a:p>
          <a:p>
            <a:pPr>
              <a:lnSpc>
                <a:spcPct val="200000"/>
              </a:lnSpc>
            </a:pPr>
            <a:r>
              <a:rPr lang="en-US" sz="1600" dirty="0" smtClean="0"/>
              <a:t>Reference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Flowchart of Music Recommender System using RBM</a:t>
            </a:r>
          </a:p>
        </p:txBody>
      </p:sp>
      <p:pic>
        <p:nvPicPr>
          <p:cNvPr id="1026" name="Picture 2"/>
          <p:cNvPicPr>
            <a:picLocks noGrp="1" noChangeAspect="1" noChangeArrowheads="1"/>
          </p:cNvPicPr>
          <p:nvPr>
            <p:ph idx="1"/>
          </p:nvPr>
        </p:nvPicPr>
        <p:blipFill>
          <a:blip r:embed="rId2"/>
          <a:srcRect/>
          <a:stretch>
            <a:fillRect/>
          </a:stretch>
        </p:blipFill>
        <p:spPr bwMode="auto">
          <a:xfrm>
            <a:off x="3810701" y="1600200"/>
            <a:ext cx="1522598" cy="45259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Restricted Boltzmann machine (RBM)</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1500166" y="1600200"/>
            <a:ext cx="6215106"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RBM(Cont…)</a:t>
            </a:r>
            <a:endParaRPr lang="en-US" sz="2800" b="1" dirty="0"/>
          </a:p>
        </p:txBody>
      </p:sp>
      <p:sp>
        <p:nvSpPr>
          <p:cNvPr id="3" name="Content Placeholder 2"/>
          <p:cNvSpPr>
            <a:spLocks noGrp="1"/>
          </p:cNvSpPr>
          <p:nvPr>
            <p:ph idx="1"/>
          </p:nvPr>
        </p:nvSpPr>
        <p:spPr>
          <a:xfrm>
            <a:off x="457200" y="1600201"/>
            <a:ext cx="8229600" cy="3900502"/>
          </a:xfrm>
        </p:spPr>
        <p:txBody>
          <a:bodyPr>
            <a:normAutofit/>
          </a:bodyPr>
          <a:lstStyle/>
          <a:p>
            <a:pPr>
              <a:lnSpc>
                <a:spcPct val="200000"/>
              </a:lnSpc>
            </a:pPr>
            <a:r>
              <a:rPr lang="en-US" sz="1600" dirty="0" smtClean="0"/>
              <a:t> </a:t>
            </a:r>
            <a:r>
              <a:rPr lang="en-US" sz="1600" dirty="0"/>
              <a:t>It is a generative stochastic artificial neural network.</a:t>
            </a:r>
          </a:p>
          <a:p>
            <a:pPr>
              <a:lnSpc>
                <a:spcPct val="200000"/>
              </a:lnSpc>
            </a:pPr>
            <a:r>
              <a:rPr lang="en-US" sz="1600" dirty="0" smtClean="0"/>
              <a:t>Contains </a:t>
            </a:r>
            <a:r>
              <a:rPr lang="en-US" sz="1600" dirty="0"/>
              <a:t>only one visible unit layer and one </a:t>
            </a:r>
            <a:r>
              <a:rPr lang="en-US" sz="1600" dirty="0" smtClean="0"/>
              <a:t>hidden unit </a:t>
            </a:r>
            <a:r>
              <a:rPr lang="en-US" sz="1600" dirty="0"/>
              <a:t>layer.</a:t>
            </a:r>
          </a:p>
          <a:p>
            <a:pPr>
              <a:lnSpc>
                <a:spcPct val="200000"/>
              </a:lnSpc>
            </a:pPr>
            <a:r>
              <a:rPr lang="en-US" sz="1600" dirty="0" smtClean="0"/>
              <a:t> </a:t>
            </a:r>
            <a:r>
              <a:rPr lang="en-US" sz="1600" b="1" dirty="0"/>
              <a:t>No intra layer connections </a:t>
            </a:r>
            <a:r>
              <a:rPr lang="en-US" sz="1600" dirty="0"/>
              <a:t>– No connections </a:t>
            </a:r>
            <a:r>
              <a:rPr lang="en-US" sz="1600" dirty="0" smtClean="0"/>
              <a:t>exist among </a:t>
            </a:r>
            <a:r>
              <a:rPr lang="en-US" sz="1600" dirty="0"/>
              <a:t>visible nodes and hidden nodes.</a:t>
            </a:r>
          </a:p>
          <a:p>
            <a:pPr>
              <a:lnSpc>
                <a:spcPct val="200000"/>
              </a:lnSpc>
            </a:pPr>
            <a:r>
              <a:rPr lang="en-US" sz="1600" dirty="0" smtClean="0"/>
              <a:t> </a:t>
            </a:r>
            <a:r>
              <a:rPr lang="en-US" sz="1600" b="1" dirty="0"/>
              <a:t>Fully bipartite graph – </a:t>
            </a:r>
            <a:r>
              <a:rPr lang="en-US" sz="1600" dirty="0"/>
              <a:t>Every node in visible </a:t>
            </a:r>
            <a:r>
              <a:rPr lang="en-US" sz="1600" dirty="0" smtClean="0"/>
              <a:t>layer is </a:t>
            </a:r>
            <a:r>
              <a:rPr lang="en-US" sz="1600" dirty="0"/>
              <a:t>connected to every node in hidden layer and </a:t>
            </a:r>
            <a:r>
              <a:rPr lang="en-US" sz="1600" dirty="0" smtClean="0"/>
              <a:t>vice versa</a:t>
            </a:r>
            <a:r>
              <a:rPr lang="en-US" sz="1600" dirty="0"/>
              <a:t>.</a:t>
            </a:r>
          </a:p>
          <a:p>
            <a:pPr>
              <a:lnSpc>
                <a:spcPct val="200000"/>
              </a:lnSpc>
            </a:pPr>
            <a:r>
              <a:rPr lang="en-US" sz="1600" dirty="0" smtClean="0"/>
              <a:t> </a:t>
            </a:r>
            <a:r>
              <a:rPr lang="en-US" sz="1600" dirty="0"/>
              <a:t>Nodes makes stochastic decision, to be turned </a:t>
            </a:r>
            <a:r>
              <a:rPr lang="en-US" sz="1600" dirty="0" smtClean="0"/>
              <a:t>on or </a:t>
            </a:r>
            <a:r>
              <a:rPr lang="en-US" sz="1600" dirty="0"/>
              <a:t>off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RBM(Cont…)</a:t>
            </a:r>
            <a:endParaRPr lang="en-US" sz="2800" b="1" dirty="0"/>
          </a:p>
        </p:txBody>
      </p:sp>
      <p:sp>
        <p:nvSpPr>
          <p:cNvPr id="3" name="Content Placeholder 2"/>
          <p:cNvSpPr>
            <a:spLocks noGrp="1"/>
          </p:cNvSpPr>
          <p:nvPr>
            <p:ph idx="1"/>
          </p:nvPr>
        </p:nvSpPr>
        <p:spPr/>
        <p:txBody>
          <a:bodyPr>
            <a:normAutofit/>
          </a:bodyPr>
          <a:lstStyle/>
          <a:p>
            <a:pPr>
              <a:lnSpc>
                <a:spcPct val="150000"/>
              </a:lnSpc>
            </a:pPr>
            <a:r>
              <a:rPr lang="en-US" sz="1600" dirty="0"/>
              <a:t>Given m songs and n users, there will be m </a:t>
            </a:r>
            <a:r>
              <a:rPr lang="en-US" sz="1600" dirty="0" smtClean="0"/>
              <a:t>visible input </a:t>
            </a:r>
            <a:r>
              <a:rPr lang="en-US" sz="1600" dirty="0"/>
              <a:t>nodes.</a:t>
            </a:r>
          </a:p>
          <a:p>
            <a:pPr>
              <a:lnSpc>
                <a:spcPct val="150000"/>
              </a:lnSpc>
            </a:pPr>
            <a:r>
              <a:rPr lang="en-US" sz="1600" dirty="0" smtClean="0"/>
              <a:t>Hidden </a:t>
            </a:r>
            <a:r>
              <a:rPr lang="en-US" sz="1600" dirty="0"/>
              <a:t>nodes are chosen by the implementer.</a:t>
            </a:r>
          </a:p>
          <a:p>
            <a:pPr>
              <a:lnSpc>
                <a:spcPct val="150000"/>
              </a:lnSpc>
            </a:pPr>
            <a:r>
              <a:rPr lang="en-US" sz="1600" dirty="0" smtClean="0"/>
              <a:t> </a:t>
            </a:r>
            <a:r>
              <a:rPr lang="en-US" sz="1600" dirty="0"/>
              <a:t>Number of times listened to music is used </a:t>
            </a:r>
            <a:r>
              <a:rPr lang="en-US" sz="1600" dirty="0" smtClean="0"/>
              <a:t>as implicit </a:t>
            </a:r>
            <a:r>
              <a:rPr lang="en-US" sz="1600" dirty="0"/>
              <a:t>feedback.</a:t>
            </a:r>
          </a:p>
          <a:p>
            <a:pPr>
              <a:lnSpc>
                <a:spcPct val="150000"/>
              </a:lnSpc>
            </a:pPr>
            <a:r>
              <a:rPr lang="en-US" sz="1600" dirty="0" smtClean="0"/>
              <a:t> </a:t>
            </a:r>
            <a:r>
              <a:rPr lang="en-US" sz="1600" dirty="0"/>
              <a:t>Ratings of songs are input to the visible </a:t>
            </a:r>
            <a:r>
              <a:rPr lang="en-US" sz="1600" dirty="0" smtClean="0"/>
              <a:t>layer nodes</a:t>
            </a:r>
            <a:r>
              <a:rPr lang="en-US" sz="1600" dirty="0"/>
              <a:t>.</a:t>
            </a:r>
          </a:p>
          <a:p>
            <a:pPr>
              <a:lnSpc>
                <a:spcPct val="150000"/>
              </a:lnSpc>
            </a:pPr>
            <a:r>
              <a:rPr lang="en-US" sz="1600" b="1" dirty="0"/>
              <a:t>Confidence score calculation</a:t>
            </a:r>
          </a:p>
          <a:p>
            <a:pPr>
              <a:lnSpc>
                <a:spcPct val="150000"/>
              </a:lnSpc>
              <a:buNone/>
            </a:pPr>
            <a:r>
              <a:rPr lang="en-US" sz="1600" dirty="0" smtClean="0"/>
              <a:t>          g </a:t>
            </a:r>
            <a:r>
              <a:rPr lang="en-US" sz="1600" dirty="0"/>
              <a:t>= </a:t>
            </a:r>
            <a:r>
              <a:rPr lang="el-GR" sz="1600" dirty="0"/>
              <a:t>α</a:t>
            </a:r>
            <a:r>
              <a:rPr lang="en-US" sz="1600" dirty="0"/>
              <a:t>p if </a:t>
            </a:r>
            <a:r>
              <a:rPr lang="en-US" sz="1600" dirty="0" smtClean="0"/>
              <a:t>p&gt;0</a:t>
            </a:r>
          </a:p>
          <a:p>
            <a:pPr>
              <a:lnSpc>
                <a:spcPct val="150000"/>
              </a:lnSpc>
              <a:buNone/>
            </a:pPr>
            <a:r>
              <a:rPr lang="en-US" sz="1600" dirty="0"/>
              <a:t> </a:t>
            </a:r>
            <a:r>
              <a:rPr lang="en-US" sz="1600" dirty="0" smtClean="0"/>
              <a:t>         g </a:t>
            </a:r>
            <a:r>
              <a:rPr lang="en-US" sz="1600" dirty="0"/>
              <a:t>= 0 if p=0</a:t>
            </a:r>
          </a:p>
          <a:p>
            <a:pPr>
              <a:lnSpc>
                <a:spcPct val="150000"/>
              </a:lnSpc>
              <a:buNone/>
            </a:pPr>
            <a:r>
              <a:rPr lang="en-US" sz="1600" dirty="0" smtClean="0"/>
              <a:t>        where </a:t>
            </a:r>
            <a:r>
              <a:rPr lang="en-US" sz="1600" dirty="0"/>
              <a:t>α is how confident a user is going to </a:t>
            </a:r>
            <a:r>
              <a:rPr lang="en-US" sz="1600" dirty="0" smtClean="0"/>
              <a:t>like the </a:t>
            </a:r>
            <a:r>
              <a:rPr lang="en-US" sz="1600" dirty="0"/>
              <a:t>song and p is how many times user </a:t>
            </a:r>
            <a:r>
              <a:rPr lang="en-US" sz="1600" dirty="0" smtClean="0"/>
              <a:t>has listened </a:t>
            </a:r>
            <a:r>
              <a:rPr lang="en-US" sz="1600" dirty="0"/>
              <a:t>to the music.</a:t>
            </a:r>
          </a:p>
          <a:p>
            <a:pPr>
              <a:lnSpc>
                <a:spcPct val="150000"/>
              </a:lnSpc>
            </a:pPr>
            <a:r>
              <a:rPr lang="en-US" sz="1600" dirty="0" smtClean="0"/>
              <a:t> </a:t>
            </a:r>
            <a:r>
              <a:rPr lang="en-US" sz="1600" dirty="0"/>
              <a:t>Confidence scores are normalized to the range </a:t>
            </a:r>
            <a:r>
              <a:rPr lang="en-US" sz="1600" dirty="0" smtClean="0"/>
              <a:t>of 0 to 1.</a:t>
            </a: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Contrastive Divergence algorithm</a:t>
            </a: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047828"/>
            <a:ext cx="8229600" cy="363070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Contrastive Divergence </a:t>
            </a:r>
            <a:r>
              <a:rPr lang="en-US" sz="2800" b="1" dirty="0" smtClean="0"/>
              <a:t>algorithm(Cont…)</a:t>
            </a:r>
            <a:endParaRPr lang="en-US" sz="2800" dirty="0"/>
          </a:p>
        </p:txBody>
      </p:sp>
      <p:sp>
        <p:nvSpPr>
          <p:cNvPr id="3" name="Content Placeholder 2"/>
          <p:cNvSpPr>
            <a:spLocks noGrp="1"/>
          </p:cNvSpPr>
          <p:nvPr>
            <p:ph idx="1"/>
          </p:nvPr>
        </p:nvSpPr>
        <p:spPr>
          <a:xfrm>
            <a:off x="457200" y="1600201"/>
            <a:ext cx="8229600" cy="3686188"/>
          </a:xfrm>
        </p:spPr>
        <p:txBody>
          <a:bodyPr>
            <a:normAutofit/>
          </a:bodyPr>
          <a:lstStyle/>
          <a:p>
            <a:pPr>
              <a:lnSpc>
                <a:spcPct val="150000"/>
              </a:lnSpc>
            </a:pPr>
            <a:r>
              <a:rPr lang="en-US" sz="1600" dirty="0" smtClean="0"/>
              <a:t> </a:t>
            </a:r>
            <a:r>
              <a:rPr lang="en-US" sz="1600" dirty="0"/>
              <a:t>Start with a training vector on </a:t>
            </a:r>
            <a:r>
              <a:rPr lang="en-US" sz="1600" dirty="0" smtClean="0"/>
              <a:t>the visible </a:t>
            </a:r>
            <a:r>
              <a:rPr lang="en-US" sz="1600" dirty="0"/>
              <a:t>units.</a:t>
            </a:r>
          </a:p>
          <a:p>
            <a:pPr>
              <a:lnSpc>
                <a:spcPct val="150000"/>
              </a:lnSpc>
            </a:pPr>
            <a:r>
              <a:rPr lang="en-US" sz="1600" dirty="0" smtClean="0"/>
              <a:t> </a:t>
            </a:r>
            <a:r>
              <a:rPr lang="en-US" sz="1600" dirty="0"/>
              <a:t>Update all the hidden units in parallel.</a:t>
            </a:r>
          </a:p>
          <a:p>
            <a:pPr>
              <a:lnSpc>
                <a:spcPct val="150000"/>
              </a:lnSpc>
            </a:pPr>
            <a:r>
              <a:rPr lang="en-US" sz="1600" dirty="0" smtClean="0"/>
              <a:t>Update </a:t>
            </a:r>
            <a:r>
              <a:rPr lang="en-US" sz="1600" dirty="0"/>
              <a:t>the all the visible units </a:t>
            </a:r>
            <a:r>
              <a:rPr lang="en-US" sz="1600" dirty="0" smtClean="0"/>
              <a:t>in parallel </a:t>
            </a:r>
            <a:r>
              <a:rPr lang="en-US" sz="1600" dirty="0"/>
              <a:t>to get a “reconstruction”.</a:t>
            </a:r>
          </a:p>
          <a:p>
            <a:pPr>
              <a:lnSpc>
                <a:spcPct val="150000"/>
              </a:lnSpc>
            </a:pPr>
            <a:r>
              <a:rPr lang="en-US" sz="1600" dirty="0" smtClean="0"/>
              <a:t> </a:t>
            </a:r>
            <a:r>
              <a:rPr lang="en-US" sz="1600" dirty="0"/>
              <a:t>Update the hidden units again.</a:t>
            </a:r>
          </a:p>
          <a:p>
            <a:pPr>
              <a:lnSpc>
                <a:spcPct val="150000"/>
              </a:lnSpc>
            </a:pPr>
            <a:r>
              <a:rPr lang="en-US" sz="1600" dirty="0" smtClean="0"/>
              <a:t> </a:t>
            </a:r>
            <a:r>
              <a:rPr lang="en-US" sz="1600" dirty="0"/>
              <a:t>Update weights and biases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Contrastive Divergence algorithm (cont...)</a:t>
            </a:r>
            <a:endParaRPr lang="en-US" sz="2800" dirty="0"/>
          </a:p>
        </p:txBody>
      </p:sp>
      <p:sp>
        <p:nvSpPr>
          <p:cNvPr id="3" name="Content Placeholder 2"/>
          <p:cNvSpPr>
            <a:spLocks noGrp="1"/>
          </p:cNvSpPr>
          <p:nvPr>
            <p:ph idx="1"/>
          </p:nvPr>
        </p:nvSpPr>
        <p:spPr/>
        <p:txBody>
          <a:bodyPr>
            <a:normAutofit/>
          </a:bodyPr>
          <a:lstStyle/>
          <a:p>
            <a:pPr>
              <a:lnSpc>
                <a:spcPct val="150000"/>
              </a:lnSpc>
            </a:pPr>
            <a:r>
              <a:rPr lang="en-US" sz="1600" dirty="0" smtClean="0"/>
              <a:t>Contrastive</a:t>
            </a:r>
            <a:r>
              <a:rPr lang="en-US" sz="1600" dirty="0" smtClean="0"/>
              <a:t>  divergence  algorithm is used for training RBM model.</a:t>
            </a:r>
          </a:p>
          <a:p>
            <a:pPr>
              <a:lnSpc>
                <a:spcPct val="150000"/>
              </a:lnSpc>
            </a:pPr>
            <a:r>
              <a:rPr lang="en-US" sz="2000" b="1" dirty="0" smtClean="0"/>
              <a:t> Step 1</a:t>
            </a:r>
            <a:r>
              <a:rPr lang="en-US" sz="2000" dirty="0" smtClean="0"/>
              <a:t>: </a:t>
            </a:r>
            <a:r>
              <a:rPr lang="en-US" sz="1600" dirty="0" smtClean="0"/>
              <a:t>Take input</a:t>
            </a:r>
            <a:r>
              <a:rPr lang="en-US" sz="1600" dirty="0" smtClean="0"/>
              <a:t> vector </a:t>
            </a:r>
            <a:r>
              <a:rPr lang="en-US" sz="1600" dirty="0"/>
              <a:t>to the visible node and select epochs.</a:t>
            </a:r>
          </a:p>
          <a:p>
            <a:pPr>
              <a:lnSpc>
                <a:spcPct val="150000"/>
              </a:lnSpc>
            </a:pPr>
            <a:r>
              <a:rPr lang="en-US" sz="1600" dirty="0" smtClean="0"/>
              <a:t> </a:t>
            </a:r>
            <a:r>
              <a:rPr lang="en-US" sz="2000" b="1" dirty="0"/>
              <a:t>Step 2</a:t>
            </a:r>
            <a:r>
              <a:rPr lang="en-US" sz="1600" dirty="0"/>
              <a:t>: Update the weights and values of hidden nodes in parallel. All of the units in hidden layer </a:t>
            </a:r>
            <a:r>
              <a:rPr lang="en-US" sz="1600" dirty="0" smtClean="0"/>
              <a:t>are calculated </a:t>
            </a:r>
            <a:r>
              <a:rPr lang="en-US" sz="1600" dirty="0"/>
              <a:t>in parallel given the current states of the units in the visible layer.</a:t>
            </a:r>
          </a:p>
          <a:p>
            <a:pPr>
              <a:lnSpc>
                <a:spcPct val="150000"/>
              </a:lnSpc>
            </a:pPr>
            <a:r>
              <a:rPr lang="en-US" sz="1600" dirty="0" smtClean="0"/>
              <a:t> </a:t>
            </a:r>
            <a:r>
              <a:rPr lang="en-US" sz="2000" b="1" dirty="0"/>
              <a:t>Step 3: </a:t>
            </a:r>
            <a:r>
              <a:rPr lang="en-US" sz="1600" dirty="0"/>
              <a:t>Reconstruct the input vector with the same weights used for hidden nodes. Even though we </a:t>
            </a:r>
            <a:r>
              <a:rPr lang="en-US" sz="1600" dirty="0" smtClean="0"/>
              <a:t>use the </a:t>
            </a:r>
            <a:r>
              <a:rPr lang="en-US" sz="1600" dirty="0"/>
              <a:t>same weights, the reconstructed input will be different as multiple hidden nodes contribute </a:t>
            </a:r>
            <a:r>
              <a:rPr lang="en-US" sz="1600" dirty="0" smtClean="0"/>
              <a:t>the reconstructed </a:t>
            </a:r>
            <a:r>
              <a:rPr lang="en-US" sz="1600" dirty="0"/>
              <a:t>input.</a:t>
            </a:r>
          </a:p>
          <a:p>
            <a:pPr>
              <a:lnSpc>
                <a:spcPct val="150000"/>
              </a:lnSpc>
            </a:pPr>
            <a:r>
              <a:rPr lang="en-US" sz="2000" b="1" dirty="0" smtClean="0"/>
              <a:t> </a:t>
            </a:r>
            <a:r>
              <a:rPr lang="en-US" sz="2000" b="1" dirty="0"/>
              <a:t>Step 4: </a:t>
            </a:r>
            <a:r>
              <a:rPr lang="en-US" sz="1600" dirty="0"/>
              <a:t>Update the value of weights and biases of visible and hidden layer nodes.</a:t>
            </a:r>
          </a:p>
          <a:p>
            <a:pPr>
              <a:lnSpc>
                <a:spcPct val="150000"/>
              </a:lnSpc>
              <a:buNone/>
            </a:pPr>
            <a:r>
              <a:rPr lang="nl-NL" sz="1600" dirty="0" smtClean="0"/>
              <a:t>          wj </a:t>
            </a:r>
            <a:r>
              <a:rPr lang="nl-NL" sz="1600" dirty="0"/>
              <a:t>= </a:t>
            </a:r>
            <a:r>
              <a:rPr lang="nl-NL" sz="1600" dirty="0" smtClean="0"/>
              <a:t>wj </a:t>
            </a:r>
            <a:r>
              <a:rPr lang="nl-NL" sz="1600" dirty="0"/>
              <a:t>+ </a:t>
            </a:r>
            <a:r>
              <a:rPr lang="nl-NL" sz="1600" dirty="0" smtClean="0"/>
              <a:t>Δwj       aj </a:t>
            </a:r>
            <a:r>
              <a:rPr lang="nl-NL" sz="1600" dirty="0"/>
              <a:t>= </a:t>
            </a:r>
            <a:r>
              <a:rPr lang="nl-NL" sz="1600" dirty="0" smtClean="0"/>
              <a:t>aj </a:t>
            </a:r>
            <a:r>
              <a:rPr lang="nl-NL" sz="1600" dirty="0"/>
              <a:t>+ </a:t>
            </a:r>
            <a:r>
              <a:rPr lang="nl-NL" sz="1600" dirty="0" smtClean="0"/>
              <a:t>Δaj              bj </a:t>
            </a:r>
            <a:r>
              <a:rPr lang="nl-NL" sz="1600" dirty="0"/>
              <a:t>=bj+Δbj</a:t>
            </a:r>
          </a:p>
          <a:p>
            <a:pPr>
              <a:lnSpc>
                <a:spcPct val="150000"/>
              </a:lnSpc>
            </a:pPr>
            <a:r>
              <a:rPr lang="en-US" sz="1600" dirty="0" smtClean="0"/>
              <a:t> </a:t>
            </a:r>
            <a:r>
              <a:rPr lang="en-US" sz="2000" b="1" dirty="0"/>
              <a:t>Step 5: </a:t>
            </a:r>
            <a:r>
              <a:rPr lang="en-US" sz="1600" dirty="0"/>
              <a:t>Repeat step 2, 3 and 4 for set number of epochs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Result</a:t>
            </a:r>
            <a:endParaRPr lang="en-US" sz="2800" dirty="0"/>
          </a:p>
        </p:txBody>
      </p:sp>
      <p:sp>
        <p:nvSpPr>
          <p:cNvPr id="3" name="Content Placeholder 2"/>
          <p:cNvSpPr>
            <a:spLocks noGrp="1"/>
          </p:cNvSpPr>
          <p:nvPr>
            <p:ph idx="1"/>
          </p:nvPr>
        </p:nvSpPr>
        <p:spPr/>
        <p:txBody>
          <a:bodyPr>
            <a:normAutofit/>
          </a:bodyPr>
          <a:lstStyle/>
          <a:p>
            <a:pPr>
              <a:lnSpc>
                <a:spcPct val="150000"/>
              </a:lnSpc>
            </a:pPr>
            <a:r>
              <a:rPr lang="en-US" sz="1600" dirty="0"/>
              <a:t>Eighty percent data used as training set and Twenty percent data used as testing set.</a:t>
            </a:r>
          </a:p>
          <a:p>
            <a:pPr>
              <a:lnSpc>
                <a:spcPct val="150000"/>
              </a:lnSpc>
            </a:pPr>
            <a:r>
              <a:rPr lang="en-US" sz="1600" dirty="0" smtClean="0"/>
              <a:t> </a:t>
            </a:r>
            <a:r>
              <a:rPr lang="en-US" sz="1600" b="1" dirty="0"/>
              <a:t>Error measurement for recommendation</a:t>
            </a:r>
            <a:r>
              <a:rPr lang="en-US" sz="1600" dirty="0"/>
              <a:t>: Normalized Root Mean square error (NRMSE</a:t>
            </a:r>
            <a:r>
              <a:rPr lang="en-US" sz="1600" b="1" dirty="0"/>
              <a:t>) is</a:t>
            </a:r>
          </a:p>
          <a:p>
            <a:pPr>
              <a:lnSpc>
                <a:spcPct val="150000"/>
              </a:lnSpc>
              <a:buNone/>
            </a:pPr>
            <a:r>
              <a:rPr lang="en-US" sz="1600" dirty="0" smtClean="0"/>
              <a:t>         used </a:t>
            </a:r>
            <a:r>
              <a:rPr lang="en-US" sz="1600" dirty="0"/>
              <a:t>where the root mean square error values are normalized to range of 0 to 1</a:t>
            </a:r>
            <a:r>
              <a:rPr lang="en-US" sz="1600" dirty="0" smtClean="0"/>
              <a:t>.</a:t>
            </a:r>
          </a:p>
          <a:p>
            <a:pPr>
              <a:lnSpc>
                <a:spcPct val="150000"/>
              </a:lnSpc>
              <a:buNone/>
            </a:pPr>
            <a:r>
              <a:rPr lang="en-US" sz="1600" dirty="0"/>
              <a:t> </a:t>
            </a:r>
            <a:r>
              <a:rPr lang="en-US" sz="1600" dirty="0" smtClean="0"/>
              <a:t>                                          </a:t>
            </a:r>
            <a:endParaRPr lang="en-US" sz="1600" dirty="0"/>
          </a:p>
        </p:txBody>
      </p:sp>
      <p:graphicFrame>
        <p:nvGraphicFramePr>
          <p:cNvPr id="4" name="Table 3"/>
          <p:cNvGraphicFramePr>
            <a:graphicFrameLocks noGrp="1"/>
          </p:cNvGraphicFramePr>
          <p:nvPr/>
        </p:nvGraphicFramePr>
        <p:xfrm>
          <a:off x="1524000" y="3429000"/>
          <a:ext cx="6096000" cy="1449710"/>
        </p:xfrm>
        <a:graphic>
          <a:graphicData uri="http://schemas.openxmlformats.org/drawingml/2006/table">
            <a:tbl>
              <a:tblPr firstRow="1" bandRow="1">
                <a:tableStyleId>{5C22544A-7EE6-4342-B048-85BDC9FD1C3A}</a:tableStyleId>
              </a:tblPr>
              <a:tblGrid>
                <a:gridCol w="3048000"/>
                <a:gridCol w="3048000"/>
              </a:tblGrid>
              <a:tr h="404815">
                <a:tc>
                  <a:txBody>
                    <a:bodyPr/>
                    <a:lstStyle/>
                    <a:p>
                      <a:r>
                        <a:rPr lang="en-US" sz="1800" b="1" kern="1200" baseline="0" dirty="0" smtClean="0">
                          <a:solidFill>
                            <a:schemeClr val="lt1"/>
                          </a:solidFill>
                          <a:latin typeface="+mn-lt"/>
                          <a:ea typeface="+mn-ea"/>
                          <a:cs typeface="+mn-cs"/>
                        </a:rPr>
                        <a:t>Technique</a:t>
                      </a:r>
                      <a:endParaRPr lang="en-US" dirty="0"/>
                    </a:p>
                  </a:txBody>
                  <a:tcPr/>
                </a:tc>
                <a:tc>
                  <a:txBody>
                    <a:bodyPr/>
                    <a:lstStyle/>
                    <a:p>
                      <a:r>
                        <a:rPr lang="en-US" sz="1800" b="1" kern="1200" baseline="0" dirty="0" smtClean="0">
                          <a:solidFill>
                            <a:schemeClr val="lt1"/>
                          </a:solidFill>
                          <a:latin typeface="+mn-lt"/>
                          <a:ea typeface="+mn-ea"/>
                          <a:cs typeface="+mn-cs"/>
                        </a:rPr>
                        <a:t>Error (NRMSE)</a:t>
                      </a:r>
                      <a:endParaRPr lang="en-US" dirty="0"/>
                    </a:p>
                  </a:txBody>
                  <a:tcPr/>
                </a:tc>
              </a:tr>
              <a:tr h="404815">
                <a:tc>
                  <a:txBody>
                    <a:bodyPr/>
                    <a:lstStyle/>
                    <a:p>
                      <a:r>
                        <a:rPr lang="en-US" sz="1800" kern="1200" baseline="0" dirty="0" smtClean="0">
                          <a:solidFill>
                            <a:schemeClr val="dk1"/>
                          </a:solidFill>
                          <a:latin typeface="+mn-lt"/>
                          <a:ea typeface="+mn-ea"/>
                          <a:cs typeface="+mn-cs"/>
                        </a:rPr>
                        <a:t>Collaborative filtering</a:t>
                      </a:r>
                    </a:p>
                    <a:p>
                      <a:r>
                        <a:rPr lang="en-US" sz="1800" kern="1200" baseline="0" dirty="0" smtClean="0">
                          <a:solidFill>
                            <a:schemeClr val="dk1"/>
                          </a:solidFill>
                          <a:latin typeface="+mn-lt"/>
                          <a:ea typeface="+mn-ea"/>
                          <a:cs typeface="+mn-cs"/>
                        </a:rPr>
                        <a:t>engine by Apache</a:t>
                      </a:r>
                      <a:endParaRPr lang="en-US" dirty="0"/>
                    </a:p>
                  </a:txBody>
                  <a:tcPr/>
                </a:tc>
                <a:tc>
                  <a:txBody>
                    <a:bodyPr/>
                    <a:lstStyle/>
                    <a:p>
                      <a:r>
                        <a:rPr lang="en-US" sz="1800" kern="1200" baseline="0" dirty="0" smtClean="0">
                          <a:solidFill>
                            <a:schemeClr val="dk1"/>
                          </a:solidFill>
                          <a:latin typeface="+mn-lt"/>
                          <a:ea typeface="+mn-ea"/>
                          <a:cs typeface="+mn-cs"/>
                        </a:rPr>
                        <a:t>0.0200</a:t>
                      </a:r>
                      <a:endParaRPr lang="en-US" dirty="0"/>
                    </a:p>
                  </a:txBody>
                  <a:tcPr/>
                </a:tc>
              </a:tr>
              <a:tr h="404815">
                <a:tc>
                  <a:txBody>
                    <a:bodyPr/>
                    <a:lstStyle/>
                    <a:p>
                      <a:r>
                        <a:rPr lang="en-US" dirty="0" smtClean="0"/>
                        <a:t>RBM</a:t>
                      </a:r>
                      <a:endParaRPr lang="en-US" dirty="0"/>
                    </a:p>
                  </a:txBody>
                  <a:tcPr/>
                </a:tc>
                <a:tc>
                  <a:txBody>
                    <a:bodyPr/>
                    <a:lstStyle/>
                    <a:p>
                      <a:r>
                        <a:rPr lang="en-US" sz="1800" kern="1200" baseline="0" dirty="0" smtClean="0">
                          <a:solidFill>
                            <a:schemeClr val="dk1"/>
                          </a:solidFill>
                          <a:latin typeface="+mn-lt"/>
                          <a:ea typeface="+mn-ea"/>
                          <a:cs typeface="+mn-cs"/>
                        </a:rPr>
                        <a:t>0.0075</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Future works</a:t>
            </a:r>
            <a:endParaRPr lang="en-US" sz="2800" dirty="0"/>
          </a:p>
        </p:txBody>
      </p:sp>
      <p:sp>
        <p:nvSpPr>
          <p:cNvPr id="3" name="Content Placeholder 2"/>
          <p:cNvSpPr>
            <a:spLocks noGrp="1"/>
          </p:cNvSpPr>
          <p:nvPr>
            <p:ph idx="1"/>
          </p:nvPr>
        </p:nvSpPr>
        <p:spPr/>
        <p:txBody>
          <a:bodyPr>
            <a:normAutofit/>
          </a:bodyPr>
          <a:lstStyle/>
          <a:p>
            <a:pPr>
              <a:lnSpc>
                <a:spcPct val="200000"/>
              </a:lnSpc>
            </a:pPr>
            <a:r>
              <a:rPr lang="en-US" sz="1600" dirty="0"/>
              <a:t>More types of implicit feedbacks can be included to improve recommendation accuracy of </a:t>
            </a:r>
            <a:r>
              <a:rPr lang="en-US" sz="1600" dirty="0" smtClean="0"/>
              <a:t>the algorithm</a:t>
            </a:r>
            <a:r>
              <a:rPr lang="en-US" sz="1600" dirty="0"/>
              <a:t>.</a:t>
            </a:r>
          </a:p>
          <a:p>
            <a:pPr>
              <a:lnSpc>
                <a:spcPct val="200000"/>
              </a:lnSpc>
            </a:pPr>
            <a:r>
              <a:rPr lang="en-US" sz="1600" dirty="0" smtClean="0"/>
              <a:t>This </a:t>
            </a:r>
            <a:r>
              <a:rPr lang="en-US" sz="1600" dirty="0"/>
              <a:t>method can be tested by using other accuracy measures.</a:t>
            </a:r>
          </a:p>
          <a:p>
            <a:pPr>
              <a:lnSpc>
                <a:spcPct val="200000"/>
              </a:lnSpc>
            </a:pPr>
            <a:r>
              <a:rPr lang="en-US" sz="1600" dirty="0" smtClean="0"/>
              <a:t> </a:t>
            </a:r>
            <a:r>
              <a:rPr lang="en-US" sz="1600" dirty="0"/>
              <a:t>Method can be trained by changing parameters of weights, bias and learning rate.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References</a:t>
            </a:r>
            <a:endParaRPr lang="en-US" sz="2800" dirty="0"/>
          </a:p>
        </p:txBody>
      </p:sp>
      <p:sp>
        <p:nvSpPr>
          <p:cNvPr id="3" name="Content Placeholder 2"/>
          <p:cNvSpPr>
            <a:spLocks noGrp="1"/>
          </p:cNvSpPr>
          <p:nvPr>
            <p:ph idx="1"/>
          </p:nvPr>
        </p:nvSpPr>
        <p:spPr>
          <a:xfrm>
            <a:off x="457200" y="1214422"/>
            <a:ext cx="8229600" cy="4714909"/>
          </a:xfrm>
        </p:spPr>
        <p:txBody>
          <a:bodyPr>
            <a:normAutofit/>
          </a:bodyPr>
          <a:lstStyle/>
          <a:p>
            <a:pPr>
              <a:lnSpc>
                <a:spcPct val="150000"/>
              </a:lnSpc>
            </a:pPr>
            <a:r>
              <a:rPr lang="en-US" sz="1600" dirty="0" smtClean="0"/>
              <a:t>[1]M</a:t>
            </a:r>
            <a:r>
              <a:rPr lang="en-US" sz="1600" dirty="0"/>
              <a:t>. Sharma and S. Mann, “A Survey of Recommender Systems: Approaches and Limitations”. In </a:t>
            </a:r>
            <a:r>
              <a:rPr lang="en-US" sz="1600" i="1" dirty="0"/>
              <a:t>International </a:t>
            </a:r>
            <a:r>
              <a:rPr lang="en-US" sz="1600" i="1" dirty="0" smtClean="0"/>
              <a:t>Journal of </a:t>
            </a:r>
            <a:r>
              <a:rPr lang="en-US" sz="1600" i="1" dirty="0"/>
              <a:t>Innovations in Engineering and Technology, vol.2, pp. 8-14, 2013.</a:t>
            </a:r>
          </a:p>
          <a:p>
            <a:pPr>
              <a:lnSpc>
                <a:spcPct val="150000"/>
              </a:lnSpc>
            </a:pPr>
            <a:r>
              <a:rPr lang="en-US" sz="1600" dirty="0"/>
              <a:t>[2] M. A. </a:t>
            </a:r>
            <a:r>
              <a:rPr lang="en-US" sz="1600" dirty="0" err="1"/>
              <a:t>Hameed</a:t>
            </a:r>
            <a:r>
              <a:rPr lang="en-US" sz="1600" dirty="0"/>
              <a:t>, O. A. </a:t>
            </a:r>
            <a:r>
              <a:rPr lang="en-US" sz="1600" dirty="0" err="1"/>
              <a:t>Jadaan</a:t>
            </a:r>
            <a:r>
              <a:rPr lang="en-US" sz="1600" dirty="0"/>
              <a:t>, and S. </a:t>
            </a:r>
            <a:r>
              <a:rPr lang="en-US" sz="1600" dirty="0" err="1"/>
              <a:t>Ramachandram</a:t>
            </a:r>
            <a:r>
              <a:rPr lang="en-US" sz="1600" dirty="0"/>
              <a:t>, "Collaborative filtering based recommendation system: </a:t>
            </a:r>
            <a:r>
              <a:rPr lang="en-US" sz="1600" dirty="0" smtClean="0"/>
              <a:t>A survey</a:t>
            </a:r>
            <a:r>
              <a:rPr lang="en-US" sz="1600" dirty="0"/>
              <a:t>". In </a:t>
            </a:r>
            <a:r>
              <a:rPr lang="en-US" sz="1600" i="1" dirty="0"/>
              <a:t>International Journal on Computer Science and Engineering, </a:t>
            </a:r>
            <a:r>
              <a:rPr lang="en-US" sz="1600" i="1" dirty="0" err="1"/>
              <a:t>vol</a:t>
            </a:r>
            <a:r>
              <a:rPr lang="en-US" sz="1600" i="1" dirty="0"/>
              <a:t> 4.5, pp. 859-876, May 2012.</a:t>
            </a:r>
          </a:p>
          <a:p>
            <a:pPr>
              <a:lnSpc>
                <a:spcPct val="150000"/>
              </a:lnSpc>
            </a:pPr>
            <a:r>
              <a:rPr lang="en-US" sz="1600" dirty="0"/>
              <a:t>[3] S. Zhang, L. Yao, A. Sun and Y. </a:t>
            </a:r>
            <a:r>
              <a:rPr lang="en-US" sz="1600" dirty="0" err="1"/>
              <a:t>Tay</a:t>
            </a:r>
            <a:r>
              <a:rPr lang="en-US" sz="1600" dirty="0"/>
              <a:t>, “Deep Learning Based Recommender System: A Survey and New </a:t>
            </a:r>
            <a:r>
              <a:rPr lang="en-US" sz="1600" dirty="0" err="1"/>
              <a:t>Perspectives</a:t>
            </a:r>
            <a:r>
              <a:rPr lang="en-US" sz="1600" dirty="0" err="1" smtClean="0"/>
              <a:t>”.In</a:t>
            </a:r>
            <a:r>
              <a:rPr lang="en-US" sz="1600" dirty="0" smtClean="0"/>
              <a:t> </a:t>
            </a:r>
            <a:r>
              <a:rPr lang="en-US" sz="1600" i="1" dirty="0"/>
              <a:t>ACM Computing Surveys, </a:t>
            </a:r>
            <a:r>
              <a:rPr lang="en-US" sz="1600" i="1" dirty="0" err="1"/>
              <a:t>Vol</a:t>
            </a:r>
            <a:r>
              <a:rPr lang="en-US" sz="1600" i="1" dirty="0"/>
              <a:t> 52, pp. 1–38, Feb 2019.</a:t>
            </a:r>
          </a:p>
          <a:p>
            <a:pPr>
              <a:lnSpc>
                <a:spcPct val="150000"/>
              </a:lnSpc>
            </a:pPr>
            <a:r>
              <a:rPr lang="en-US" sz="1600" dirty="0"/>
              <a:t>[4] R. Mu, "A Survey of Recommender Systems Based on Deep Learning". In </a:t>
            </a:r>
            <a:r>
              <a:rPr lang="en-US" sz="1600" i="1" dirty="0"/>
              <a:t>IEEE Access, vol. 6, pp. 69009-69022, </a:t>
            </a:r>
            <a:r>
              <a:rPr lang="en-US" sz="1600" i="1" dirty="0" smtClean="0"/>
              <a:t>Nov </a:t>
            </a:r>
            <a:r>
              <a:rPr lang="en-US" sz="1600" dirty="0" smtClean="0"/>
              <a:t>2018</a:t>
            </a:r>
            <a:r>
              <a:rPr lang="en-US" sz="1600" dirty="0"/>
              <a:t>.</a:t>
            </a:r>
          </a:p>
          <a:p>
            <a:pPr>
              <a:lnSpc>
                <a:spcPct val="150000"/>
              </a:lnSpc>
            </a:pPr>
            <a:r>
              <a:rPr lang="en-US" sz="1600" dirty="0"/>
              <a:t>[5] Y. </a:t>
            </a:r>
            <a:r>
              <a:rPr lang="en-US" sz="1600" dirty="0" err="1"/>
              <a:t>Hu</a:t>
            </a:r>
            <a:r>
              <a:rPr lang="en-US" sz="1600" dirty="0"/>
              <a:t>, Y. </a:t>
            </a:r>
            <a:r>
              <a:rPr lang="en-US" sz="1600" dirty="0" err="1"/>
              <a:t>Koren</a:t>
            </a:r>
            <a:r>
              <a:rPr lang="en-US" sz="1600" dirty="0"/>
              <a:t> and C. </a:t>
            </a:r>
            <a:r>
              <a:rPr lang="en-US" sz="1600" dirty="0" err="1"/>
              <a:t>Volinsky</a:t>
            </a:r>
            <a:r>
              <a:rPr lang="en-US" sz="1600" dirty="0"/>
              <a:t>, "Collaborative Filtering for Implicit Feedback Datasets". In </a:t>
            </a:r>
            <a:r>
              <a:rPr lang="en-US" sz="1600" i="1" dirty="0"/>
              <a:t>Eighth IEEE </a:t>
            </a:r>
            <a:r>
              <a:rPr lang="en-US" sz="1600" i="1" dirty="0" smtClean="0"/>
              <a:t>International Conference </a:t>
            </a:r>
            <a:r>
              <a:rPr lang="en-US" sz="1600" i="1" dirty="0"/>
              <a:t>on Data Mining, Pisa, Dec 2008, pp. 263-272.</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Introduction</a:t>
            </a:r>
            <a:endParaRPr lang="en-US" sz="2800" b="1" dirty="0"/>
          </a:p>
        </p:txBody>
      </p:sp>
      <p:sp>
        <p:nvSpPr>
          <p:cNvPr id="3" name="Content Placeholder 2"/>
          <p:cNvSpPr>
            <a:spLocks noGrp="1"/>
          </p:cNvSpPr>
          <p:nvPr>
            <p:ph idx="1"/>
          </p:nvPr>
        </p:nvSpPr>
        <p:spPr/>
        <p:txBody>
          <a:bodyPr>
            <a:normAutofit/>
          </a:bodyPr>
          <a:lstStyle/>
          <a:p>
            <a:pPr fontAlgn="base"/>
            <a:r>
              <a:rPr lang="en-US" sz="1600" dirty="0"/>
              <a:t>Association rule mining finds interesting associations and relationships among large sets of data items</a:t>
            </a:r>
            <a:r>
              <a:rPr lang="en-US" sz="1600" dirty="0" smtClean="0"/>
              <a:t>.</a:t>
            </a:r>
          </a:p>
          <a:p>
            <a:pPr fontAlgn="base"/>
            <a:endParaRPr lang="en-US" sz="1600" dirty="0" smtClean="0"/>
          </a:p>
          <a:p>
            <a:pPr fontAlgn="base"/>
            <a:r>
              <a:rPr lang="en-US" sz="1600" dirty="0" smtClean="0"/>
              <a:t> </a:t>
            </a:r>
            <a:r>
              <a:rPr lang="en-US" sz="1600" dirty="0"/>
              <a:t>This rule shows how frequently a </a:t>
            </a:r>
            <a:r>
              <a:rPr lang="en-US" sz="1600" dirty="0" smtClean="0"/>
              <a:t>item set </a:t>
            </a:r>
            <a:r>
              <a:rPr lang="en-US" sz="1600" dirty="0"/>
              <a:t>occurs in a transaction. A typical example is Market Based Analysis</a:t>
            </a:r>
            <a:r>
              <a:rPr lang="en-US" sz="1600" dirty="0" smtClean="0"/>
              <a:t>.</a:t>
            </a:r>
          </a:p>
          <a:p>
            <a:pPr fontAlgn="base"/>
            <a:endParaRPr lang="en-US" sz="1600" dirty="0"/>
          </a:p>
          <a:p>
            <a:pPr fontAlgn="base"/>
            <a:r>
              <a:rPr lang="en-US" sz="1600" dirty="0"/>
              <a:t>Market Based Analysis is one of the key techniques used by large relations to show associations between items</a:t>
            </a:r>
            <a:r>
              <a:rPr lang="en-US" sz="1600" dirty="0" smtClean="0"/>
              <a:t>. It </a:t>
            </a:r>
            <a:r>
              <a:rPr lang="en-US" sz="1600" dirty="0"/>
              <a:t>allows retailers to identify relationships between the items that people buy together </a:t>
            </a:r>
            <a:r>
              <a:rPr lang="en-US" sz="1600" dirty="0" smtClean="0"/>
              <a:t>frequently.</a:t>
            </a:r>
            <a:endParaRPr lang="en-US" sz="1600" dirty="0"/>
          </a:p>
          <a:p>
            <a:pPr>
              <a:buNone/>
            </a:pPr>
            <a:r>
              <a:rPr lang="en-US" sz="1600" dirty="0" smtClean="0"/>
              <a:t/>
            </a:r>
            <a:br>
              <a:rPr lang="en-US" sz="1600" dirty="0" smtClean="0"/>
            </a:b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Thank You</a:t>
            </a:r>
            <a:endParaRPr lang="en-US" sz="3200" b="1"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Introduction(Cont…)</a:t>
            </a:r>
            <a:endParaRPr lang="en-US" sz="2800" b="1" dirty="0"/>
          </a:p>
        </p:txBody>
      </p:sp>
      <p:sp>
        <p:nvSpPr>
          <p:cNvPr id="3" name="Content Placeholder 2"/>
          <p:cNvSpPr>
            <a:spLocks noGrp="1"/>
          </p:cNvSpPr>
          <p:nvPr>
            <p:ph idx="1"/>
          </p:nvPr>
        </p:nvSpPr>
        <p:spPr>
          <a:xfrm>
            <a:off x="457200" y="1600201"/>
            <a:ext cx="8229600" cy="3257560"/>
          </a:xfrm>
        </p:spPr>
        <p:txBody>
          <a:bodyPr>
            <a:normAutofit/>
          </a:bodyPr>
          <a:lstStyle/>
          <a:p>
            <a:pPr fontAlgn="base"/>
            <a:r>
              <a:rPr lang="en-US" sz="1600" dirty="0"/>
              <a:t>Before we start defining the rule, let us first see the basic definitions.</a:t>
            </a:r>
          </a:p>
          <a:p>
            <a:pPr fontAlgn="base"/>
            <a:r>
              <a:rPr lang="en-US" sz="1600" b="1" dirty="0"/>
              <a:t>Support Count</a:t>
            </a:r>
            <a:r>
              <a:rPr lang="en-US" sz="1600" b="1" dirty="0" smtClean="0"/>
              <a:t>(∑) </a:t>
            </a:r>
            <a:r>
              <a:rPr lang="en-US" sz="1600" b="1" dirty="0"/>
              <a:t>–</a:t>
            </a:r>
            <a:r>
              <a:rPr lang="en-US" sz="1600" dirty="0"/>
              <a:t> Frequency of occurrence of a </a:t>
            </a:r>
            <a:r>
              <a:rPr lang="en-US" sz="1600" dirty="0" err="1"/>
              <a:t>itemset</a:t>
            </a:r>
            <a:r>
              <a:rPr lang="en-US" sz="1600" dirty="0"/>
              <a:t>.</a:t>
            </a:r>
          </a:p>
          <a:p>
            <a:pPr fontAlgn="base">
              <a:buNone/>
            </a:pPr>
            <a:r>
              <a:rPr lang="en-US" sz="1600" dirty="0" smtClean="0"/>
              <a:t>                                           Here ∑ ({Milk, Bread, Diaper})=2</a:t>
            </a:r>
          </a:p>
          <a:p>
            <a:pPr fontAlgn="base">
              <a:buNone/>
            </a:pPr>
            <a:endParaRPr lang="en-US" sz="1600" dirty="0" smtClean="0"/>
          </a:p>
          <a:p>
            <a:pPr fontAlgn="base"/>
            <a:r>
              <a:rPr lang="en-US" sz="1600" dirty="0" smtClean="0"/>
              <a:t> </a:t>
            </a:r>
            <a:r>
              <a:rPr lang="en-US" sz="1600" b="1" dirty="0"/>
              <a:t>Frequent </a:t>
            </a:r>
            <a:r>
              <a:rPr lang="en-US" sz="1600" b="1" dirty="0" err="1"/>
              <a:t>Itemset</a:t>
            </a:r>
            <a:r>
              <a:rPr lang="en-US" sz="1600" b="1" dirty="0"/>
              <a:t> –</a:t>
            </a:r>
            <a:r>
              <a:rPr lang="en-US" sz="1600" dirty="0"/>
              <a:t> An </a:t>
            </a:r>
            <a:r>
              <a:rPr lang="en-US" sz="1600" dirty="0" err="1"/>
              <a:t>itemset</a:t>
            </a:r>
            <a:r>
              <a:rPr lang="en-US" sz="1600" dirty="0"/>
              <a:t> whose support is greater than or equal to </a:t>
            </a:r>
            <a:r>
              <a:rPr lang="en-US" sz="1600" dirty="0" err="1"/>
              <a:t>minsup</a:t>
            </a:r>
            <a:r>
              <a:rPr lang="en-US" sz="1600" dirty="0"/>
              <a:t> threshold</a:t>
            </a:r>
            <a:r>
              <a:rPr lang="en-US" sz="1600" dirty="0" smtClean="0"/>
              <a:t>.</a:t>
            </a:r>
          </a:p>
          <a:p>
            <a:pPr fontAlgn="base"/>
            <a:endParaRPr lang="en-US" sz="1600" dirty="0"/>
          </a:p>
          <a:p>
            <a:pPr fontAlgn="base"/>
            <a:r>
              <a:rPr lang="en-US" sz="1600" b="1" dirty="0"/>
              <a:t>Association Rule –</a:t>
            </a:r>
            <a:r>
              <a:rPr lang="en-US" sz="1600" dirty="0"/>
              <a:t> An implication expression of the form X -&gt; Y, where X and Y are any 2 </a:t>
            </a:r>
            <a:r>
              <a:rPr lang="en-US" sz="1600" dirty="0" err="1"/>
              <a:t>itemsets</a:t>
            </a:r>
            <a:r>
              <a:rPr lang="en-US" sz="1600" dirty="0" smtClean="0"/>
              <a:t>. Example: {Milk, Diaper}-&gt;{Beer} </a:t>
            </a:r>
            <a:endParaRPr lang="en-US" sz="1600" dirty="0"/>
          </a:p>
          <a:p>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Need of Association Mining</a:t>
            </a:r>
            <a:endParaRPr lang="en-US" sz="2800" b="1" dirty="0"/>
          </a:p>
        </p:txBody>
      </p:sp>
      <p:sp>
        <p:nvSpPr>
          <p:cNvPr id="3" name="Content Placeholder 2"/>
          <p:cNvSpPr>
            <a:spLocks noGrp="1"/>
          </p:cNvSpPr>
          <p:nvPr>
            <p:ph idx="1"/>
          </p:nvPr>
        </p:nvSpPr>
        <p:spPr>
          <a:xfrm>
            <a:off x="457200" y="1600201"/>
            <a:ext cx="8229600" cy="3686188"/>
          </a:xfrm>
        </p:spPr>
        <p:txBody>
          <a:bodyPr>
            <a:normAutofit/>
          </a:bodyPr>
          <a:lstStyle/>
          <a:p>
            <a:pPr fontAlgn="base"/>
            <a:r>
              <a:rPr lang="en-US" sz="1600" b="1" dirty="0"/>
              <a:t>Association </a:t>
            </a:r>
            <a:r>
              <a:rPr lang="en-US" sz="1600" b="1" dirty="0" smtClean="0"/>
              <a:t>Mining</a:t>
            </a:r>
            <a:r>
              <a:rPr lang="en-US" sz="1600" dirty="0" smtClean="0"/>
              <a:t>:- Association Mining</a:t>
            </a:r>
            <a:r>
              <a:rPr lang="en-US" sz="1600" dirty="0"/>
              <a:t> searches for frequent items in the data-set. In frequent mining usually the interesting associations and correlations between item sets in transactional and relational databases are found. In short, Frequent Mining shows which items appear together in a transaction or relation</a:t>
            </a:r>
            <a:r>
              <a:rPr lang="en-US" sz="1600" dirty="0" smtClean="0"/>
              <a:t>.</a:t>
            </a:r>
          </a:p>
          <a:p>
            <a:pPr fontAlgn="base">
              <a:buNone/>
            </a:pPr>
            <a:endParaRPr lang="en-US" sz="1600" dirty="0"/>
          </a:p>
          <a:p>
            <a:pPr fontAlgn="base"/>
            <a:r>
              <a:rPr lang="en-US" sz="1600" b="1" dirty="0"/>
              <a:t>Need of Association Mining</a:t>
            </a:r>
            <a:r>
              <a:rPr lang="en-US" sz="1600" b="1" dirty="0" smtClean="0"/>
              <a:t>:-</a:t>
            </a:r>
            <a:r>
              <a:rPr lang="en-US" sz="1600" dirty="0"/>
              <a:t/>
            </a:r>
            <a:br>
              <a:rPr lang="en-US" sz="1600" dirty="0"/>
            </a:br>
            <a:r>
              <a:rPr lang="en-US" sz="1600" dirty="0"/>
              <a:t>Frequent mining is generation of association rules from a Transactional Dataset. If there are 2 items X and Y purchased frequently then its good to put them together in stores or provide some discount offer on one item on purchase of other item. This can really increase the sales. For example it is likely to find that if a customer buys </a:t>
            </a:r>
            <a:r>
              <a:rPr lang="en-US" sz="1600" b="1" dirty="0"/>
              <a:t>Milk</a:t>
            </a:r>
            <a:r>
              <a:rPr lang="en-US" sz="1600" dirty="0"/>
              <a:t> and </a:t>
            </a:r>
            <a:r>
              <a:rPr lang="en-US" sz="1600" b="1" dirty="0"/>
              <a:t>bread</a:t>
            </a:r>
            <a:r>
              <a:rPr lang="en-US" sz="1600" dirty="0"/>
              <a:t> he/she also buys </a:t>
            </a:r>
            <a:r>
              <a:rPr lang="en-US" sz="1600" b="1" dirty="0"/>
              <a:t>Butter</a:t>
            </a:r>
            <a:r>
              <a:rPr lang="en-US" sz="1600" dirty="0"/>
              <a:t>.</a:t>
            </a:r>
            <a:br>
              <a:rPr lang="en-US" sz="1600" dirty="0"/>
            </a:br>
            <a:r>
              <a:rPr lang="en-US" sz="1600" dirty="0"/>
              <a:t>So the association rule is </a:t>
            </a:r>
            <a:r>
              <a:rPr lang="en-US" sz="1600" b="1" dirty="0"/>
              <a:t>[‘milk]^[‘bread’]=&gt;[‘butter’]</a:t>
            </a:r>
            <a:r>
              <a:rPr lang="en-US" sz="1600" dirty="0"/>
              <a:t>. So seller can suggest the customer to buy butter if he/she buys Milk and Bread.</a:t>
            </a:r>
          </a:p>
          <a:p>
            <a:pPr fontAlgn="base"/>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Some Important Definition</a:t>
            </a:r>
            <a:endParaRPr lang="en-US" sz="2800" b="1" dirty="0"/>
          </a:p>
        </p:txBody>
      </p:sp>
      <p:sp>
        <p:nvSpPr>
          <p:cNvPr id="3" name="Content Placeholder 2"/>
          <p:cNvSpPr>
            <a:spLocks noGrp="1"/>
          </p:cNvSpPr>
          <p:nvPr>
            <p:ph idx="1"/>
          </p:nvPr>
        </p:nvSpPr>
        <p:spPr>
          <a:xfrm>
            <a:off x="428596" y="1357298"/>
            <a:ext cx="8229600" cy="5000660"/>
          </a:xfrm>
        </p:spPr>
        <p:txBody>
          <a:bodyPr>
            <a:noAutofit/>
          </a:bodyPr>
          <a:lstStyle/>
          <a:p>
            <a:pPr fontAlgn="base"/>
            <a:endParaRPr lang="en-US" sz="1600" b="1" dirty="0"/>
          </a:p>
          <a:p>
            <a:pPr fontAlgn="base"/>
            <a:r>
              <a:rPr lang="en-US" sz="1600" b="1" dirty="0"/>
              <a:t>Support :</a:t>
            </a:r>
            <a:r>
              <a:rPr lang="en-US" sz="1600" dirty="0"/>
              <a:t> It is one of the measure of interestingness. This tells about usefulness and certainty of rules. </a:t>
            </a:r>
            <a:r>
              <a:rPr lang="en-US" sz="1600" b="1" dirty="0"/>
              <a:t>5% Support</a:t>
            </a:r>
            <a:r>
              <a:rPr lang="en-US" sz="1600" dirty="0"/>
              <a:t> means total 5% of transactions in database follow the rule.</a:t>
            </a:r>
          </a:p>
          <a:p>
            <a:pPr fontAlgn="base"/>
            <a:r>
              <a:rPr lang="en-US" sz="1600" dirty="0" smtClean="0"/>
              <a:t>                              Support(A </a:t>
            </a:r>
            <a:r>
              <a:rPr lang="en-US" sz="1600" dirty="0"/>
              <a:t>-&gt; B) = </a:t>
            </a:r>
            <a:r>
              <a:rPr lang="en-US" sz="1600" dirty="0" smtClean="0"/>
              <a:t>Support count(A </a:t>
            </a:r>
            <a:r>
              <a:rPr lang="en-US" sz="1600" b="1" dirty="0"/>
              <a:t>∪ </a:t>
            </a:r>
            <a:r>
              <a:rPr lang="en-US" sz="1600" dirty="0"/>
              <a:t>B)</a:t>
            </a:r>
          </a:p>
          <a:p>
            <a:pPr fontAlgn="base"/>
            <a:r>
              <a:rPr lang="en-US" sz="1600" b="1" dirty="0"/>
              <a:t>Confidence:</a:t>
            </a:r>
            <a:r>
              <a:rPr lang="en-US" sz="1600" dirty="0"/>
              <a:t> A confidence of 60% means that 60% of the customers who purchased a milk and bread also bought butter.</a:t>
            </a:r>
          </a:p>
          <a:p>
            <a:pPr fontAlgn="base"/>
            <a:r>
              <a:rPr lang="en-US" sz="1600" dirty="0" smtClean="0"/>
              <a:t>        Confidence(A </a:t>
            </a:r>
            <a:r>
              <a:rPr lang="en-US" sz="1600" dirty="0"/>
              <a:t>-&gt; B) = </a:t>
            </a:r>
            <a:r>
              <a:rPr lang="en-US" sz="1600" dirty="0" smtClean="0"/>
              <a:t>Support count(A </a:t>
            </a:r>
            <a:r>
              <a:rPr lang="en-US" sz="1600" b="1" dirty="0"/>
              <a:t>∪ </a:t>
            </a:r>
            <a:r>
              <a:rPr lang="en-US" sz="1600" dirty="0"/>
              <a:t>B) / </a:t>
            </a:r>
            <a:r>
              <a:rPr lang="en-US" sz="1600" dirty="0" smtClean="0"/>
              <a:t>Support count(A) .If  </a:t>
            </a:r>
            <a:r>
              <a:rPr lang="en-US" sz="1600" dirty="0"/>
              <a:t>a rule satisfies both minimum support and minimum confidence, it is a strong rule.</a:t>
            </a:r>
          </a:p>
          <a:p>
            <a:pPr fontAlgn="base"/>
            <a:r>
              <a:rPr lang="en-US" sz="1600" b="1" dirty="0" smtClean="0"/>
              <a:t> Support count(X</a:t>
            </a:r>
            <a:r>
              <a:rPr lang="en-US" sz="1600" b="1" dirty="0"/>
              <a:t>)</a:t>
            </a:r>
            <a:r>
              <a:rPr lang="en-US" sz="1600" dirty="0"/>
              <a:t> : Number of transactions in which X appears. If X is A </a:t>
            </a:r>
            <a:r>
              <a:rPr lang="en-US" sz="1600" b="1" dirty="0"/>
              <a:t>union</a:t>
            </a:r>
            <a:r>
              <a:rPr lang="en-US" sz="1600" dirty="0"/>
              <a:t> B then it is the number of transactions in which A and B both are present.</a:t>
            </a:r>
          </a:p>
          <a:p>
            <a:pPr fontAlgn="base"/>
            <a:r>
              <a:rPr lang="en-US" sz="1600" b="1" dirty="0"/>
              <a:t>Maximal </a:t>
            </a:r>
            <a:r>
              <a:rPr lang="en-US" sz="1600" b="1" dirty="0" err="1"/>
              <a:t>Itemset</a:t>
            </a:r>
            <a:r>
              <a:rPr lang="en-US" sz="1600" b="1" dirty="0"/>
              <a:t>:</a:t>
            </a:r>
            <a:r>
              <a:rPr lang="en-US" sz="1600" dirty="0"/>
              <a:t> An </a:t>
            </a:r>
            <a:r>
              <a:rPr lang="en-US" sz="1600" dirty="0" err="1"/>
              <a:t>itemset</a:t>
            </a:r>
            <a:r>
              <a:rPr lang="en-US" sz="1600" dirty="0"/>
              <a:t> is maximal frequent if none of its supersets are frequent.</a:t>
            </a:r>
          </a:p>
          <a:p>
            <a:pPr fontAlgn="base"/>
            <a:r>
              <a:rPr lang="en-US" sz="1600" b="1" dirty="0"/>
              <a:t>Closed </a:t>
            </a:r>
            <a:r>
              <a:rPr lang="en-US" sz="1600" b="1" dirty="0" err="1"/>
              <a:t>Itemset:</a:t>
            </a:r>
            <a:r>
              <a:rPr lang="en-US" sz="1600" dirty="0" err="1"/>
              <a:t>An</a:t>
            </a:r>
            <a:r>
              <a:rPr lang="en-US" sz="1600" dirty="0"/>
              <a:t> </a:t>
            </a:r>
            <a:r>
              <a:rPr lang="en-US" sz="1600" dirty="0" err="1"/>
              <a:t>itemset</a:t>
            </a:r>
            <a:r>
              <a:rPr lang="en-US" sz="1600" dirty="0"/>
              <a:t> is closed if none of its immediate supersets have same support count same as </a:t>
            </a:r>
            <a:r>
              <a:rPr lang="en-US" sz="1600" dirty="0" err="1"/>
              <a:t>Itemset</a:t>
            </a:r>
            <a:r>
              <a:rPr lang="en-US" sz="1600" dirty="0"/>
              <a:t>.</a:t>
            </a:r>
          </a:p>
          <a:p>
            <a:pPr fontAlgn="base"/>
            <a:r>
              <a:rPr lang="en-US" sz="1600" b="1" dirty="0"/>
              <a:t>K- </a:t>
            </a:r>
            <a:r>
              <a:rPr lang="en-US" sz="1600" b="1" dirty="0" err="1"/>
              <a:t>Itemset:</a:t>
            </a:r>
            <a:r>
              <a:rPr lang="en-US" sz="1600" dirty="0" err="1"/>
              <a:t>Itemset</a:t>
            </a:r>
            <a:r>
              <a:rPr lang="en-US" sz="1600" dirty="0"/>
              <a:t> which contains K items is a K-</a:t>
            </a:r>
            <a:r>
              <a:rPr lang="en-US" sz="1600" dirty="0" err="1"/>
              <a:t>itemset</a:t>
            </a:r>
            <a:r>
              <a:rPr lang="en-US" sz="1600" dirty="0"/>
              <a:t>. So it can be said that an </a:t>
            </a:r>
            <a:r>
              <a:rPr lang="en-US" sz="1600" dirty="0" err="1"/>
              <a:t>itemset</a:t>
            </a:r>
            <a:r>
              <a:rPr lang="en-US" sz="1600" dirty="0"/>
              <a:t> is frequent if the corresponding support count is greater than minimum support count.</a:t>
            </a:r>
          </a:p>
          <a:p>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Motivation</a:t>
            </a:r>
            <a:endParaRPr lang="en-US" sz="2800" b="1" dirty="0"/>
          </a:p>
        </p:txBody>
      </p:sp>
      <p:sp>
        <p:nvSpPr>
          <p:cNvPr id="3" name="Content Placeholder 2"/>
          <p:cNvSpPr>
            <a:spLocks noGrp="1"/>
          </p:cNvSpPr>
          <p:nvPr>
            <p:ph idx="1"/>
          </p:nvPr>
        </p:nvSpPr>
        <p:spPr/>
        <p:txBody>
          <a:bodyPr>
            <a:normAutofit/>
          </a:bodyPr>
          <a:lstStyle/>
          <a:p>
            <a:r>
              <a:rPr lang="en-US" sz="1600" dirty="0" smtClean="0"/>
              <a:t>Many of the top companies use recommender system to provide recommendation.</a:t>
            </a:r>
          </a:p>
          <a:p>
            <a:endParaRPr lang="en-US" sz="1600" dirty="0"/>
          </a:p>
          <a:p>
            <a:r>
              <a:rPr lang="en-US" sz="1600" dirty="0" smtClean="0"/>
              <a:t>With exponential growth of information online popularity and need of recommender system has increased </a:t>
            </a:r>
            <a:r>
              <a:rPr lang="en-US" sz="1600" dirty="0" err="1" smtClean="0"/>
              <a:t>substaintialy</a:t>
            </a:r>
            <a:r>
              <a:rPr lang="en-US" sz="1600" dirty="0" smtClean="0"/>
              <a:t>. With music stream </a:t>
            </a:r>
            <a:r>
              <a:rPr lang="en-US" sz="1600" dirty="0" err="1" smtClean="0"/>
              <a:t>plateform</a:t>
            </a:r>
            <a:r>
              <a:rPr lang="en-US" sz="1600" dirty="0" smtClean="0"/>
              <a:t> becoming popular, more and more people going online for listening to music.</a:t>
            </a:r>
          </a:p>
          <a:p>
            <a:endParaRPr lang="en-US" sz="1600" dirty="0"/>
          </a:p>
          <a:p>
            <a:r>
              <a:rPr lang="en-US" sz="1600" dirty="0" smtClean="0"/>
              <a:t>With the help of music recommender </a:t>
            </a:r>
            <a:r>
              <a:rPr lang="en-US" sz="1600" dirty="0" err="1" smtClean="0"/>
              <a:t>system,the</a:t>
            </a:r>
            <a:r>
              <a:rPr lang="en-US" sz="1600" dirty="0" smtClean="0"/>
              <a:t> system can give recommendation to users by </a:t>
            </a:r>
            <a:r>
              <a:rPr lang="en-US" sz="1600" dirty="0" err="1" smtClean="0"/>
              <a:t>analysing</a:t>
            </a:r>
            <a:r>
              <a:rPr lang="en-US" sz="1600" dirty="0" smtClean="0"/>
              <a:t> user’s music listening history so that users can find new music without the hassle of spending time searching and listening to new music.</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Why Recommendation System Needed?</a:t>
            </a:r>
            <a:endParaRPr lang="en-US" sz="2800" b="1" dirty="0"/>
          </a:p>
        </p:txBody>
      </p:sp>
      <p:sp>
        <p:nvSpPr>
          <p:cNvPr id="3" name="Content Placeholder 2"/>
          <p:cNvSpPr>
            <a:spLocks noGrp="1"/>
          </p:cNvSpPr>
          <p:nvPr>
            <p:ph idx="1"/>
          </p:nvPr>
        </p:nvSpPr>
        <p:spPr/>
        <p:txBody>
          <a:bodyPr>
            <a:normAutofit/>
          </a:bodyPr>
          <a:lstStyle/>
          <a:p>
            <a:r>
              <a:rPr lang="en-US" sz="1600" dirty="0" smtClean="0"/>
              <a:t>To overcome long tail phenomenon the web has given rise to.</a:t>
            </a:r>
          </a:p>
          <a:p>
            <a:endParaRPr lang="en-US" sz="1600" dirty="0"/>
          </a:p>
          <a:p>
            <a:r>
              <a:rPr lang="en-US" sz="1600" dirty="0" smtClean="0"/>
              <a:t>The user just see products that they like the best and not waste their time with products,</a:t>
            </a:r>
          </a:p>
          <a:p>
            <a:pPr>
              <a:buNone/>
            </a:pPr>
            <a:r>
              <a:rPr lang="en-US" sz="1600" dirty="0" smtClean="0"/>
              <a:t>        they don’t care about.</a:t>
            </a:r>
          </a:p>
          <a:p>
            <a:endParaRPr lang="en-US" sz="1600" dirty="0"/>
          </a:p>
          <a:p>
            <a:r>
              <a:rPr lang="en-US" sz="1600" dirty="0"/>
              <a:t> </a:t>
            </a:r>
            <a:r>
              <a:rPr lang="en-US" sz="1600" dirty="0" smtClean="0"/>
              <a:t>The amount of products have increased so a new problem arose as people had a hard         time selecting the items they actually want to see.</a:t>
            </a:r>
          </a:p>
          <a:p>
            <a:endParaRPr lang="en-US" sz="1600" dirty="0"/>
          </a:p>
          <a:p>
            <a:r>
              <a:rPr lang="en-US" sz="1600" dirty="0"/>
              <a:t> </a:t>
            </a:r>
            <a:r>
              <a:rPr lang="en-US" sz="1600" dirty="0" smtClean="0"/>
              <a:t> Recommender system allows website to increase profit by recommending more products.</a:t>
            </a:r>
          </a:p>
          <a:p>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What is </a:t>
            </a:r>
            <a:r>
              <a:rPr lang="en-US" sz="2800" b="1" dirty="0" err="1" smtClean="0"/>
              <a:t>Recommeder</a:t>
            </a:r>
            <a:r>
              <a:rPr lang="en-US" sz="2800" b="1" dirty="0" smtClean="0"/>
              <a:t> System?</a:t>
            </a:r>
            <a:endParaRPr lang="en-US" sz="2800" b="1" dirty="0"/>
          </a:p>
        </p:txBody>
      </p:sp>
      <p:sp>
        <p:nvSpPr>
          <p:cNvPr id="3" name="Content Placeholder 2"/>
          <p:cNvSpPr>
            <a:spLocks noGrp="1"/>
          </p:cNvSpPr>
          <p:nvPr>
            <p:ph idx="1"/>
          </p:nvPr>
        </p:nvSpPr>
        <p:spPr/>
        <p:txBody>
          <a:bodyPr>
            <a:normAutofit/>
          </a:bodyPr>
          <a:lstStyle/>
          <a:p>
            <a:pPr fontAlgn="base"/>
            <a:r>
              <a:rPr lang="en-US" sz="1600" dirty="0"/>
              <a:t>Recommender System is a system that seeks to predict or filter preferences according to the user’s choices. Recommender systems are utilized in a variety of areas including movies, music, news, books, research articles, search queries, social tags, and products in general.</a:t>
            </a:r>
          </a:p>
          <a:p>
            <a:pPr fontAlgn="base"/>
            <a:r>
              <a:rPr lang="en-US" sz="1600" dirty="0"/>
              <a:t>Recommender systems produce a list of recommendations in any of the two ways –</a:t>
            </a:r>
          </a:p>
          <a:p>
            <a:pPr fontAlgn="base"/>
            <a:r>
              <a:rPr lang="en-US" sz="1600" b="1" u="sng" dirty="0"/>
              <a:t>Collaborative filtering</a:t>
            </a:r>
            <a:r>
              <a:rPr lang="en-US" sz="1600" b="1" dirty="0" smtClean="0"/>
              <a:t>:-</a:t>
            </a:r>
            <a:r>
              <a:rPr lang="en-US" sz="1600" b="1" dirty="0"/>
              <a:t> </a:t>
            </a:r>
            <a:r>
              <a:rPr lang="en-US" sz="1600" dirty="0"/>
              <a:t>Collaborative filtering approaches build a model from user’s past behavior (i.e. items purchased or searched by the user) as well as similar decisions made by other users. This model is then used to predict items (or ratings for items) that user may have an interest in.</a:t>
            </a:r>
          </a:p>
          <a:p>
            <a:pPr fontAlgn="base"/>
            <a:r>
              <a:rPr lang="en-US" sz="1600" b="1" u="sng" dirty="0"/>
              <a:t>Content-based filtering</a:t>
            </a:r>
            <a:r>
              <a:rPr lang="en-US" sz="1600" b="1" dirty="0" smtClean="0"/>
              <a:t>:-</a:t>
            </a:r>
            <a:r>
              <a:rPr lang="en-US" sz="1600" b="1" dirty="0"/>
              <a:t> </a:t>
            </a:r>
            <a:r>
              <a:rPr lang="en-US" sz="1600" dirty="0"/>
              <a:t>Content-based filtering approaches uses a series of discrete characteristics of an item in order to recommend additional items with similar properties. Content-based filtering methods are totally based on a description of the item and a profile of the user’s preferences. It recommends items based on user’s past preferences.</a:t>
            </a:r>
          </a:p>
          <a:p>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TotalTime>
  <Words>2018</Words>
  <Application>Microsoft Office PowerPoint</Application>
  <PresentationFormat>On-screen Show (4:3)</PresentationFormat>
  <Paragraphs>313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Association Rule Mining For Collaborative Recommender System</vt:lpstr>
      <vt:lpstr>Contents</vt:lpstr>
      <vt:lpstr>Introduction</vt:lpstr>
      <vt:lpstr>Introduction(Cont…)</vt:lpstr>
      <vt:lpstr>Need of Association Mining</vt:lpstr>
      <vt:lpstr>Some Important Definition</vt:lpstr>
      <vt:lpstr>Motivation</vt:lpstr>
      <vt:lpstr>Why Recommendation System Needed?</vt:lpstr>
      <vt:lpstr>What is Recommeder System?</vt:lpstr>
      <vt:lpstr>Types of Recommender System</vt:lpstr>
      <vt:lpstr>Literature Survey</vt:lpstr>
      <vt:lpstr>Literature Survey(Cont…)</vt:lpstr>
      <vt:lpstr>Literature Survey(Cont…)</vt:lpstr>
      <vt:lpstr>Literature Survey(Cont…)</vt:lpstr>
      <vt:lpstr>Problem Statement</vt:lpstr>
      <vt:lpstr>Recommender System Comparison</vt:lpstr>
      <vt:lpstr>Comparison of Collaborative Filtering Methods</vt:lpstr>
      <vt:lpstr>Types of Model Based Methods</vt:lpstr>
      <vt:lpstr>Advantages of Deep learning methods over other model based approach</vt:lpstr>
      <vt:lpstr>Flowchart of Music Recommender System using RBM</vt:lpstr>
      <vt:lpstr>Restricted Boltzmann machine (RBM)</vt:lpstr>
      <vt:lpstr>RBM(Cont…)</vt:lpstr>
      <vt:lpstr>RBM(Cont…)</vt:lpstr>
      <vt:lpstr>Contrastive Divergence algorithm</vt:lpstr>
      <vt:lpstr>Contrastive Divergence algorithm(Cont…)</vt:lpstr>
      <vt:lpstr>Contrastive Divergence algorithm (cont...)</vt:lpstr>
      <vt:lpstr>Result</vt:lpstr>
      <vt:lpstr>Future works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 Mining for Collaborative Recommendation System</dc:title>
  <dc:creator>rahul kumar</dc:creator>
  <cp:lastModifiedBy>rahul kumar</cp:lastModifiedBy>
  <cp:revision>71</cp:revision>
  <dcterms:created xsi:type="dcterms:W3CDTF">2020-11-07T08:32:22Z</dcterms:created>
  <dcterms:modified xsi:type="dcterms:W3CDTF">2020-11-08T12:34:32Z</dcterms:modified>
</cp:coreProperties>
</file>