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IISC\semester%201\Numerical%20Methods\Project\Batsman_2019_Data_csv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IISC\semester%201\Numerical%20Methods\Project\Bowler_2019_Data_csv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IISC\semester%201\Numerical%20Methods\Project\Bowler_2019_Data_csv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Study\IISC\semester%201\Numerical%20Methods\Project\bowler_pl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 sz="1200" dirty="0"/>
              <a:t>Pie Chart Showing the Effect of toss on match </a:t>
            </a:r>
            <a:r>
              <a:rPr lang="en-IN" sz="1200" dirty="0" smtClean="0"/>
              <a:t>outcome in 2019</a:t>
            </a:r>
            <a:endParaRPr lang="en-IN" sz="12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02167104111986"/>
                  <c:y val="-8.951370662000583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36, 60%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4001859538375516"/>
                  <c:y val="4.013482628914247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24, 40%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Sheet1!$E$3:$E$4</c:f>
              <c:strCache>
                <c:ptCount val="2"/>
                <c:pt idx="0">
                  <c:v>Matches won by Toss Winner</c:v>
                </c:pt>
                <c:pt idx="1">
                  <c:v>Matches lost by Toss Winner</c:v>
                </c:pt>
              </c:strCache>
            </c:strRef>
          </c:cat>
          <c:val>
            <c:numRef>
              <c:f>Sheet1!$F$3:$F$4</c:f>
              <c:numCache>
                <c:formatCode>General</c:formatCode>
                <c:ptCount val="2"/>
                <c:pt idx="0">
                  <c:v>36</c:v>
                </c:pt>
                <c:pt idx="1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Pie Chart Showing the effect of toss on match outcome in all sessions</a:t>
            </a:r>
          </a:p>
        </c:rich>
      </c:tx>
      <c:layout>
        <c:manualLayout>
          <c:xMode val="edge"/>
          <c:yMode val="edge"/>
          <c:x val="0.1094400004937723"/>
          <c:y val="2.889743760883943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428537040857894"/>
          <c:y val="0.29651653145800844"/>
          <c:w val="0.38371486060631715"/>
          <c:h val="0.6601373121287325"/>
        </c:manualLayout>
      </c:layout>
      <c:pieChart>
        <c:varyColors val="1"/>
        <c:ser>
          <c:idx val="0"/>
          <c:order val="0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050"/>
                      <a:t>418, 51%</a:t>
                    </a:r>
                    <a:endParaRPr lang="en-US" sz="80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050"/>
                      <a:t>398, 49%</a:t>
                    </a:r>
                    <a:endParaRPr lang="en-US" sz="80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</c:dLbl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Sheet1!$E$2:$E$3</c:f>
              <c:strCache>
                <c:ptCount val="2"/>
                <c:pt idx="0">
                  <c:v>Matches won by Toss Winner</c:v>
                </c:pt>
                <c:pt idx="1">
                  <c:v>Matches lost by Toss Winner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418</c:v>
                </c:pt>
                <c:pt idx="1">
                  <c:v>398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52526262514042"/>
          <c:y val="0.35409941628692954"/>
          <c:w val="0.32011949975174087"/>
          <c:h val="0.4606828377495617"/>
        </c:manualLayout>
      </c:layout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 dirty="0"/>
              <a:t>Top</a:t>
            </a:r>
            <a:r>
              <a:rPr lang="en-US" sz="1100" baseline="0" dirty="0"/>
              <a:t> 5 Batsmen scoring Most Runs in 2019 IPL</a:t>
            </a:r>
            <a:endParaRPr lang="en-US" sz="1100" dirty="0"/>
          </a:p>
        </c:rich>
      </c:tx>
      <c:layout>
        <c:manualLayout>
          <c:xMode val="edge"/>
          <c:yMode val="edge"/>
          <c:x val="0.14721318843360839"/>
          <c:y val="3.5273858460171094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Batsman_2019_Data_csv!$P$3</c:f>
              <c:strCache>
                <c:ptCount val="1"/>
                <c:pt idx="0">
                  <c:v>Runs</c:v>
                </c:pt>
              </c:strCache>
            </c:strRef>
          </c:tx>
          <c:invertIfNegative val="0"/>
          <c:cat>
            <c:strRef>
              <c:f>Batsman_2019_Data_csv!$O$4:$O$8</c:f>
              <c:strCache>
                <c:ptCount val="5"/>
                <c:pt idx="0">
                  <c:v>RR Pant</c:v>
                </c:pt>
                <c:pt idx="1">
                  <c:v>CH Gayle</c:v>
                </c:pt>
                <c:pt idx="2">
                  <c:v>S Dhawan</c:v>
                </c:pt>
                <c:pt idx="3">
                  <c:v>KL Rahul</c:v>
                </c:pt>
                <c:pt idx="4">
                  <c:v>DA Warner</c:v>
                </c:pt>
              </c:strCache>
            </c:strRef>
          </c:cat>
          <c:val>
            <c:numRef>
              <c:f>Batsman_2019_Data_csv!$P$4:$P$8</c:f>
              <c:numCache>
                <c:formatCode>General</c:formatCode>
                <c:ptCount val="5"/>
                <c:pt idx="0">
                  <c:v>477</c:v>
                </c:pt>
                <c:pt idx="1">
                  <c:v>490</c:v>
                </c:pt>
                <c:pt idx="2">
                  <c:v>505</c:v>
                </c:pt>
                <c:pt idx="3">
                  <c:v>593</c:v>
                </c:pt>
                <c:pt idx="4">
                  <c:v>692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77240704"/>
        <c:axId val="131174784"/>
      </c:barChart>
      <c:catAx>
        <c:axId val="177240704"/>
        <c:scaling>
          <c:orientation val="minMax"/>
        </c:scaling>
        <c:delete val="0"/>
        <c:axPos val="l"/>
        <c:majorTickMark val="none"/>
        <c:minorTickMark val="none"/>
        <c:tickLblPos val="nextTo"/>
        <c:crossAx val="131174784"/>
        <c:crosses val="autoZero"/>
        <c:auto val="1"/>
        <c:lblAlgn val="ctr"/>
        <c:lblOffset val="100"/>
        <c:noMultiLvlLbl val="0"/>
      </c:catAx>
      <c:valAx>
        <c:axId val="13117478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7724070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3704618898591907"/>
          <c:y val="0.83490121467985046"/>
          <c:w val="0.13310175251953185"/>
          <c:h val="0.1063090212198644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/>
          <a:lstStyle/>
          <a:p>
            <a:pPr>
              <a:defRPr sz="1100"/>
            </a:pPr>
            <a:r>
              <a:rPr lang="en-US" sz="1100" dirty="0"/>
              <a:t>Top 5 Players with Highest Strike </a:t>
            </a:r>
            <a:r>
              <a:rPr lang="en-US" sz="1100" dirty="0" smtClean="0"/>
              <a:t>rate in IPL 2019</a:t>
            </a:r>
            <a:endParaRPr lang="en-US" sz="1100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Batsman_2019_Data_csv!$M$5</c:f>
              <c:strCache>
                <c:ptCount val="1"/>
                <c:pt idx="0">
                  <c:v>Strike rate</c:v>
                </c:pt>
              </c:strCache>
            </c:strRef>
          </c:tx>
          <c:invertIfNegative val="0"/>
          <c:cat>
            <c:strRef>
              <c:f>Batsman_2019_Data_csv!$L$6:$L$10</c:f>
              <c:strCache>
                <c:ptCount val="5"/>
                <c:pt idx="0">
                  <c:v>SN Thakur</c:v>
                </c:pt>
                <c:pt idx="1">
                  <c:v>AD Russell</c:v>
                </c:pt>
                <c:pt idx="2">
                  <c:v>MK Lomror</c:v>
                </c:pt>
                <c:pt idx="3">
                  <c:v>KC Cariappa</c:v>
                </c:pt>
                <c:pt idx="4">
                  <c:v>I Sharma</c:v>
                </c:pt>
              </c:strCache>
            </c:strRef>
          </c:cat>
          <c:val>
            <c:numRef>
              <c:f>Batsman_2019_Data_csv!$M$6:$M$10</c:f>
              <c:numCache>
                <c:formatCode>0.0</c:formatCode>
                <c:ptCount val="5"/>
                <c:pt idx="0">
                  <c:v>200</c:v>
                </c:pt>
                <c:pt idx="1">
                  <c:v>205.505</c:v>
                </c:pt>
                <c:pt idx="2">
                  <c:v>266.66699999999997</c:v>
                </c:pt>
                <c:pt idx="3">
                  <c:v>300</c:v>
                </c:pt>
                <c:pt idx="4">
                  <c:v>333.33300000000003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31511424"/>
        <c:axId val="131512960"/>
      </c:barChart>
      <c:catAx>
        <c:axId val="131511424"/>
        <c:scaling>
          <c:orientation val="minMax"/>
        </c:scaling>
        <c:delete val="0"/>
        <c:axPos val="l"/>
        <c:majorTickMark val="none"/>
        <c:minorTickMark val="none"/>
        <c:tickLblPos val="nextTo"/>
        <c:crossAx val="131512960"/>
        <c:crosses val="autoZero"/>
        <c:auto val="1"/>
        <c:lblAlgn val="ctr"/>
        <c:lblOffset val="100"/>
        <c:noMultiLvlLbl val="0"/>
      </c:catAx>
      <c:valAx>
        <c:axId val="131512960"/>
        <c:scaling>
          <c:orientation val="minMax"/>
        </c:scaling>
        <c:delete val="0"/>
        <c:axPos val="b"/>
        <c:majorGridlines/>
        <c:numFmt formatCode="0.0" sourceLinked="1"/>
        <c:majorTickMark val="none"/>
        <c:minorTickMark val="none"/>
        <c:tickLblPos val="nextTo"/>
        <c:crossAx val="1315114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Team</a:t>
            </a:r>
            <a:r>
              <a:rPr lang="en-US" sz="1200" baseline="0" dirty="0"/>
              <a:t> wise distribution of Batsmen </a:t>
            </a:r>
            <a:r>
              <a:rPr lang="en-US" sz="1200" baseline="0" dirty="0" smtClean="0"/>
              <a:t>in </a:t>
            </a:r>
            <a:r>
              <a:rPr lang="en-US" sz="1200" baseline="0" dirty="0"/>
              <a:t>premium cluster</a:t>
            </a:r>
            <a:endParaRPr lang="en-US" sz="1200" dirty="0"/>
          </a:p>
        </c:rich>
      </c:tx>
      <c:layout>
        <c:manualLayout>
          <c:xMode val="edge"/>
          <c:yMode val="edge"/>
          <c:x val="0.11704163415294547"/>
          <c:y val="0.2158619588268809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056042164265483"/>
          <c:y val="0.29073907579495528"/>
          <c:w val="0.80540326678997898"/>
          <c:h val="0.5192273303335981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Batsman Distribution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RCB</c:v>
                </c:pt>
                <c:pt idx="1">
                  <c:v>CSK</c:v>
                </c:pt>
                <c:pt idx="2">
                  <c:v>MI</c:v>
                </c:pt>
                <c:pt idx="3">
                  <c:v>KKR</c:v>
                </c:pt>
                <c:pt idx="4">
                  <c:v>SRH</c:v>
                </c:pt>
                <c:pt idx="5">
                  <c:v>DC</c:v>
                </c:pt>
                <c:pt idx="6">
                  <c:v>RR</c:v>
                </c:pt>
                <c:pt idx="7">
                  <c:v>KXIP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131361792"/>
        <c:axId val="131363968"/>
        <c:axId val="0"/>
      </c:bar3DChart>
      <c:catAx>
        <c:axId val="1313617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Team</a:t>
                </a:r>
              </a:p>
            </c:rich>
          </c:tx>
          <c:layout>
            <c:manualLayout>
              <c:xMode val="edge"/>
              <c:yMode val="edge"/>
              <c:x val="2.2706258752450231E-2"/>
              <c:y val="0.48937350811447622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31363968"/>
        <c:crosses val="autoZero"/>
        <c:auto val="1"/>
        <c:lblAlgn val="ctr"/>
        <c:lblOffset val="100"/>
        <c:noMultiLvlLbl val="0"/>
      </c:catAx>
      <c:valAx>
        <c:axId val="13136396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Number of Batsmen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31361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100"/>
              <a:t>Top 5 Bowlers with Best Economy rate</a:t>
            </a:r>
            <a:r>
              <a:rPr lang="en-IN" sz="1100" baseline="0"/>
              <a:t> in IPL 2019</a:t>
            </a:r>
            <a:endParaRPr lang="en-IN" sz="11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Bowler_2019_Data_csv!$O$3</c:f>
              <c:strCache>
                <c:ptCount val="1"/>
                <c:pt idx="0">
                  <c:v>Economy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8.333333333333333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Bowler_2019_Data_csv!$N$4:$N$8</c:f>
              <c:strCache>
                <c:ptCount val="5"/>
                <c:pt idx="0">
                  <c:v>RA Jadeja</c:v>
                </c:pt>
                <c:pt idx="1">
                  <c:v>STR Binny</c:v>
                </c:pt>
                <c:pt idx="2">
                  <c:v>SK Raina</c:v>
                </c:pt>
                <c:pt idx="3">
                  <c:v>AS Roy</c:v>
                </c:pt>
                <c:pt idx="4">
                  <c:v>S Dube</c:v>
                </c:pt>
              </c:strCache>
            </c:strRef>
          </c:cat>
          <c:val>
            <c:numRef>
              <c:f>Bowler_2019_Data_csv!$O$4:$O$8</c:f>
              <c:numCache>
                <c:formatCode>0.0</c:formatCode>
                <c:ptCount val="5"/>
                <c:pt idx="0">
                  <c:v>6.5063000000000004</c:v>
                </c:pt>
                <c:pt idx="1">
                  <c:v>6.2857000000000003</c:v>
                </c:pt>
                <c:pt idx="2">
                  <c:v>6</c:v>
                </c:pt>
                <c:pt idx="3">
                  <c:v>5.5</c:v>
                </c:pt>
                <c:pt idx="4">
                  <c:v>4.8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4"/>
        <c:overlap val="-86"/>
        <c:axId val="131449216"/>
        <c:axId val="131451904"/>
      </c:barChart>
      <c:catAx>
        <c:axId val="131449216"/>
        <c:scaling>
          <c:orientation val="minMax"/>
        </c:scaling>
        <c:delete val="0"/>
        <c:axPos val="l"/>
        <c:majorTickMark val="none"/>
        <c:minorTickMark val="none"/>
        <c:tickLblPos val="nextTo"/>
        <c:crossAx val="131451904"/>
        <c:crosses val="autoZero"/>
        <c:auto val="1"/>
        <c:lblAlgn val="ctr"/>
        <c:lblOffset val="100"/>
        <c:noMultiLvlLbl val="0"/>
      </c:catAx>
      <c:valAx>
        <c:axId val="131451904"/>
        <c:scaling>
          <c:orientation val="minMax"/>
        </c:scaling>
        <c:delete val="0"/>
        <c:axPos val="b"/>
        <c:majorGridlines/>
        <c:numFmt formatCode="0.0" sourceLinked="1"/>
        <c:majorTickMark val="none"/>
        <c:minorTickMark val="none"/>
        <c:tickLblPos val="nextTo"/>
        <c:spPr>
          <a:ln w="9525">
            <a:noFill/>
          </a:ln>
        </c:spPr>
        <c:crossAx val="1314492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100"/>
              <a:t>Top</a:t>
            </a:r>
            <a:r>
              <a:rPr lang="en-US" sz="1100" baseline="0"/>
              <a:t> 5 Bowlers with most wickets in IPL 2019</a:t>
            </a:r>
            <a:endParaRPr lang="en-US" sz="11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Bowler_2019_Data_csv!$O$12</c:f>
              <c:strCache>
                <c:ptCount val="1"/>
                <c:pt idx="0">
                  <c:v>Wickets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3888888888888888E-2"/>
                  <c:y val="-8.487556272013328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Bowler_2019_Data_csv!$N$13:$N$17</c:f>
              <c:strCache>
                <c:ptCount val="5"/>
                <c:pt idx="0">
                  <c:v>Rashid K</c:v>
                </c:pt>
                <c:pt idx="1">
                  <c:v>M Shami</c:v>
                </c:pt>
                <c:pt idx="2">
                  <c:v>D Chahar</c:v>
                </c:pt>
                <c:pt idx="3">
                  <c:v>K Rabada</c:v>
                </c:pt>
                <c:pt idx="4">
                  <c:v>I Tahir</c:v>
                </c:pt>
              </c:strCache>
            </c:strRef>
          </c:cat>
          <c:val>
            <c:numRef>
              <c:f>Bowler_2019_Data_csv!$O$13:$O$17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22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8"/>
        <c:overlap val="-25"/>
        <c:axId val="131459328"/>
        <c:axId val="174994560"/>
      </c:barChart>
      <c:catAx>
        <c:axId val="131459328"/>
        <c:scaling>
          <c:orientation val="minMax"/>
        </c:scaling>
        <c:delete val="0"/>
        <c:axPos val="l"/>
        <c:majorTickMark val="none"/>
        <c:minorTickMark val="none"/>
        <c:tickLblPos val="nextTo"/>
        <c:crossAx val="174994560"/>
        <c:crosses val="autoZero"/>
        <c:auto val="1"/>
        <c:lblAlgn val="ctr"/>
        <c:lblOffset val="100"/>
        <c:noMultiLvlLbl val="0"/>
      </c:catAx>
      <c:valAx>
        <c:axId val="17499456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314593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/>
              <a:t>Team wise distribution</a:t>
            </a:r>
            <a:r>
              <a:rPr lang="en-US" sz="1200" baseline="0"/>
              <a:t> of Bowlers in premium cluster</a:t>
            </a:r>
            <a:endParaRPr lang="en-US" sz="1200"/>
          </a:p>
        </c:rich>
      </c:tx>
      <c:layout>
        <c:manualLayout>
          <c:xMode val="edge"/>
          <c:yMode val="edge"/>
          <c:x val="0.12621522309711286"/>
          <c:y val="5.0925925925925923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210185731050862"/>
          <c:y val="0.17430555555555555"/>
          <c:w val="0.76418993125765622"/>
          <c:h val="0.5410172112410918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Bowler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RCB</c:v>
                </c:pt>
                <c:pt idx="1">
                  <c:v>CSK</c:v>
                </c:pt>
                <c:pt idx="2">
                  <c:v>MI</c:v>
                </c:pt>
                <c:pt idx="3">
                  <c:v>KKR</c:v>
                </c:pt>
                <c:pt idx="4">
                  <c:v>SRH</c:v>
                </c:pt>
                <c:pt idx="5">
                  <c:v>DC</c:v>
                </c:pt>
                <c:pt idx="6">
                  <c:v>RR</c:v>
                </c:pt>
                <c:pt idx="7">
                  <c:v>KXIP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31986944"/>
        <c:axId val="131988864"/>
        <c:axId val="0"/>
      </c:bar3DChart>
      <c:catAx>
        <c:axId val="1319869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Team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1988864"/>
        <c:crosses val="autoZero"/>
        <c:auto val="1"/>
        <c:lblAlgn val="ctr"/>
        <c:lblOffset val="100"/>
        <c:noMultiLvlLbl val="0"/>
      </c:catAx>
      <c:valAx>
        <c:axId val="13198886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No. of Bowlers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1986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C8C66-98B9-4504-8D96-9E89BD9FCCE5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2492-D2F7-4931-A06A-61BFED7FE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2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2492-D2F7-4931-A06A-61BFED7FE1F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5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2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3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8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4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6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E104-46D6-45EB-8680-665592A77CA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B61D-9C64-4582-BD11-B220581A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ricsheet.org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5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5.png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8002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Analysing The Impact of Various Factors on Teams’ Performance in IPL 2019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1752600"/>
          </a:xfrm>
        </p:spPr>
        <p:txBody>
          <a:bodyPr/>
          <a:lstStyle/>
          <a:p>
            <a:r>
              <a:rPr lang="en-IN" dirty="0" err="1" smtClean="0">
                <a:solidFill>
                  <a:schemeClr val="tx1"/>
                </a:solidFill>
              </a:rPr>
              <a:t>Aditya</a:t>
            </a:r>
            <a:r>
              <a:rPr lang="en-IN" dirty="0" smtClean="0">
                <a:solidFill>
                  <a:schemeClr val="tx1"/>
                </a:solidFill>
              </a:rPr>
              <a:t> Patel (17962)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Rahul Kumar </a:t>
            </a:r>
            <a:r>
              <a:rPr lang="en-IN" dirty="0" err="1" smtClean="0">
                <a:solidFill>
                  <a:schemeClr val="tx1"/>
                </a:solidFill>
              </a:rPr>
              <a:t>Dev</a:t>
            </a:r>
            <a:r>
              <a:rPr lang="en-IN" dirty="0" smtClean="0">
                <a:solidFill>
                  <a:schemeClr val="tx1"/>
                </a:solidFill>
              </a:rPr>
              <a:t> (18108)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Soumalya</a:t>
            </a:r>
            <a:r>
              <a:rPr lang="en-IN" dirty="0" smtClean="0">
                <a:solidFill>
                  <a:schemeClr val="tx1"/>
                </a:solidFill>
              </a:rPr>
              <a:t> Nandi (18016)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01317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DS 288 : Numerical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8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784976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Data Description &amp; Problem Statement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836713"/>
            <a:ext cx="648072" cy="648072"/>
          </a:xfrm>
        </p:spPr>
      </p:pic>
      <p:sp>
        <p:nvSpPr>
          <p:cNvPr id="5" name="TextBox 4"/>
          <p:cNvSpPr txBox="1"/>
          <p:nvPr/>
        </p:nvSpPr>
        <p:spPr>
          <a:xfrm>
            <a:off x="107504" y="1534432"/>
            <a:ext cx="225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Data Source: </a:t>
            </a:r>
            <a:r>
              <a:rPr lang="en-IN" sz="1200" dirty="0">
                <a:hlinkClick r:id="rId3" tooltip="https://cricsheet.org/"/>
              </a:rPr>
              <a:t>https://cricsheet.org/</a:t>
            </a:r>
            <a:endParaRPr lang="en-IN" sz="1200" dirty="0"/>
          </a:p>
          <a:p>
            <a:endParaRPr lang="en-IN" sz="1200" dirty="0"/>
          </a:p>
        </p:txBody>
      </p:sp>
      <p:sp>
        <p:nvSpPr>
          <p:cNvPr id="6" name="Right Arrow 5"/>
          <p:cNvSpPr/>
          <p:nvPr/>
        </p:nvSpPr>
        <p:spPr>
          <a:xfrm>
            <a:off x="1475656" y="980728"/>
            <a:ext cx="8909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128640" y="5327253"/>
            <a:ext cx="13183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2019</a:t>
            </a:r>
            <a:endParaRPr lang="en-US" sz="4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868144" y="1007518"/>
            <a:ext cx="89099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483768" y="229341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Ball by Ball Data attributes of every IPL match 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33750" y="6273682"/>
            <a:ext cx="141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2019 session’s data</a:t>
            </a:r>
            <a:endParaRPr lang="en-IN" sz="12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7501515" y="2180576"/>
            <a:ext cx="69665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38" y="620688"/>
            <a:ext cx="1152128" cy="11521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7720" y="1719097"/>
            <a:ext cx="213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Match wise  Data aggregation</a:t>
            </a:r>
            <a:endParaRPr lang="en-IN" sz="120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7533386" y="4537020"/>
            <a:ext cx="64940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54" y="2618572"/>
            <a:ext cx="1483957" cy="12961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70002" y="3960463"/>
            <a:ext cx="197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Relational DB creation</a:t>
            </a:r>
            <a:endParaRPr lang="en-IN" sz="12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5731816" y="5576871"/>
            <a:ext cx="74697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0" t="-422" r="49772" b="30115"/>
          <a:stretch/>
        </p:blipFill>
        <p:spPr>
          <a:xfrm>
            <a:off x="3574735" y="5041744"/>
            <a:ext cx="1426713" cy="11849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67388" y="624650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Extraction of Player level features of whole session</a:t>
            </a:r>
            <a:endParaRPr lang="en-IN" sz="1200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110279" y="5501177"/>
            <a:ext cx="74697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58989"/>
            <a:ext cx="1242592" cy="12357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7504" y="6342977"/>
            <a:ext cx="2115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EDA and Statistical Analysis</a:t>
            </a:r>
            <a:endParaRPr lang="en-IN" sz="1200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537613" y="4292431"/>
            <a:ext cx="74697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/>
        </p:blipFill>
        <p:spPr>
          <a:xfrm>
            <a:off x="275585" y="2395376"/>
            <a:ext cx="1261474" cy="12019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25895" y="3637717"/>
            <a:ext cx="1947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Final finding &amp; conclusion 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110279" y="2761120"/>
            <a:ext cx="4330443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What are the impacts of the following factors on a session’s outcome?</a:t>
            </a:r>
          </a:p>
          <a:p>
            <a:pPr algn="ctr"/>
            <a:r>
              <a:rPr lang="en-IN" sz="2000" dirty="0" smtClean="0"/>
              <a:t>Toss</a:t>
            </a:r>
          </a:p>
          <a:p>
            <a:pPr algn="ctr"/>
            <a:r>
              <a:rPr lang="en-IN" sz="2000" dirty="0" smtClean="0"/>
              <a:t>Batting Performance</a:t>
            </a:r>
          </a:p>
          <a:p>
            <a:pPr algn="ctr"/>
            <a:r>
              <a:rPr lang="en-IN" sz="2000" dirty="0" smtClean="0"/>
              <a:t>Bowling 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41" y="620688"/>
            <a:ext cx="2951014" cy="16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Methodology &amp; Challenges faced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730918"/>
            <a:ext cx="266429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828799"/>
            <a:ext cx="194421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EDA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51743" y="1825820"/>
            <a:ext cx="194421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Unsupervised Learning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52020" y="1825821"/>
            <a:ext cx="194421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Inferential Statistics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1825822"/>
            <a:ext cx="1944216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 smtClean="0"/>
              <a:t>Visualization</a:t>
            </a:r>
            <a:endParaRPr lang="en-IN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59632" y="1134036"/>
            <a:ext cx="2164219" cy="69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63888" y="1134036"/>
            <a:ext cx="1044116" cy="69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08004" y="1134036"/>
            <a:ext cx="972108" cy="69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64088" y="1134036"/>
            <a:ext cx="2628292" cy="69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27584" y="4437669"/>
            <a:ext cx="17641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3459279" y="2996952"/>
            <a:ext cx="17641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3563888" y="6021288"/>
            <a:ext cx="17641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6372200" y="4437669"/>
            <a:ext cx="17641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437669"/>
            <a:ext cx="1800200" cy="1223579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0" idx="1"/>
            <a:endCxn id="22" idx="6"/>
          </p:cNvCxnSpPr>
          <p:nvPr/>
        </p:nvCxnSpPr>
        <p:spPr>
          <a:xfrm flipH="1" flipV="1">
            <a:off x="2591780" y="4797709"/>
            <a:ext cx="972108" cy="25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25" idx="2"/>
          </p:cNvCxnSpPr>
          <p:nvPr/>
        </p:nvCxnSpPr>
        <p:spPr>
          <a:xfrm flipV="1">
            <a:off x="5364088" y="4797709"/>
            <a:ext cx="1008112" cy="25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0"/>
            <a:endCxn id="23" idx="4"/>
          </p:cNvCxnSpPr>
          <p:nvPr/>
        </p:nvCxnSpPr>
        <p:spPr>
          <a:xfrm flipH="1" flipV="1">
            <a:off x="4341377" y="3717032"/>
            <a:ext cx="122611" cy="7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2"/>
            <a:endCxn id="24" idx="0"/>
          </p:cNvCxnSpPr>
          <p:nvPr/>
        </p:nvCxnSpPr>
        <p:spPr>
          <a:xfrm flipH="1">
            <a:off x="4445986" y="5661248"/>
            <a:ext cx="1800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6336" y="4557585"/>
            <a:ext cx="12981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Various External Factors affecting match</a:t>
            </a:r>
            <a:endParaRPr lang="en-IN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829214" y="6165884"/>
            <a:ext cx="1298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Granularity of the  source data</a:t>
            </a:r>
            <a:endParaRPr lang="en-IN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696236" y="4497627"/>
            <a:ext cx="12981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Lack of data to assess the fielding performance</a:t>
            </a:r>
            <a:endParaRPr lang="en-IN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692310" y="3056910"/>
            <a:ext cx="12981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Dynamic Condition of IPL session to session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227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Impact of Toss in 2019</a:t>
            </a:r>
            <a:endParaRPr lang="en-IN" sz="20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3245"/>
              </p:ext>
            </p:extLst>
          </p:nvPr>
        </p:nvGraphicFramePr>
        <p:xfrm>
          <a:off x="-324544" y="1340768"/>
          <a:ext cx="4608512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83671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Does winning the toss actually have positive impact in winning the match?</a:t>
            </a:r>
            <a:endParaRPr lang="en-IN" b="1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557830339"/>
              </p:ext>
            </p:extLst>
          </p:nvPr>
        </p:nvGraphicFramePr>
        <p:xfrm>
          <a:off x="-252536" y="4077072"/>
          <a:ext cx="4724990" cy="263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1338963"/>
            <a:ext cx="3240360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200" b="1" dirty="0" smtClean="0"/>
              <a:t>Can not draw inference  on the impact of toss!!</a:t>
            </a:r>
            <a:endParaRPr lang="en-IN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b="13990"/>
          <a:stretch/>
        </p:blipFill>
        <p:spPr>
          <a:xfrm>
            <a:off x="5085842" y="1294557"/>
            <a:ext cx="428420" cy="36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5822" r="5177" b="13990"/>
          <a:stretch/>
        </p:blipFill>
        <p:spPr>
          <a:xfrm>
            <a:off x="5085842" y="1844825"/>
            <a:ext cx="428421" cy="413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52120" y="1896318"/>
            <a:ext cx="324036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Statistical Hypothesis Testing</a:t>
            </a:r>
            <a:endParaRPr lang="en-IN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0052" y="2348880"/>
                <a:ext cx="3818238" cy="234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smtClean="0"/>
                  <a:t>Let p be  probability of winning match by  toss winner.</a:t>
                </a:r>
              </a:p>
              <a:p>
                <a:endParaRPr lang="en-IN" sz="1200" dirty="0" smtClean="0"/>
              </a:p>
              <a:p>
                <a:r>
                  <a:rPr lang="en-IN" sz="1200" dirty="0" smtClean="0"/>
                  <a:t>H0: p=0.5                                 </a:t>
                </a:r>
                <a:r>
                  <a:rPr lang="en-IN" sz="1200" dirty="0" err="1" smtClean="0"/>
                  <a:t>vs</a:t>
                </a:r>
                <a:r>
                  <a:rPr lang="en-IN" sz="1200" dirty="0" smtClean="0"/>
                  <a:t>                             H1: p&gt;0.5</a:t>
                </a:r>
              </a:p>
              <a:p>
                <a:endParaRPr lang="en-IN" sz="1200" dirty="0" smtClean="0"/>
              </a:p>
              <a:p>
                <a:r>
                  <a:rPr lang="en-IN" sz="1200" dirty="0"/>
                  <a:t>f</a:t>
                </a:r>
                <a:r>
                  <a:rPr lang="en-IN" sz="1200" dirty="0" smtClean="0"/>
                  <a:t> be number matches won by  toss winner, n be total number of matches</a:t>
                </a:r>
                <a:endParaRPr lang="en-IN" sz="1200" dirty="0"/>
              </a:p>
              <a:p>
                <a:r>
                  <a:rPr lang="en-IN" sz="1200" dirty="0" smtClean="0"/>
                  <a:t>Test statistic </a:t>
                </a:r>
                <a:r>
                  <a:rPr lang="en-IN" dirty="0" smtClean="0"/>
                  <a:t> 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−0.5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0.5∗(1−0.5)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I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IN" dirty="0" smtClean="0"/>
                  <a:t>  </a:t>
                </a:r>
                <a:r>
                  <a:rPr lang="en-IN" sz="1200" dirty="0" smtClean="0"/>
                  <a:t>which under H0 </a:t>
                </a:r>
              </a:p>
              <a:p>
                <a:r>
                  <a:rPr lang="en-IN" sz="1200" dirty="0"/>
                  <a:t>f</a:t>
                </a:r>
                <a:r>
                  <a:rPr lang="en-IN" sz="1200" dirty="0" smtClean="0"/>
                  <a:t>ollows N(0,1) </a:t>
                </a:r>
                <a:r>
                  <a:rPr lang="en-IN" sz="1200" dirty="0" err="1" smtClean="0"/>
                  <a:t>aproximately</a:t>
                </a:r>
                <a:r>
                  <a:rPr lang="en-IN" sz="1200" dirty="0" smtClean="0"/>
                  <a:t>.  For this test, z=1.549193</a:t>
                </a:r>
              </a:p>
              <a:p>
                <a:endParaRPr lang="en-IN" sz="1200" dirty="0"/>
              </a:p>
              <a:p>
                <a:r>
                  <a:rPr lang="en-IN" sz="1200" dirty="0" smtClean="0"/>
                  <a:t>P value of </a:t>
                </a:r>
                <a:r>
                  <a:rPr lang="en-IN" sz="1200" dirty="0"/>
                  <a:t>the test =</a:t>
                </a:r>
                <a:r>
                  <a:rPr lang="en-IN" sz="1200" dirty="0" smtClean="0"/>
                  <a:t>p=0.06066767 &gt; 0.05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52" y="2348880"/>
                <a:ext cx="3818238" cy="2341154"/>
              </a:xfrm>
              <a:prstGeom prst="rect">
                <a:avLst/>
              </a:prstGeom>
              <a:blipFill rotWithShape="1">
                <a:blip r:embed="rId6"/>
                <a:stretch>
                  <a:fillRect b="-1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300052" y="4941168"/>
            <a:ext cx="3592428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At 95% confidence the null hypothesis can not be rejected.</a:t>
            </a:r>
          </a:p>
          <a:p>
            <a:endParaRPr lang="en-IN" sz="1400" dirty="0"/>
          </a:p>
          <a:p>
            <a:r>
              <a:rPr lang="en-IN" b="1" dirty="0" smtClean="0"/>
              <a:t>Failed to conclude that winning the toss have positive impact in winning a match!!!!!!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93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Batting Performance Analysis in IPL 2019</a:t>
            </a:r>
            <a:endParaRPr lang="en-IN" sz="20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459100"/>
              </p:ext>
            </p:extLst>
          </p:nvPr>
        </p:nvGraphicFramePr>
        <p:xfrm>
          <a:off x="0" y="538304"/>
          <a:ext cx="3530517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602370"/>
              </p:ext>
            </p:extLst>
          </p:nvPr>
        </p:nvGraphicFramePr>
        <p:xfrm>
          <a:off x="3530144" y="548680"/>
          <a:ext cx="3647862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77" y="796680"/>
            <a:ext cx="504056" cy="5040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6690" y="837683"/>
            <a:ext cx="136815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How to choose the best batsmen ?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81744" y="1758794"/>
            <a:ext cx="1343098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Clustering</a:t>
            </a:r>
            <a:endParaRPr lang="en-IN" sz="12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7176869" y="1685538"/>
            <a:ext cx="406351" cy="350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80528" y="2909567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/>
              <a:t>Table showing cluster wise average values of Batting features of players</a:t>
            </a:r>
            <a:endParaRPr lang="en-IN" sz="1200" b="1" u="sn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77" y="4796333"/>
            <a:ext cx="2647710" cy="1916832"/>
          </a:xfrm>
          <a:prstGeom prst="rect">
            <a:avLst/>
          </a:prstGeom>
        </p:spPr>
      </p:pic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884961"/>
              </p:ext>
            </p:extLst>
          </p:nvPr>
        </p:nvGraphicFramePr>
        <p:xfrm>
          <a:off x="4732850" y="2035793"/>
          <a:ext cx="4380202" cy="2824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33859"/>
              </p:ext>
            </p:extLst>
          </p:nvPr>
        </p:nvGraphicFramePr>
        <p:xfrm>
          <a:off x="179512" y="3238739"/>
          <a:ext cx="4464495" cy="3115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19"/>
                <a:gridCol w="853165"/>
                <a:gridCol w="938481"/>
                <a:gridCol w="853165"/>
                <a:gridCol w="853165"/>
              </a:tblGrid>
              <a:tr h="337335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Features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Cluster 0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Cluster 1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Cluster 2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Cluster 3</a:t>
                      </a:r>
                      <a:endParaRPr lang="en-IN" sz="1050" dirty="0"/>
                    </a:p>
                  </a:txBody>
                  <a:tcPr anchor="ctr"/>
                </a:tc>
              </a:tr>
              <a:tr h="293008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Runs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6.40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423.16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216.19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50.32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Fours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0.36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38.72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18.95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4.09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Sixes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0.16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18.12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8.52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2.36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Balls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8.86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299.40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161.76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37.98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# Fifty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3.08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0.95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0.08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# Hundred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0.20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0.05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Strike Rate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52.34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143.18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134.58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147.30</a:t>
                      </a:r>
                      <a:endParaRPr lang="en-IN" sz="1050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Out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1.58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11.52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7.38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2.81</a:t>
                      </a:r>
                      <a:endParaRPr lang="en-IN" sz="1050" dirty="0"/>
                    </a:p>
                  </a:txBody>
                  <a:tcPr anchor="ctr"/>
                </a:tc>
              </a:tr>
              <a:tr h="252596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Average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3.67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39.18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32.31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17.69</a:t>
                      </a:r>
                      <a:endParaRPr lang="en-IN" sz="1050" dirty="0"/>
                    </a:p>
                  </a:txBody>
                  <a:tcPr anchor="ctr"/>
                </a:tc>
              </a:tr>
              <a:tr h="252596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No. of Players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IN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47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9512" y="6471203"/>
            <a:ext cx="5616624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MI and CSK were more dominating in the batting performance</a:t>
            </a:r>
            <a:endParaRPr lang="en-IN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2886" y="2556247"/>
            <a:ext cx="1944216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How many clusters to create?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7784" y="2556248"/>
            <a:ext cx="194421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From Elbow Plot</a:t>
            </a:r>
            <a:endParaRPr lang="en-IN" sz="1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95736" y="268801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Bowling Performance Analysis in IPL 2019</a:t>
            </a:r>
            <a:endParaRPr lang="en-IN" sz="200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003065"/>
              </p:ext>
            </p:extLst>
          </p:nvPr>
        </p:nvGraphicFramePr>
        <p:xfrm>
          <a:off x="5148064" y="548680"/>
          <a:ext cx="3870176" cy="192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201483"/>
              </p:ext>
            </p:extLst>
          </p:nvPr>
        </p:nvGraphicFramePr>
        <p:xfrm>
          <a:off x="251520" y="620688"/>
          <a:ext cx="3960440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71657"/>
              </p:ext>
            </p:extLst>
          </p:nvPr>
        </p:nvGraphicFramePr>
        <p:xfrm>
          <a:off x="143508" y="2645240"/>
          <a:ext cx="4464495" cy="365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19"/>
                <a:gridCol w="853165"/>
                <a:gridCol w="938481"/>
                <a:gridCol w="853165"/>
                <a:gridCol w="853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Features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Cluster 0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Cluster 1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Cluster 2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Cluster 3</a:t>
                      </a:r>
                      <a:endParaRPr lang="en-IN" sz="1050" dirty="0"/>
                    </a:p>
                  </a:txBody>
                  <a:tcPr anchor="ctr"/>
                </a:tc>
              </a:tr>
              <a:tr h="293008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Balls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26.40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276.36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93.40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171.07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Wickets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1.17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14.68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3.50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8.43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Extra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1.57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15.29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7.60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10.93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Runs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41.81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371.79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142.55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256.14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# Four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3.29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31.39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11.95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22.86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# Six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14.61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6.15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9.64</a:t>
                      </a:r>
                      <a:endParaRPr lang="en-IN" sz="105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Economy</a:t>
                      </a:r>
                      <a:r>
                        <a:rPr lang="en-IN" sz="1050" baseline="0" dirty="0" smtClean="0"/>
                        <a:t> Rate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10.06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8.21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9.46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9.09</a:t>
                      </a:r>
                      <a:endParaRPr lang="en-IN" sz="1050" dirty="0"/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Average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18.16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29.39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58.92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40.07</a:t>
                      </a:r>
                      <a:endParaRPr lang="en-IN" sz="1050" dirty="0"/>
                    </a:p>
                  </a:txBody>
                  <a:tcPr anchor="ctr"/>
                </a:tc>
              </a:tr>
              <a:tr h="252596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Three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0.05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1.36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0.15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</a:t>
                      </a:r>
                      <a:endParaRPr lang="en-IN" sz="1050" dirty="0"/>
                    </a:p>
                  </a:txBody>
                  <a:tcPr anchor="ctr"/>
                </a:tc>
              </a:tr>
              <a:tr h="252596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Five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0.02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0.04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0</a:t>
                      </a:r>
                      <a:endParaRPr lang="en-IN" sz="1050" dirty="0"/>
                    </a:p>
                  </a:txBody>
                  <a:tcPr anchor="ctr"/>
                </a:tc>
              </a:tr>
              <a:tr h="252596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Strike rate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12.15</a:t>
                      </a:r>
                      <a:endParaRPr lang="en-IN" sz="105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21.08</a:t>
                      </a:r>
                      <a:endParaRPr lang="en-IN" sz="105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37.00</a:t>
                      </a:r>
                      <a:endParaRPr lang="en-I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26.79</a:t>
                      </a:r>
                      <a:endParaRPr lang="en-IN" sz="1050" dirty="0"/>
                    </a:p>
                  </a:txBody>
                  <a:tcPr anchor="ctr"/>
                </a:tc>
              </a:tr>
              <a:tr h="252596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No. of Players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IN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IN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180528" y="2368241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 smtClean="0"/>
              <a:t>Table showing cluster wise average values </a:t>
            </a:r>
            <a:r>
              <a:rPr lang="en-IN" sz="1200" b="1" u="sng" smtClean="0"/>
              <a:t>of Bowling </a:t>
            </a:r>
            <a:r>
              <a:rPr lang="en-IN" sz="1200" b="1" u="sng" dirty="0" smtClean="0"/>
              <a:t>features of players</a:t>
            </a:r>
            <a:endParaRPr lang="en-IN" sz="1200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797152"/>
            <a:ext cx="2699223" cy="195412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207186"/>
              </p:ext>
            </p:extLst>
          </p:nvPr>
        </p:nvGraphicFramePr>
        <p:xfrm>
          <a:off x="4854198" y="2204864"/>
          <a:ext cx="4355976" cy="297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1560" y="6402713"/>
            <a:ext cx="5112568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b="1" dirty="0" smtClean="0"/>
              <a:t>MI and CSK were dominating in Bowling performance also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361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Conclusion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764705"/>
            <a:ext cx="562912" cy="562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425" y="908720"/>
            <a:ext cx="598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Can not conclude that winning toss helps in winning match.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6" y="1484784"/>
            <a:ext cx="600536" cy="600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2425" y="160038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CSK and MI had the most number of splendid batsmen.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4" y="2207952"/>
            <a:ext cx="651188" cy="6511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0402" y="2348880"/>
            <a:ext cx="73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 bowling department  also CSK and MI have outperformed other teams.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9612" y="3302204"/>
            <a:ext cx="17281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MI &amp; CSK were good with batting</a:t>
            </a:r>
            <a:endParaRPr lang="en-IN" sz="1200" dirty="0"/>
          </a:p>
        </p:txBody>
      </p:sp>
      <p:sp>
        <p:nvSpPr>
          <p:cNvPr id="17" name="Plus 16"/>
          <p:cNvSpPr/>
          <p:nvPr/>
        </p:nvSpPr>
        <p:spPr>
          <a:xfrm>
            <a:off x="1448081" y="3899167"/>
            <a:ext cx="991254" cy="9712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079612" y="5101236"/>
            <a:ext cx="17281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MI &amp; CSK were good with bowling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671644" y="3302203"/>
            <a:ext cx="17281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MI &amp; CSK were table toppers </a:t>
            </a:r>
            <a:endParaRPr lang="en-IN" sz="1200" dirty="0"/>
          </a:p>
        </p:txBody>
      </p:sp>
      <p:sp>
        <p:nvSpPr>
          <p:cNvPr id="22" name="Plus 21"/>
          <p:cNvSpPr/>
          <p:nvPr/>
        </p:nvSpPr>
        <p:spPr>
          <a:xfrm>
            <a:off x="5041250" y="3899166"/>
            <a:ext cx="991254" cy="9712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810402" y="2859140"/>
            <a:ext cx="2249430" cy="2946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4672781" y="5101235"/>
            <a:ext cx="17281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MI &amp; CSK were the finalists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6205969"/>
            <a:ext cx="914400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Performing well in both batting and bowling is the key to have a good IPL session!!!!!</a:t>
            </a:r>
            <a:endParaRPr lang="en-IN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4412162" y="2859140"/>
            <a:ext cx="2249430" cy="2946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079612" y="293287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 smtClean="0"/>
              <a:t>Cause</a:t>
            </a:r>
            <a:endParaRPr lang="en-IN" sz="14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4647517" y="293287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u="sng" dirty="0" smtClean="0"/>
              <a:t>Effect</a:t>
            </a:r>
            <a:endParaRPr lang="en-IN" sz="1400" b="1" u="sng" dirty="0"/>
          </a:p>
        </p:txBody>
      </p:sp>
      <p:sp>
        <p:nvSpPr>
          <p:cNvPr id="2" name="Right Arrow 1"/>
          <p:cNvSpPr/>
          <p:nvPr/>
        </p:nvSpPr>
        <p:spPr>
          <a:xfrm>
            <a:off x="3197272" y="3852821"/>
            <a:ext cx="1080120" cy="793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Individual Contribution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36712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Aditya</a:t>
            </a:r>
            <a:r>
              <a:rPr lang="en-IN" dirty="0" smtClean="0"/>
              <a:t> Patel : Project Idea, Data Aggregation, Database Creation</a:t>
            </a:r>
          </a:p>
          <a:p>
            <a:endParaRPr lang="en-IN" dirty="0"/>
          </a:p>
          <a:p>
            <a:r>
              <a:rPr lang="en-IN" dirty="0" smtClean="0"/>
              <a:t>Rahul Kumar </a:t>
            </a:r>
            <a:r>
              <a:rPr lang="en-IN" dirty="0" err="1" smtClean="0"/>
              <a:t>Dev</a:t>
            </a:r>
            <a:r>
              <a:rPr lang="en-IN" dirty="0" smtClean="0"/>
              <a:t> : Project Idea, Data Pre processing, Feature Engineering</a:t>
            </a:r>
          </a:p>
          <a:p>
            <a:endParaRPr lang="en-IN" dirty="0"/>
          </a:p>
          <a:p>
            <a:r>
              <a:rPr lang="en-IN" dirty="0" err="1" smtClean="0"/>
              <a:t>Soumalya</a:t>
            </a:r>
            <a:r>
              <a:rPr lang="en-IN" dirty="0" smtClean="0"/>
              <a:t> Nandi : Project Idea, Statistical Data Analysis,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4180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000" b="1" dirty="0" smtClean="0"/>
              <a:t>Appendix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0" y="1124744"/>
            <a:ext cx="4482221" cy="2088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6" y="3857705"/>
            <a:ext cx="3445461" cy="2269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57706"/>
            <a:ext cx="3456384" cy="2276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821" y="755412"/>
            <a:ext cx="426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Data Snippet in </a:t>
            </a:r>
            <a:r>
              <a:rPr lang="en-IN" sz="1200" dirty="0" err="1" smtClean="0"/>
              <a:t>csv</a:t>
            </a:r>
            <a:r>
              <a:rPr lang="en-IN" sz="1200" dirty="0" smtClean="0"/>
              <a:t> format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429000"/>
            <a:ext cx="426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Elbow Plot for Bowlers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3207" y="3443973"/>
            <a:ext cx="426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Elbow Plot for Batsmen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893911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Variability explained  ratio by PCA for bowler</a:t>
            </a:r>
          </a:p>
          <a:p>
            <a:endParaRPr lang="en-IN" sz="1200" dirty="0"/>
          </a:p>
          <a:p>
            <a:r>
              <a:rPr lang="en-IN" sz="1200" dirty="0" smtClean="0"/>
              <a:t>1</a:t>
            </a:r>
            <a:r>
              <a:rPr lang="en-IN" sz="1200" baseline="30000" dirty="0" smtClean="0"/>
              <a:t>st</a:t>
            </a:r>
            <a:r>
              <a:rPr lang="en-IN" sz="1200" dirty="0" smtClean="0"/>
              <a:t> PCA : 0.51786309</a:t>
            </a:r>
          </a:p>
          <a:p>
            <a:r>
              <a:rPr lang="en-IN" sz="1200" dirty="0" smtClean="0"/>
              <a:t>2</a:t>
            </a:r>
            <a:r>
              <a:rPr lang="en-IN" sz="1200" baseline="30000" dirty="0" smtClean="0"/>
              <a:t>nd</a:t>
            </a:r>
            <a:r>
              <a:rPr lang="en-IN" sz="1200" dirty="0" smtClean="0"/>
              <a:t> PCA:  0.1909745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6096" y="2171981"/>
            <a:ext cx="3171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Variability explained  ratio by PCA for batsman</a:t>
            </a:r>
          </a:p>
          <a:p>
            <a:endParaRPr lang="en-IN" sz="1200" dirty="0"/>
          </a:p>
          <a:p>
            <a:r>
              <a:rPr lang="en-IN" sz="1200" dirty="0" smtClean="0"/>
              <a:t>1</a:t>
            </a:r>
            <a:r>
              <a:rPr lang="en-IN" sz="1200" baseline="30000" dirty="0" smtClean="0"/>
              <a:t>st</a:t>
            </a:r>
            <a:r>
              <a:rPr lang="en-IN" sz="1200" dirty="0" smtClean="0"/>
              <a:t> PCA : 0.62904852</a:t>
            </a:r>
          </a:p>
          <a:p>
            <a:r>
              <a:rPr lang="en-IN" sz="1200" dirty="0" smtClean="0"/>
              <a:t>2</a:t>
            </a:r>
            <a:r>
              <a:rPr lang="en-IN" sz="1200" baseline="30000" dirty="0" smtClean="0"/>
              <a:t>nd</a:t>
            </a:r>
            <a:r>
              <a:rPr lang="en-IN" sz="1200" dirty="0" smtClean="0"/>
              <a:t> PCA:  0.16531433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353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748</Words>
  <Application>Microsoft Office PowerPoint</Application>
  <PresentationFormat>On-screen Show (4:3)</PresentationFormat>
  <Paragraphs>223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Analysing The Impact of Various Factors on Teams’ Performance in IPL 2019</vt:lpstr>
      <vt:lpstr>Data Description &amp; Problem Statement</vt:lpstr>
      <vt:lpstr>Methodology &amp; Challenges faced</vt:lpstr>
      <vt:lpstr>Impact of Toss in 2019</vt:lpstr>
      <vt:lpstr>Batting Performance Analysis in IPL 2019</vt:lpstr>
      <vt:lpstr>Bowling Performance Analysis in IPL 2019</vt:lpstr>
      <vt:lpstr>Conclusion</vt:lpstr>
      <vt:lpstr>Individual Contribution</vt:lpstr>
      <vt:lpstr>Appendix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87</cp:revision>
  <dcterms:created xsi:type="dcterms:W3CDTF">2021-01-18T16:23:58Z</dcterms:created>
  <dcterms:modified xsi:type="dcterms:W3CDTF">2021-01-21T09:41:35Z</dcterms:modified>
</cp:coreProperties>
</file>