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90" r:id="rId3"/>
    <p:sldId id="265" r:id="rId4"/>
    <p:sldId id="294" r:id="rId5"/>
    <p:sldId id="274" r:id="rId6"/>
    <p:sldId id="303" r:id="rId7"/>
    <p:sldId id="257" r:id="rId8"/>
    <p:sldId id="269" r:id="rId9"/>
    <p:sldId id="260" r:id="rId10"/>
    <p:sldId id="261" r:id="rId11"/>
    <p:sldId id="313" r:id="rId12"/>
    <p:sldId id="314" r:id="rId13"/>
    <p:sldId id="285" r:id="rId14"/>
    <p:sldId id="317" r:id="rId15"/>
    <p:sldId id="262" r:id="rId16"/>
    <p:sldId id="291" r:id="rId17"/>
    <p:sldId id="312" r:id="rId18"/>
    <p:sldId id="310" r:id="rId19"/>
    <p:sldId id="315" r:id="rId20"/>
    <p:sldId id="316" r:id="rId21"/>
    <p:sldId id="296" r:id="rId22"/>
    <p:sldId id="300" r:id="rId23"/>
  </p:sldIdLst>
  <p:sldSz cx="9144000" cy="5143500" type="screen16x9"/>
  <p:notesSz cx="6858000" cy="9144000"/>
  <p:embeddedFontLst>
    <p:embeddedFont>
      <p:font typeface="Fira Sans Extra Condensed" panose="020B0503050000020004" pitchFamily="34" charset="0"/>
      <p:regular r:id="rId25"/>
      <p:bold r:id="rId26"/>
      <p:italic r:id="rId27"/>
      <p:boldItalic r:id="rId28"/>
    </p:embeddedFont>
    <p:embeddedFont>
      <p:font typeface="Fira Sans Extra Condensed SemiBold" panose="020B0604020202020204" charset="0"/>
      <p:regular r:id="rId29"/>
      <p:bold r:id="rId30"/>
      <p:italic r:id="rId31"/>
      <p:boldItalic r:id="rId32"/>
    </p:embeddedFont>
    <p:embeddedFont>
      <p:font typeface="Neue Haas Grotesk Text Pro" panose="020B050402020202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587F2B2-C7EA-44DB-9D72-E3F2AAFF79B1}">
          <p14:sldIdLst>
            <p14:sldId id="256"/>
            <p14:sldId id="290"/>
            <p14:sldId id="265"/>
            <p14:sldId id="294"/>
            <p14:sldId id="274"/>
            <p14:sldId id="303"/>
            <p14:sldId id="257"/>
            <p14:sldId id="269"/>
            <p14:sldId id="260"/>
            <p14:sldId id="261"/>
            <p14:sldId id="313"/>
            <p14:sldId id="314"/>
            <p14:sldId id="285"/>
            <p14:sldId id="317"/>
            <p14:sldId id="262"/>
            <p14:sldId id="291"/>
          </p14:sldIdLst>
        </p14:section>
        <p14:section name="Additional Related Slides" id="{CD0C0C0C-B7D5-45B3-8226-6EF0C246F185}">
          <p14:sldIdLst>
            <p14:sldId id="312"/>
            <p14:sldId id="310"/>
            <p14:sldId id="315"/>
            <p14:sldId id="316"/>
            <p14:sldId id="296"/>
            <p14:sldId id="300"/>
          </p14:sldIdLst>
        </p14:section>
      </p14:sectionLst>
    </p:ext>
    <p:ext uri="{EFAFB233-063F-42B5-8137-9DF3F51BA10A}">
      <p15:sldGuideLst xmlns:p15="http://schemas.microsoft.com/office/powerpoint/2012/main">
        <p15:guide id="1" orient="horz" pos="1792">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21170-7A5D-460D-B848-8062C3152500}" v="3071" dt="2023-12-09T02:43:58.323"/>
    <p1510:client id="{7748BD86-F426-4ADE-86EE-30779FAFDE0B}" v="3088" dt="2023-12-09T03:16:03.840"/>
    <p1510:client id="{BC9F6004-D28D-D8AC-B6FB-D0BE746ECE67}" v="104" dt="2023-12-08T16:32:01.941"/>
    <p1510:client id="{F8A8EA98-D90A-41E7-B9DD-E3B48F048FD2}" v="1" dt="2023-12-08T21:18:05.279"/>
    <p1510:client id="{FD63B2E4-7AEF-4FC7-A7AE-85BE9EC97F86}" v="6008" dt="2023-12-09T03:20:21.278"/>
  </p1510:revLst>
</p1510:revInfo>
</file>

<file path=ppt/tableStyles.xml><?xml version="1.0" encoding="utf-8"?>
<a:tblStyleLst xmlns:a="http://schemas.openxmlformats.org/drawingml/2006/main" def="{5CE0DEFA-985B-4AF5-AD1F-4A1C88E78ABF}">
  <a:tblStyle styleId="{5CE0DEFA-985B-4AF5-AD1F-4A1C88E78A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79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a:solidFill>
                  <a:srgbClr val="374151"/>
                </a:solidFill>
                <a:effectLst/>
                <a:latin typeface="Roboto" panose="02000000000000000000" pitchFamily="2" charset="0"/>
              </a:rPr>
              <a:t>Good day, everyone. Today, I am excited to share our project on "Predictive Analysis On Revenue Per Available Room. This project represents a significant stride in understanding and optimizing the revenue streams in the hospitality industry, particularly for platforms like Airbnb.</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103523fd115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103523fd115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After filling in the missing values, we uploaded the dataset in SAS EM due to its easy removal of outliers. The conditions for removal of the outliers are as given:</a:t>
            </a:r>
            <a:endParaRPr/>
          </a:p>
        </p:txBody>
      </p:sp>
    </p:spTree>
    <p:extLst>
      <p:ext uri="{BB962C8B-B14F-4D97-AF65-F5344CB8AC3E}">
        <p14:creationId xmlns:p14="http://schemas.microsoft.com/office/powerpoint/2010/main" val="2542862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a:t>Now comes the interesting part, since we were calculating RevPAR, essentially grouping against each Host ID and evaluation period, it was important for us to look at how to group the variables we chose to use for our analysis. The three methods we chose were mean, sum and binning. For variables where we could think in terms of average in general, we took the mean. </a:t>
            </a:r>
          </a:p>
          <a:p>
            <a:pPr marL="158750" indent="0">
              <a:buNone/>
            </a:pPr>
            <a:r>
              <a:rPr lang="en-IN"/>
              <a:t>But for variables where the sum played a major role in terms of host and the property they held, we took the sum. For example, for variables like </a:t>
            </a:r>
            <a:r>
              <a:rPr lang="en-IN" err="1"/>
              <a:t>available_days</a:t>
            </a:r>
            <a:r>
              <a:rPr lang="en-IN"/>
              <a:t>, cleaning and revenue, seasonality, and the whole sum plays a major role. And then, for variables where we could not average or take sum, like Maximum guests, we binned the data and created dummy variables. And that’s how we handled the aggregation of data. </a:t>
            </a:r>
          </a:p>
        </p:txBody>
      </p:sp>
    </p:spTree>
    <p:extLst>
      <p:ext uri="{BB962C8B-B14F-4D97-AF65-F5344CB8AC3E}">
        <p14:creationId xmlns:p14="http://schemas.microsoft.com/office/powerpoint/2010/main" val="1056114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03523fd115_0_1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03523fd115_0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0088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cf960085c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cf960085c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 Gautam for those wonderful insights. Now We’ve reached the most exciting part of this presentation. I’ll explain the real-world implications of the insights from our model. </a:t>
            </a:r>
            <a:br>
              <a:rPr lang="en-US"/>
            </a:br>
            <a:endParaRPr lang="en-US"/>
          </a:p>
          <a:p>
            <a:pPr algn="l">
              <a:buFont typeface="+mj-lt"/>
              <a:buAutoNum type="arabicPeriod"/>
            </a:pPr>
            <a:r>
              <a:rPr lang="en-US" b="0" i="0">
                <a:solidFill>
                  <a:srgbClr val="374151"/>
                </a:solidFill>
                <a:effectLst/>
                <a:latin typeface="Söhne"/>
              </a:rPr>
              <a:t>With accurate predictions of RevPAR, Airbnb hosts and managers can make informed decisions about investments, renovations, or expansions. They can identify which properties are more profitable and focus resources accordingly.</a:t>
            </a:r>
          </a:p>
          <a:p>
            <a:pPr algn="l">
              <a:buFont typeface="+mj-lt"/>
              <a:buAutoNum type="arabicPeriod"/>
            </a:pPr>
            <a:r>
              <a:rPr lang="en-US" b="0" i="0">
                <a:solidFill>
                  <a:srgbClr val="374151"/>
                </a:solidFill>
                <a:effectLst/>
                <a:latin typeface="Söhne"/>
              </a:rPr>
              <a:t>By comparing their performance with market averages and trends, property owners can benchmark their success and identify areas for improvement.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0" i="0">
                <a:solidFill>
                  <a:srgbClr val="374151"/>
                </a:solidFill>
                <a:effectLst/>
                <a:latin typeface="Söhne"/>
              </a:rPr>
              <a:t>Property owners can use this model to set dynamic pricing that maximizes revenue. By understanding demand patterns, they can adjust prices for peak and off-peak seasons, special events, or even days of the week.</a:t>
            </a:r>
          </a:p>
          <a:p>
            <a:pPr algn="l">
              <a:buFont typeface="+mj-lt"/>
              <a:buAutoNum type="arabicPeriod"/>
            </a:pPr>
            <a:endParaRPr lang="en-IN"/>
          </a:p>
          <a:p>
            <a:pPr marL="158750" indent="0" algn="l">
              <a:buFont typeface="+mj-lt"/>
              <a:buNone/>
            </a:pPr>
            <a:r>
              <a:rPr lang="en-US" b="0" i="0">
                <a:solidFill>
                  <a:srgbClr val="374151"/>
                </a:solidFill>
                <a:effectLst/>
                <a:latin typeface="Söhne"/>
              </a:rPr>
              <a:t>Let's remember the core message: Embracing predictive analytics is not just a competitive advantage; it's becoming an essential component in the evolving market of short-term rentals.</a:t>
            </a:r>
            <a:endParaRPr lang="en-IN" b="0" i="0">
              <a:solidFill>
                <a:srgbClr val="374151"/>
              </a:solidFill>
              <a:effectLst/>
              <a:latin typeface="Söhne"/>
            </a:endParaRPr>
          </a:p>
          <a:p>
            <a:pPr marL="158750" indent="0" algn="l">
              <a:buFont typeface="+mj-lt"/>
              <a:buNone/>
            </a:pPr>
            <a:endParaRPr lang="en-IN" b="0" i="0">
              <a:solidFill>
                <a:srgbClr val="374151"/>
              </a:solidFill>
              <a:effectLst/>
              <a:latin typeface="Söhne"/>
            </a:endParaRPr>
          </a:p>
          <a:p>
            <a:pPr marL="158750" indent="0" algn="l">
              <a:buFont typeface="+mj-lt"/>
              <a:buNone/>
            </a:pPr>
            <a:r>
              <a:rPr lang="en-IN" b="0" i="0">
                <a:solidFill>
                  <a:srgbClr val="374151"/>
                </a:solidFill>
                <a:effectLst/>
                <a:latin typeface="Söhne"/>
              </a:rPr>
              <a:t>Thank you!</a:t>
            </a:r>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916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cf960085c3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cf960085c3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a:solidFill>
                  <a:srgbClr val="374151"/>
                </a:solidFill>
                <a:effectLst/>
                <a:latin typeface="Roboto" panose="02000000000000000000" pitchFamily="2" charset="0"/>
              </a:rPr>
              <a:t>In our fast-evolving world, the hospitality industry, especially platforms like Airbnb, plays a pivotal role. With over 4 million hosts and 150 million users, generating $3.3 million in revenue, Airbnb has carved a substantial 30% market share. Our project aims to delve into this thriving ecosystem and provide predictive insights that can revolutionize how hosts optimize their strategies.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03523fd115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03523fd115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a:solidFill>
                  <a:srgbClr val="374151"/>
                </a:solidFill>
                <a:effectLst/>
                <a:latin typeface="Roboto" panose="02000000000000000000" pitchFamily="2" charset="0"/>
              </a:rPr>
              <a:t>The core of our project is to develop a predictive model using the Airbnb Dallas Dataset. Our objective is clear: to empower hosts with actionable insights for informed decisions and proactive adjustments. By accurately predicting the Revenue per Available Room (RevPAR), we aim to enable hosts to fine-tune their strategies for maximum efficiency and profitability.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Thanks Anto for the introduction. Coming to the dataset… we’ve picked the data for Dallas city. In the overall dataset over the given </a:t>
            </a:r>
            <a:r>
              <a:rPr lang="en-US" err="1"/>
              <a:t>timeperiod</a:t>
            </a:r>
            <a:r>
              <a:rPr lang="en-US"/>
              <a:t>, we’ve 4.5k unique hosts. 9.6k unique properties.</a:t>
            </a:r>
          </a:p>
          <a:p>
            <a:pPr>
              <a:buFont typeface="+mj-lt"/>
              <a:buAutoNum type="arabicPeriod"/>
            </a:pPr>
            <a:r>
              <a:rPr lang="en-US" b="1"/>
              <a:t>Host and Property Identifiers</a:t>
            </a:r>
            <a:r>
              <a:rPr lang="en-US"/>
              <a:t>: Includes unique IDs for Airbnb hosts and properties.</a:t>
            </a:r>
          </a:p>
          <a:p>
            <a:pPr>
              <a:buFont typeface="+mj-lt"/>
              <a:buAutoNum type="arabicPeriod"/>
            </a:pPr>
            <a:r>
              <a:rPr lang="en-US" b="1"/>
              <a:t>Location Details</a:t>
            </a:r>
            <a:r>
              <a:rPr lang="en-US"/>
              <a:t>: City, neighborhood, and census tract details, along with latitude and longitude for precise geographic referencing.</a:t>
            </a:r>
          </a:p>
          <a:p>
            <a:pPr>
              <a:buFont typeface="+mj-lt"/>
              <a:buAutoNum type="arabicPeriod"/>
            </a:pPr>
            <a:r>
              <a:rPr lang="en-US" b="1"/>
              <a:t>Listing Characteristics</a:t>
            </a:r>
            <a:r>
              <a:rPr lang="en-US"/>
              <a:t>: Information about property type (e.g., apartment, house), listing type (e.g., entire home, private room), number of bedrooms and bathrooms, maximum guest capacity, and amenities like pet allowance and instant booking.</a:t>
            </a:r>
          </a:p>
          <a:p>
            <a:pPr>
              <a:buFont typeface="+mj-lt"/>
              <a:buAutoNum type="arabicPeriod"/>
            </a:pPr>
            <a:r>
              <a:rPr lang="en-US" b="1"/>
              <a:t>Pricing and Availability</a:t>
            </a:r>
            <a:r>
              <a:rPr lang="en-US"/>
              <a:t>: Includes nightly rates, cleaning fees, minimum stay requirements, and availability and booking details for current and previous periods.</a:t>
            </a:r>
          </a:p>
          <a:p>
            <a:pPr>
              <a:buFont typeface="+mj-lt"/>
              <a:buAutoNum type="arabicPeriod"/>
            </a:pPr>
            <a:r>
              <a:rPr lang="en-US" b="1" err="1"/>
              <a:t>Superhost</a:t>
            </a:r>
            <a:r>
              <a:rPr lang="en-US" b="1"/>
              <a:t> Status</a:t>
            </a:r>
            <a:r>
              <a:rPr lang="en-US"/>
              <a:t>: The dataset tracks the </a:t>
            </a:r>
            <a:r>
              <a:rPr lang="en-US" err="1"/>
              <a:t>Superhost</a:t>
            </a:r>
            <a:r>
              <a:rPr lang="en-US"/>
              <a:t> status of hosts across different periods.</a:t>
            </a:r>
          </a:p>
          <a:p>
            <a:pPr>
              <a:buFont typeface="+mj-lt"/>
              <a:buAutoNum type="arabicPeriod"/>
            </a:pPr>
            <a:r>
              <a:rPr lang="en-US" b="1"/>
              <a:t>Performance Metrics</a:t>
            </a:r>
            <a:r>
              <a:rPr lang="en-US"/>
              <a:t>: Reviews, ratings, occupancy rates, and revenue generated, both current and historical, provide insights into the listing's performance.</a:t>
            </a:r>
          </a:p>
          <a:p>
            <a:pPr>
              <a:buFont typeface="+mj-lt"/>
              <a:buAutoNum type="arabicPeriod"/>
            </a:pPr>
            <a:r>
              <a:rPr lang="en-US" b="1"/>
              <a:t>Demographic Context</a:t>
            </a:r>
            <a:r>
              <a:rPr lang="en-US"/>
              <a:t>: Census tract data offers racial composition and total population.</a:t>
            </a:r>
          </a:p>
          <a:p>
            <a:endParaRPr lang="en-US"/>
          </a:p>
          <a:p>
            <a:r>
              <a:rPr lang="en-US"/>
              <a:t>Looking at the </a:t>
            </a:r>
            <a:r>
              <a:rPr lang="en-US" err="1"/>
              <a:t>superhost</a:t>
            </a:r>
            <a:r>
              <a:rPr lang="en-US"/>
              <a:t> percentage data which is basically the proportion of </a:t>
            </a:r>
            <a:r>
              <a:rPr lang="en-US" err="1"/>
              <a:t>superhosts</a:t>
            </a:r>
            <a:r>
              <a:rPr lang="en-US"/>
              <a:t> out of all hosts in each period. We see that this percentage has gone up significantly over time.</a:t>
            </a:r>
          </a:p>
          <a:p>
            <a:r>
              <a:rPr lang="en-US"/>
              <a:t>We also looked at the revenue contribution of </a:t>
            </a:r>
            <a:r>
              <a:rPr lang="en-US" err="1"/>
              <a:t>superhosts</a:t>
            </a:r>
            <a:r>
              <a:rPr lang="en-US"/>
              <a:t> out of all hosts and there was no particular trend.</a:t>
            </a:r>
          </a:p>
          <a:p>
            <a:r>
              <a:rPr lang="en-US"/>
              <a:t>We have another important attribute that’s listing type. We have four types as can be seen here.  Based on the number of properties, entire home made up the majority </a:t>
            </a:r>
            <a:r>
              <a:rPr lang="en-US" err="1"/>
              <a:t>followerd</a:t>
            </a:r>
            <a:r>
              <a:rPr lang="en-US"/>
              <a:t> by private room next. </a:t>
            </a:r>
          </a:p>
          <a:p>
            <a:r>
              <a:rPr lang="en-US"/>
              <a:t>In terms of avg. nightly rate, we see the entire homes priced the highest on average and shared rooms priced the lowest on average which makes sense. Discount is basically the difference between the rate and what the rooms were booked or made available at. Lowest for entire homes which suggests they’re the highest in demand which is supported by the fact that the average occupancy rate is the highest for the entire homes. No particular thing to infer from </a:t>
            </a:r>
          </a:p>
        </p:txBody>
      </p:sp>
    </p:spTree>
    <p:extLst>
      <p:ext uri="{BB962C8B-B14F-4D97-AF65-F5344CB8AC3E}">
        <p14:creationId xmlns:p14="http://schemas.microsoft.com/office/powerpoint/2010/main" val="360754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c1d42393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c1d42393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Revenue Per Available Room, or RevPAR, a pivotal metric in the hospitality industry, especially for businesses like hotels and Airbnb hosts. Let's delve into why RevPAR isn't just a number—it's a compass that guides strategic decisions.</a:t>
            </a:r>
          </a:p>
          <a:p>
            <a:pPr marL="0" lvl="0" indent="0" algn="l" rtl="0">
              <a:spcBef>
                <a:spcPts val="0"/>
              </a:spcBef>
              <a:spcAft>
                <a:spcPts val="0"/>
              </a:spcAft>
              <a:buNone/>
            </a:pPr>
            <a:endParaRPr lang="en-US"/>
          </a:p>
          <a:p>
            <a:pPr marL="0" lvl="0" indent="0" algn="l" rtl="0">
              <a:spcBef>
                <a:spcPts val="0"/>
              </a:spcBef>
              <a:spcAft>
                <a:spcPts val="0"/>
              </a:spcAft>
              <a:buNone/>
            </a:pPr>
            <a:r>
              <a:rPr lang="en-US"/>
              <a:t>Firstly, RevPAR is integral for performance benchmarking. It allows us to set a standard, compare against past data, and gauge our competitive position in the market</a:t>
            </a:r>
          </a:p>
          <a:p>
            <a:pPr marL="0" lvl="0" indent="0" algn="l" rtl="0">
              <a:spcBef>
                <a:spcPts val="0"/>
              </a:spcBef>
              <a:spcAft>
                <a:spcPts val="0"/>
              </a:spcAft>
              <a:buNone/>
            </a:pPr>
            <a:endParaRPr lang="en-US"/>
          </a:p>
          <a:p>
            <a:pPr marL="0" lvl="0" indent="0" algn="l" rtl="0">
              <a:spcBef>
                <a:spcPts val="0"/>
              </a:spcBef>
              <a:spcAft>
                <a:spcPts val="0"/>
              </a:spcAft>
              <a:buNone/>
            </a:pPr>
            <a:r>
              <a:rPr lang="en-US"/>
              <a:t>Secondly, it's about pricing strategy optimization. RevPAR combines elements of both pricing and occupancy, providing insights into whether our pricing strategy aligns with market demand</a:t>
            </a:r>
          </a:p>
          <a:p>
            <a:pPr marL="0" lvl="0" indent="0" algn="l" rtl="0">
              <a:spcBef>
                <a:spcPts val="0"/>
              </a:spcBef>
              <a:spcAft>
                <a:spcPts val="0"/>
              </a:spcAft>
              <a:buNone/>
            </a:pPr>
            <a:endParaRPr lang="en-US"/>
          </a:p>
          <a:p>
            <a:pPr marL="0" lvl="0" indent="0" algn="l" rtl="0">
              <a:spcBef>
                <a:spcPts val="0"/>
              </a:spcBef>
              <a:spcAft>
                <a:spcPts val="0"/>
              </a:spcAft>
              <a:buNone/>
            </a:pPr>
            <a:r>
              <a:rPr lang="en-US"/>
              <a:t>The third reason is the occupancy rate insights it offers. RevPAR sheds light on our property’s utilization, revealing how often our rooms are filled. It's not just about having guests; it's about having a consistently high occupancy rate that drives revenue efficiency.“</a:t>
            </a:r>
          </a:p>
          <a:p>
            <a:pPr marL="0" lvl="0" indent="0" algn="l" rtl="0">
              <a:spcBef>
                <a:spcPts val="0"/>
              </a:spcBef>
              <a:spcAft>
                <a:spcPts val="0"/>
              </a:spcAft>
              <a:buNone/>
            </a:pPr>
            <a:endParaRPr lang="en-US"/>
          </a:p>
          <a:p>
            <a:pPr marL="0" lvl="0" indent="0" algn="l" rtl="0">
              <a:spcBef>
                <a:spcPts val="0"/>
              </a:spcBef>
              <a:spcAft>
                <a:spcPts val="0"/>
              </a:spcAft>
              <a:buNone/>
            </a:pPr>
            <a:r>
              <a:rPr lang="en-US"/>
              <a:t>Next, RevPAR influences our dynamic pricing </a:t>
            </a:r>
            <a:r>
              <a:rPr lang="en-US" err="1"/>
              <a:t>strategy.By</a:t>
            </a:r>
            <a:r>
              <a:rPr lang="en-US"/>
              <a:t> analyzing trends in RevPAR, we can adjust prices in real-time, capitalizing on high-demand periods and enticing bookings during slower times</a:t>
            </a:r>
          </a:p>
          <a:p>
            <a:pPr marL="0" lvl="0" indent="0" algn="l" rtl="0">
              <a:spcBef>
                <a:spcPts val="0"/>
              </a:spcBef>
              <a:spcAft>
                <a:spcPts val="0"/>
              </a:spcAft>
              <a:buNone/>
            </a:pPr>
            <a:endParaRPr lang="en-US"/>
          </a:p>
          <a:p>
            <a:pPr marL="0" lvl="0" indent="0" algn="l" rtl="0">
              <a:spcBef>
                <a:spcPts val="0"/>
              </a:spcBef>
              <a:spcAft>
                <a:spcPts val="0"/>
              </a:spcAft>
              <a:buNone/>
            </a:pPr>
            <a:r>
              <a:rPr lang="en-US"/>
              <a:t>Lastly, RevPAR helps in predictive maintenance and property upkeep. Understanding revenue flows enables us to plan better for maintenance, renovations, and upgrades. Investing back into the property at the right time can enhance guest satisfaction and, in turn, our RevPAR.</a:t>
            </a:r>
          </a:p>
          <a:p>
            <a:pPr marL="0" lvl="0" indent="0" algn="l" rtl="0">
              <a:spcBef>
                <a:spcPts val="0"/>
              </a:spcBef>
              <a:spcAft>
                <a:spcPts val="0"/>
              </a:spcAft>
              <a:buNone/>
            </a:pPr>
            <a:endParaRPr lang="en-US"/>
          </a:p>
          <a:p>
            <a:pPr marL="0" lvl="0" indent="0" algn="l" rtl="0">
              <a:spcBef>
                <a:spcPts val="0"/>
              </a:spcBef>
              <a:spcAft>
                <a:spcPts val="0"/>
              </a:spcAft>
              <a:buNone/>
            </a:pPr>
            <a:r>
              <a:rPr lang="en-US"/>
              <a:t>In summary, RevPAR is not just a metric; it's a multi-faceted tool that informs several strategic layers of the hospitality business. It helps us make informed decisions that balance guest satisfaction with revenue optimization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cf960085c3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cf960085c3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 the critical stage of data preprocessing, we begin with Exploratory Data Analysis or EDA to understand patterns and anomalies. Next, we handle missing values using imputation techniques like mean or median substitution to ensure data integrity. We then tackle outliers, standardizing our dataset to mitigate the impact of extreme values. The data is partitioned into a 60:30:10 split for training and testing, setting the stage for robust model validation. Finally, we apply a log transformation, a key step to normalize our data and improve model performance. Each of these steps is vital to prime our data for accurate analysis and prediction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244e56232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244e5623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Turning to feature selection, a crucial step to enhance our model's precision. We start by distinguishing between secondary and primary features. Primary features, including Host and Evaluation Period, Revenue, and Availability, are selected for their direct impact on our target variable. Secondary features, while supportive, provide additional context and depth to our analysis. These are evidently important in defining and setting up our data. We look to include both of these in for further processing. We then streamline the model by removing redundant features, ensuring that every variable included provides unique and valuable insight, thus optimizing the model's complexity for better performance and interpretability.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33f08969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33f08969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Thank you, Rahul. Due to the number of attributes in the data, we performed a variable selection to determine absolutely important variables. After Feature Selection,  it was time for us to fill in the missing values. With a lot of data comes, an increasing amount of inconsistent data. And not all of this data could be </a:t>
            </a:r>
            <a:r>
              <a:rPr lang="en-IN" err="1"/>
              <a:t>genericly</a:t>
            </a:r>
            <a:r>
              <a:rPr lang="en-IN"/>
              <a:t> filled in with the mean or median of the whole dataset. So, we assessed the variables we chose, decided to handle them with a tunnel vision. First, in case of primary rows where the revenue or the availability was 0, it was absolutely necessary for us to drop those rows due to their 0 value addition as per our assumption. Second, for variables like </a:t>
            </a:r>
            <a:r>
              <a:rPr lang="en-IN" err="1"/>
              <a:t>num_cancel_pastyear</a:t>
            </a:r>
            <a:r>
              <a:rPr lang="en-IN"/>
              <a:t>, it was important to look at a number that related to the particular host and </a:t>
            </a:r>
            <a:r>
              <a:rPr lang="en-IN" err="1"/>
              <a:t>thay</a:t>
            </a:r>
            <a:r>
              <a:rPr lang="en-IN"/>
              <a:t> particular year. So we took a median based on the year if the value was filled for that host for the very year. But if this was not the case, we looked at the median for that particular variable across years. </a:t>
            </a:r>
            <a:r>
              <a:rPr lang="en-IN" err="1"/>
              <a:t>Incase</a:t>
            </a:r>
            <a:r>
              <a:rPr lang="en-IN"/>
              <a:t>, all of those were not filled, we looked at the median for that neighbourhood. And then, at the end, there were still few rows with revenue as nan and we replaced those with 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43450" y="1271451"/>
            <a:ext cx="5200500" cy="22488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47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43450" y="3520450"/>
            <a:ext cx="5200500" cy="35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25187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mtoolbox.net/stories/airbnb/" TargetMode="External"/><Relationship Id="rId2" Type="http://schemas.openxmlformats.org/officeDocument/2006/relationships/hyperlink" Target="https://6sense.com/tech/reservation-and-online-booking/airbnb-market-share" TargetMode="External"/><Relationship Id="rId1" Type="http://schemas.openxmlformats.org/officeDocument/2006/relationships/slideLayout" Target="../slideLayouts/slideLayout2.xml"/><Relationship Id="rId4" Type="http://schemas.openxmlformats.org/officeDocument/2006/relationships/hyperlink" Target="https://chat.openai.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861998" y="1105568"/>
            <a:ext cx="5594915" cy="2232702"/>
          </a:xfrm>
          <a:prstGeom prst="rect">
            <a:avLst/>
          </a:prstGeom>
        </p:spPr>
        <p:txBody>
          <a:bodyPr spcFirstLastPara="1" wrap="square" lIns="91425" tIns="91425" rIns="91425" bIns="91425" anchor="t" anchorCtr="0">
            <a:noAutofit/>
          </a:bodyPr>
          <a:lstStyle/>
          <a:p>
            <a:r>
              <a:rPr lang="en-US" sz="2800">
                <a:latin typeface="Neue Haas Grotesk Text Pro"/>
              </a:rPr>
              <a:t>Predictive Analysis On</a:t>
            </a:r>
            <a:br>
              <a:rPr lang="en-US" sz="2800">
                <a:latin typeface="Neue Haas Grotesk Text Pro"/>
              </a:rPr>
            </a:br>
            <a:r>
              <a:rPr lang="en-US" sz="2800">
                <a:solidFill>
                  <a:srgbClr val="002060"/>
                </a:solidFill>
                <a:latin typeface="Neue Haas Grotesk Text Pro"/>
              </a:rPr>
              <a:t>Revenue Per Available Room</a:t>
            </a:r>
            <a:endParaRPr lang="en-US" sz="2800">
              <a:solidFill>
                <a:srgbClr val="002060"/>
              </a:solidFill>
            </a:endParaRPr>
          </a:p>
        </p:txBody>
      </p:sp>
      <p:sp>
        <p:nvSpPr>
          <p:cNvPr id="47" name="Google Shape;47;p15"/>
          <p:cNvSpPr txBox="1">
            <a:spLocks noGrp="1"/>
          </p:cNvSpPr>
          <p:nvPr>
            <p:ph type="subTitle" idx="1"/>
          </p:nvPr>
        </p:nvSpPr>
        <p:spPr>
          <a:xfrm>
            <a:off x="861998" y="2187624"/>
            <a:ext cx="5200500" cy="351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a:latin typeface="Neue Haas Grotesk Text Pro" panose="020B0504020202020204" pitchFamily="34" charset="0"/>
              </a:rPr>
              <a:t>The AirBnB Approach</a:t>
            </a:r>
            <a:endParaRPr lang="en-US" sz="2000">
              <a:latin typeface="Neue Haas Grotesk Text Pro" panose="020B0504020202020204" pitchFamily="34" charset="0"/>
            </a:endParaRPr>
          </a:p>
        </p:txBody>
      </p:sp>
      <p:grpSp>
        <p:nvGrpSpPr>
          <p:cNvPr id="48" name="Google Shape;48;p15"/>
          <p:cNvGrpSpPr/>
          <p:nvPr/>
        </p:nvGrpSpPr>
        <p:grpSpPr>
          <a:xfrm>
            <a:off x="6456913" y="1013826"/>
            <a:ext cx="1907028" cy="1525398"/>
            <a:chOff x="765133" y="1989662"/>
            <a:chExt cx="2281335" cy="1824795"/>
          </a:xfrm>
        </p:grpSpPr>
        <p:sp>
          <p:nvSpPr>
            <p:cNvPr id="49" name="Google Shape;49;p15"/>
            <p:cNvSpPr/>
            <p:nvPr/>
          </p:nvSpPr>
          <p:spPr>
            <a:xfrm>
              <a:off x="849200" y="3674957"/>
              <a:ext cx="548400" cy="13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rot="-1444451">
              <a:off x="765133" y="1989662"/>
              <a:ext cx="2281335" cy="464673"/>
            </a:xfrm>
            <a:prstGeom prst="rightArrow">
              <a:avLst>
                <a:gd name="adj1" fmla="val 33606"/>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849200" y="3486427"/>
              <a:ext cx="548400" cy="13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849200" y="3297897"/>
              <a:ext cx="548400" cy="13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849200" y="3109368"/>
              <a:ext cx="548400" cy="13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1544250" y="3674957"/>
              <a:ext cx="548400" cy="13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1544250" y="3486427"/>
              <a:ext cx="548400" cy="13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1544250" y="3297897"/>
              <a:ext cx="548400" cy="13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1544250" y="3109368"/>
              <a:ext cx="548400" cy="13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1544250" y="2920838"/>
              <a:ext cx="548400" cy="13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1544250" y="2732308"/>
              <a:ext cx="548400" cy="13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239300" y="3674957"/>
              <a:ext cx="548400" cy="13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239300" y="3486427"/>
              <a:ext cx="548400" cy="13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239300" y="3297897"/>
              <a:ext cx="548400" cy="13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239300" y="3109368"/>
              <a:ext cx="548400" cy="13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239300" y="2920838"/>
              <a:ext cx="548400" cy="13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239300" y="2732308"/>
              <a:ext cx="548400" cy="13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239300" y="2543779"/>
              <a:ext cx="548400" cy="13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239300" y="2355249"/>
              <a:ext cx="548400" cy="13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E6C0360-BA6B-BCE5-F0DB-E95570289354}"/>
              </a:ext>
            </a:extLst>
          </p:cNvPr>
          <p:cNvSpPr txBox="1"/>
          <p:nvPr/>
        </p:nvSpPr>
        <p:spPr>
          <a:xfrm>
            <a:off x="984863" y="3129877"/>
            <a:ext cx="4270554" cy="1569660"/>
          </a:xfrm>
          <a:prstGeom prst="rect">
            <a:avLst/>
          </a:prstGeom>
          <a:noFill/>
        </p:spPr>
        <p:txBody>
          <a:bodyPr wrap="square" rtlCol="0">
            <a:spAutoFit/>
          </a:bodyPr>
          <a:lstStyle/>
          <a:p>
            <a:r>
              <a:rPr lang="en-US" sz="1600" u="sng">
                <a:latin typeface="Neue Haas Grotesk Text Pro" panose="020B0504020202020204" pitchFamily="34" charset="0"/>
              </a:rPr>
              <a:t>Team 21</a:t>
            </a:r>
          </a:p>
          <a:p>
            <a:endParaRPr lang="en-US" sz="1600" u="sng">
              <a:latin typeface="Neue Haas Grotesk Text Pro" panose="020B0504020202020204" pitchFamily="34" charset="0"/>
            </a:endParaRPr>
          </a:p>
          <a:p>
            <a:r>
              <a:rPr lang="en-US" sz="1600">
                <a:latin typeface="Neue Haas Grotesk Text Pro" panose="020B0504020202020204" pitchFamily="34" charset="0"/>
              </a:rPr>
              <a:t>Anto Frederic Henry Mohan dass</a:t>
            </a:r>
          </a:p>
          <a:p>
            <a:r>
              <a:rPr lang="en-US" sz="1600">
                <a:latin typeface="Neue Haas Grotesk Text Pro" panose="020B0504020202020204" pitchFamily="34" charset="0"/>
              </a:rPr>
              <a:t>Gautam Raghu</a:t>
            </a:r>
          </a:p>
          <a:p>
            <a:r>
              <a:rPr lang="en-US" sz="1600">
                <a:latin typeface="Neue Haas Grotesk Text Pro" panose="020B0504020202020204" pitchFamily="34" charset="0"/>
              </a:rPr>
              <a:t>Rahul Kunku</a:t>
            </a:r>
          </a:p>
          <a:p>
            <a:r>
              <a:rPr lang="en-US" sz="1600">
                <a:latin typeface="Neue Haas Grotesk Text Pro" panose="020B0504020202020204" pitchFamily="34" charset="0"/>
              </a:rPr>
              <a:t>Sai Mona Duvvapu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0"/>
          <p:cNvSpPr txBox="1">
            <a:spLocks noGrp="1"/>
          </p:cNvSpPr>
          <p:nvPr>
            <p:ph type="title"/>
          </p:nvPr>
        </p:nvSpPr>
        <p:spPr>
          <a:xfrm>
            <a:off x="457200" y="42746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Neue Haas Grotesk Text Pro" panose="020B0504020202020204" pitchFamily="34" charset="0"/>
              </a:rPr>
              <a:t>Missing Values</a:t>
            </a:r>
          </a:p>
        </p:txBody>
      </p:sp>
      <p:grpSp>
        <p:nvGrpSpPr>
          <p:cNvPr id="254" name="Google Shape;254;p20"/>
          <p:cNvGrpSpPr/>
          <p:nvPr/>
        </p:nvGrpSpPr>
        <p:grpSpPr>
          <a:xfrm rot="5400000">
            <a:off x="1248008" y="922452"/>
            <a:ext cx="3082585" cy="3178096"/>
            <a:chOff x="2607712" y="1284688"/>
            <a:chExt cx="4454973" cy="3198300"/>
          </a:xfrm>
        </p:grpSpPr>
        <p:sp>
          <p:nvSpPr>
            <p:cNvPr id="255" name="Google Shape;255;p20"/>
            <p:cNvSpPr/>
            <p:nvPr/>
          </p:nvSpPr>
          <p:spPr>
            <a:xfrm rot="5400000">
              <a:off x="1477012" y="2415388"/>
              <a:ext cx="3198300" cy="936900"/>
            </a:xfrm>
            <a:prstGeom prst="trapezoid">
              <a:avLst>
                <a:gd name="adj" fmla="val 3306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Neue Haas Grotesk Text Pro" panose="020B0504020202020204" pitchFamily="34" charset="0"/>
              </a:endParaRPr>
            </a:p>
          </p:txBody>
        </p:sp>
        <p:sp>
          <p:nvSpPr>
            <p:cNvPr id="256" name="Google Shape;256;p20"/>
            <p:cNvSpPr/>
            <p:nvPr/>
          </p:nvSpPr>
          <p:spPr>
            <a:xfrm rot="5400000">
              <a:off x="2897304" y="2387333"/>
              <a:ext cx="2693307" cy="936903"/>
            </a:xfrm>
            <a:prstGeom prst="trapezoid">
              <a:avLst>
                <a:gd name="adj" fmla="val 3077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Neue Haas Grotesk Text Pro" panose="020B0504020202020204" pitchFamily="34" charset="0"/>
              </a:endParaRPr>
            </a:p>
          </p:txBody>
        </p:sp>
        <p:sp>
          <p:nvSpPr>
            <p:cNvPr id="257" name="Google Shape;257;p20"/>
            <p:cNvSpPr/>
            <p:nvPr/>
          </p:nvSpPr>
          <p:spPr>
            <a:xfrm rot="5400000">
              <a:off x="4309178" y="2375155"/>
              <a:ext cx="2205108" cy="936906"/>
            </a:xfrm>
            <a:prstGeom prst="trapezoid">
              <a:avLst>
                <a:gd name="adj" fmla="val 3193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Neue Haas Grotesk Text Pro" panose="020B0504020202020204" pitchFamily="34" charset="0"/>
              </a:endParaRPr>
            </a:p>
          </p:txBody>
        </p:sp>
        <p:sp>
          <p:nvSpPr>
            <p:cNvPr id="258" name="Google Shape;258;p20"/>
            <p:cNvSpPr/>
            <p:nvPr/>
          </p:nvSpPr>
          <p:spPr>
            <a:xfrm rot="5400000">
              <a:off x="5777273" y="2351443"/>
              <a:ext cx="1633891" cy="936932"/>
            </a:xfrm>
            <a:prstGeom prst="trapezoid">
              <a:avLst>
                <a:gd name="adj" fmla="val 4112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Neue Haas Grotesk Text Pro" panose="020B0504020202020204" pitchFamily="34" charset="0"/>
              </a:endParaRPr>
            </a:p>
          </p:txBody>
        </p:sp>
      </p:grpSp>
      <p:grpSp>
        <p:nvGrpSpPr>
          <p:cNvPr id="282" name="Google Shape;282;p20"/>
          <p:cNvGrpSpPr/>
          <p:nvPr/>
        </p:nvGrpSpPr>
        <p:grpSpPr>
          <a:xfrm rot="5400000">
            <a:off x="1511149" y="1441513"/>
            <a:ext cx="2642525" cy="2111177"/>
            <a:chOff x="2707828" y="1177216"/>
            <a:chExt cx="3818998" cy="2124598"/>
          </a:xfrm>
        </p:grpSpPr>
        <p:sp>
          <p:nvSpPr>
            <p:cNvPr id="283" name="Google Shape;283;p20"/>
            <p:cNvSpPr txBox="1"/>
            <p:nvPr/>
          </p:nvSpPr>
          <p:spPr>
            <a:xfrm rot="16200000">
              <a:off x="1789679" y="2095365"/>
              <a:ext cx="2124598" cy="28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solidFill>
                    <a:schemeClr val="lt1"/>
                  </a:solidFill>
                  <a:latin typeface="Neue Haas Grotesk Text Pro" panose="020B0504020202020204" pitchFamily="34" charset="0"/>
                  <a:ea typeface="Fira Sans Extra Condensed"/>
                  <a:cs typeface="Fira Sans Extra Condensed"/>
                  <a:sym typeface="Fira Sans Extra Condensed"/>
                </a:rPr>
                <a:t>Drop rows, Check for rows with same base statistic</a:t>
              </a:r>
              <a:endParaRPr sz="11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sp>
          <p:nvSpPr>
            <p:cNvPr id="284" name="Google Shape;284;p20"/>
            <p:cNvSpPr txBox="1"/>
            <p:nvPr/>
          </p:nvSpPr>
          <p:spPr>
            <a:xfrm rot="16200000">
              <a:off x="3342329" y="2017202"/>
              <a:ext cx="1436485" cy="28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latin typeface="Neue Haas Grotesk Text Pro" panose="020B0504020202020204" pitchFamily="34" charset="0"/>
                  <a:ea typeface="Fira Sans Extra Condensed"/>
                  <a:cs typeface="Fira Sans Extra Condensed"/>
                  <a:sym typeface="Fira Sans Extra Condensed"/>
                </a:rPr>
                <a:t>Median based on Host ID &amp; Year</a:t>
              </a:r>
              <a:endParaRPr sz="11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sp>
          <p:nvSpPr>
            <p:cNvPr id="285" name="Google Shape;285;p20"/>
            <p:cNvSpPr txBox="1"/>
            <p:nvPr/>
          </p:nvSpPr>
          <p:spPr>
            <a:xfrm rot="16200000">
              <a:off x="4469021" y="1897982"/>
              <a:ext cx="1518651" cy="5267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latin typeface="Neue Haas Grotesk Text Pro" panose="020B0504020202020204" pitchFamily="34" charset="0"/>
                  <a:ea typeface="Fira Sans Extra Condensed"/>
                  <a:cs typeface="Fira Sans Extra Condensed"/>
                  <a:sym typeface="Fira Sans Extra Condensed"/>
                </a:rPr>
                <a:t>Median based on Host ID</a:t>
              </a:r>
              <a:endParaRPr sz="11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sp>
          <p:nvSpPr>
            <p:cNvPr id="286" name="Google Shape;286;p20"/>
            <p:cNvSpPr txBox="1"/>
            <p:nvPr/>
          </p:nvSpPr>
          <p:spPr>
            <a:xfrm rot="16200000">
              <a:off x="5626456" y="1979225"/>
              <a:ext cx="1436485" cy="36425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100" b="1">
                  <a:solidFill>
                    <a:schemeClr val="lt1"/>
                  </a:solidFill>
                  <a:latin typeface="Neue Haas Grotesk Text Pro" panose="020B0504020202020204" pitchFamily="34" charset="0"/>
                  <a:ea typeface="Fira Sans Extra Condensed"/>
                  <a:cs typeface="Fira Sans Extra Condensed"/>
                  <a:sym typeface="Fira Sans Extra Condensed"/>
                </a:rPr>
                <a:t>Median Based on Neighbourhood</a:t>
              </a:r>
            </a:p>
          </p:txBody>
        </p:sp>
      </p:grpSp>
      <p:grpSp>
        <p:nvGrpSpPr>
          <p:cNvPr id="291" name="Google Shape;291;p20"/>
          <p:cNvGrpSpPr/>
          <p:nvPr/>
        </p:nvGrpSpPr>
        <p:grpSpPr>
          <a:xfrm>
            <a:off x="7566197" y="1799701"/>
            <a:ext cx="362319" cy="361533"/>
            <a:chOff x="2427122" y="3457963"/>
            <a:chExt cx="362319" cy="361533"/>
          </a:xfrm>
        </p:grpSpPr>
        <p:sp>
          <p:nvSpPr>
            <p:cNvPr id="292" name="Google Shape;292;p20"/>
            <p:cNvSpPr/>
            <p:nvPr/>
          </p:nvSpPr>
          <p:spPr>
            <a:xfrm>
              <a:off x="2585068" y="3572833"/>
              <a:ext cx="52956" cy="45572"/>
            </a:xfrm>
            <a:custGeom>
              <a:avLst/>
              <a:gdLst/>
              <a:ahLst/>
              <a:cxnLst/>
              <a:rect l="l" t="t" r="r" b="b"/>
              <a:pathLst>
                <a:path w="1549" h="1333" extrusionOk="0">
                  <a:moveTo>
                    <a:pt x="674" y="0"/>
                  </a:moveTo>
                  <a:cubicBezTo>
                    <a:pt x="329" y="0"/>
                    <a:pt x="0" y="261"/>
                    <a:pt x="0" y="665"/>
                  </a:cubicBezTo>
                  <a:cubicBezTo>
                    <a:pt x="0" y="1046"/>
                    <a:pt x="310" y="1332"/>
                    <a:pt x="667" y="1332"/>
                  </a:cubicBezTo>
                  <a:cubicBezTo>
                    <a:pt x="1262" y="1332"/>
                    <a:pt x="1548" y="618"/>
                    <a:pt x="1143" y="189"/>
                  </a:cubicBezTo>
                  <a:cubicBezTo>
                    <a:pt x="1005" y="59"/>
                    <a:pt x="838" y="0"/>
                    <a:pt x="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Neue Haas Grotesk Text Pro" panose="020B0504020202020204" pitchFamily="34" charset="0"/>
              </a:endParaRPr>
            </a:p>
          </p:txBody>
        </p:sp>
        <p:sp>
          <p:nvSpPr>
            <p:cNvPr id="293" name="Google Shape;293;p20"/>
            <p:cNvSpPr/>
            <p:nvPr/>
          </p:nvSpPr>
          <p:spPr>
            <a:xfrm>
              <a:off x="2564693" y="3639533"/>
              <a:ext cx="87144" cy="64341"/>
            </a:xfrm>
            <a:custGeom>
              <a:avLst/>
              <a:gdLst/>
              <a:ahLst/>
              <a:cxnLst/>
              <a:rect l="l" t="t" r="r" b="b"/>
              <a:pathLst>
                <a:path w="2549" h="1882" extrusionOk="0">
                  <a:moveTo>
                    <a:pt x="1263" y="0"/>
                  </a:moveTo>
                  <a:cubicBezTo>
                    <a:pt x="572" y="0"/>
                    <a:pt x="1" y="572"/>
                    <a:pt x="1" y="1286"/>
                  </a:cubicBezTo>
                  <a:lnTo>
                    <a:pt x="1" y="1882"/>
                  </a:lnTo>
                  <a:lnTo>
                    <a:pt x="2549" y="1882"/>
                  </a:lnTo>
                  <a:lnTo>
                    <a:pt x="2549" y="1286"/>
                  </a:lnTo>
                  <a:cubicBezTo>
                    <a:pt x="2549" y="572"/>
                    <a:pt x="1977" y="0"/>
                    <a:pt x="1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Neue Haas Grotesk Text Pro" panose="020B0504020202020204" pitchFamily="34" charset="0"/>
              </a:endParaRPr>
            </a:p>
          </p:txBody>
        </p:sp>
        <p:sp>
          <p:nvSpPr>
            <p:cNvPr id="294" name="Google Shape;294;p20"/>
            <p:cNvSpPr/>
            <p:nvPr/>
          </p:nvSpPr>
          <p:spPr>
            <a:xfrm>
              <a:off x="2427122" y="3457963"/>
              <a:ext cx="362319" cy="361533"/>
            </a:xfrm>
            <a:custGeom>
              <a:avLst/>
              <a:gdLst/>
              <a:ahLst/>
              <a:cxnLst/>
              <a:rect l="l" t="t" r="r" b="b"/>
              <a:pathLst>
                <a:path w="10598" h="10575" extrusionOk="0">
                  <a:moveTo>
                    <a:pt x="5287" y="2739"/>
                  </a:moveTo>
                  <a:cubicBezTo>
                    <a:pt x="6430" y="2739"/>
                    <a:pt x="7002" y="4121"/>
                    <a:pt x="6216" y="4930"/>
                  </a:cubicBezTo>
                  <a:cubicBezTo>
                    <a:pt x="6811" y="5264"/>
                    <a:pt x="7192" y="5907"/>
                    <a:pt x="7192" y="6597"/>
                  </a:cubicBezTo>
                  <a:lnTo>
                    <a:pt x="7192" y="7502"/>
                  </a:lnTo>
                  <a:cubicBezTo>
                    <a:pt x="7192" y="7669"/>
                    <a:pt x="7049" y="7812"/>
                    <a:pt x="6883" y="7812"/>
                  </a:cubicBezTo>
                  <a:lnTo>
                    <a:pt x="3715" y="7812"/>
                  </a:lnTo>
                  <a:cubicBezTo>
                    <a:pt x="3525" y="7812"/>
                    <a:pt x="3382" y="7669"/>
                    <a:pt x="3382" y="7502"/>
                  </a:cubicBezTo>
                  <a:lnTo>
                    <a:pt x="3382" y="6597"/>
                  </a:lnTo>
                  <a:cubicBezTo>
                    <a:pt x="3382" y="5907"/>
                    <a:pt x="3763" y="5264"/>
                    <a:pt x="4382" y="4930"/>
                  </a:cubicBezTo>
                  <a:cubicBezTo>
                    <a:pt x="3572" y="4121"/>
                    <a:pt x="4144" y="2739"/>
                    <a:pt x="5287" y="2739"/>
                  </a:cubicBezTo>
                  <a:close/>
                  <a:moveTo>
                    <a:pt x="4977" y="1"/>
                  </a:moveTo>
                  <a:cubicBezTo>
                    <a:pt x="2286" y="144"/>
                    <a:pt x="167" y="2287"/>
                    <a:pt x="0" y="4978"/>
                  </a:cubicBezTo>
                  <a:lnTo>
                    <a:pt x="1572" y="4978"/>
                  </a:lnTo>
                  <a:cubicBezTo>
                    <a:pt x="1977" y="4978"/>
                    <a:pt x="1977" y="5597"/>
                    <a:pt x="1572" y="5597"/>
                  </a:cubicBezTo>
                  <a:lnTo>
                    <a:pt x="0" y="5597"/>
                  </a:lnTo>
                  <a:cubicBezTo>
                    <a:pt x="167" y="8288"/>
                    <a:pt x="2286" y="10408"/>
                    <a:pt x="4977" y="10574"/>
                  </a:cubicBezTo>
                  <a:lnTo>
                    <a:pt x="4977" y="9003"/>
                  </a:lnTo>
                  <a:cubicBezTo>
                    <a:pt x="4977" y="8800"/>
                    <a:pt x="5138" y="8699"/>
                    <a:pt x="5299" y="8699"/>
                  </a:cubicBezTo>
                  <a:cubicBezTo>
                    <a:pt x="5460" y="8699"/>
                    <a:pt x="5620" y="8800"/>
                    <a:pt x="5620" y="9003"/>
                  </a:cubicBezTo>
                  <a:lnTo>
                    <a:pt x="5620" y="10574"/>
                  </a:lnTo>
                  <a:cubicBezTo>
                    <a:pt x="8288" y="10408"/>
                    <a:pt x="10431" y="8264"/>
                    <a:pt x="10598" y="5597"/>
                  </a:cubicBezTo>
                  <a:lnTo>
                    <a:pt x="9026" y="5597"/>
                  </a:lnTo>
                  <a:cubicBezTo>
                    <a:pt x="8597" y="5597"/>
                    <a:pt x="8597" y="4978"/>
                    <a:pt x="9026" y="4978"/>
                  </a:cubicBezTo>
                  <a:lnTo>
                    <a:pt x="10598" y="4978"/>
                  </a:lnTo>
                  <a:cubicBezTo>
                    <a:pt x="10431" y="2287"/>
                    <a:pt x="8288" y="144"/>
                    <a:pt x="5597" y="1"/>
                  </a:cubicBezTo>
                  <a:lnTo>
                    <a:pt x="5597" y="1549"/>
                  </a:lnTo>
                  <a:cubicBezTo>
                    <a:pt x="5620" y="1787"/>
                    <a:pt x="5454" y="1906"/>
                    <a:pt x="5287" y="1906"/>
                  </a:cubicBezTo>
                  <a:cubicBezTo>
                    <a:pt x="5120" y="1906"/>
                    <a:pt x="4954" y="1787"/>
                    <a:pt x="4977" y="1549"/>
                  </a:cubicBezTo>
                  <a:lnTo>
                    <a:pt x="4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Neue Haas Grotesk Text Pro" panose="020B0504020202020204" pitchFamily="34" charset="0"/>
              </a:endParaRPr>
            </a:p>
          </p:txBody>
        </p:sp>
      </p:grpSp>
      <p:sp>
        <p:nvSpPr>
          <p:cNvPr id="3" name="TextBox 2">
            <a:extLst>
              <a:ext uri="{FF2B5EF4-FFF2-40B4-BE49-F238E27FC236}">
                <a16:creationId xmlns:a16="http://schemas.microsoft.com/office/drawing/2014/main" id="{A7AC20FC-65EE-40B6-2C86-F42F3D0A5030}"/>
              </a:ext>
            </a:extLst>
          </p:cNvPr>
          <p:cNvSpPr txBox="1"/>
          <p:nvPr/>
        </p:nvSpPr>
        <p:spPr>
          <a:xfrm>
            <a:off x="5537538" y="1382947"/>
            <a:ext cx="396240" cy="307777"/>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lvl1pPr>
          </a:lstStyle>
          <a:p>
            <a:endParaRPr lang="en-IN" sz="1100">
              <a:latin typeface="Neue Haas Grotesk Text Pro" panose="020B0504020202020204" pitchFamily="34" charset="0"/>
            </a:endParaRPr>
          </a:p>
        </p:txBody>
      </p:sp>
      <p:sp>
        <p:nvSpPr>
          <p:cNvPr id="4" name="TextBox 3">
            <a:extLst>
              <a:ext uri="{FF2B5EF4-FFF2-40B4-BE49-F238E27FC236}">
                <a16:creationId xmlns:a16="http://schemas.microsoft.com/office/drawing/2014/main" id="{5A285DFF-765E-262A-C034-052FC82BD159}"/>
              </a:ext>
            </a:extLst>
          </p:cNvPr>
          <p:cNvSpPr txBox="1"/>
          <p:nvPr/>
        </p:nvSpPr>
        <p:spPr>
          <a:xfrm>
            <a:off x="5537538" y="1850154"/>
            <a:ext cx="396240" cy="307777"/>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lvl1pPr>
          </a:lstStyle>
          <a:p>
            <a:endParaRPr lang="en-IN" sz="1100">
              <a:latin typeface="Neue Haas Grotesk Text Pro" panose="020B0504020202020204" pitchFamily="34" charset="0"/>
            </a:endParaRPr>
          </a:p>
        </p:txBody>
      </p:sp>
      <p:sp>
        <p:nvSpPr>
          <p:cNvPr id="5" name="TextBox 4">
            <a:extLst>
              <a:ext uri="{FF2B5EF4-FFF2-40B4-BE49-F238E27FC236}">
                <a16:creationId xmlns:a16="http://schemas.microsoft.com/office/drawing/2014/main" id="{8D4B56F2-6B9B-F632-277A-9E0FA91334B1}"/>
              </a:ext>
            </a:extLst>
          </p:cNvPr>
          <p:cNvSpPr txBox="1"/>
          <p:nvPr/>
        </p:nvSpPr>
        <p:spPr>
          <a:xfrm>
            <a:off x="5537538" y="2304941"/>
            <a:ext cx="396240" cy="307777"/>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lvl1pPr>
          </a:lstStyle>
          <a:p>
            <a:endParaRPr lang="en-IN" sz="1100">
              <a:latin typeface="Neue Haas Grotesk Text Pro" panose="020B0504020202020204" pitchFamily="34" charset="0"/>
            </a:endParaRPr>
          </a:p>
        </p:txBody>
      </p:sp>
      <p:sp>
        <p:nvSpPr>
          <p:cNvPr id="6" name="TextBox 5">
            <a:extLst>
              <a:ext uri="{FF2B5EF4-FFF2-40B4-BE49-F238E27FC236}">
                <a16:creationId xmlns:a16="http://schemas.microsoft.com/office/drawing/2014/main" id="{DC476E6D-A16A-02E8-9366-30BDD3F3EF9A}"/>
              </a:ext>
            </a:extLst>
          </p:cNvPr>
          <p:cNvSpPr txBox="1"/>
          <p:nvPr/>
        </p:nvSpPr>
        <p:spPr>
          <a:xfrm>
            <a:off x="5537538" y="2784065"/>
            <a:ext cx="396240" cy="307777"/>
          </a:xfrm>
          <a:prstGeom prst="rect">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lvl1pPr>
          </a:lstStyle>
          <a:p>
            <a:endParaRPr lang="en-IN" sz="1100">
              <a:latin typeface="Neue Haas Grotesk Text Pro" panose="020B0504020202020204" pitchFamily="34" charset="0"/>
            </a:endParaRPr>
          </a:p>
        </p:txBody>
      </p:sp>
      <p:sp>
        <p:nvSpPr>
          <p:cNvPr id="7" name="TextBox 6">
            <a:extLst>
              <a:ext uri="{FF2B5EF4-FFF2-40B4-BE49-F238E27FC236}">
                <a16:creationId xmlns:a16="http://schemas.microsoft.com/office/drawing/2014/main" id="{52ECACFA-2C6E-8E17-2DDB-AC69A62665DF}"/>
              </a:ext>
            </a:extLst>
          </p:cNvPr>
          <p:cNvSpPr txBox="1"/>
          <p:nvPr/>
        </p:nvSpPr>
        <p:spPr>
          <a:xfrm>
            <a:off x="5537538" y="3258546"/>
            <a:ext cx="396240" cy="307777"/>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defRPr>
                <a:solidFill>
                  <a:schemeClr val="bg1"/>
                </a:solidFill>
              </a:defRPr>
            </a:lvl1pPr>
          </a:lstStyle>
          <a:p>
            <a:endParaRPr lang="en-IN" sz="1100">
              <a:latin typeface="Neue Haas Grotesk Text Pro" panose="020B0504020202020204" pitchFamily="34" charset="0"/>
            </a:endParaRPr>
          </a:p>
        </p:txBody>
      </p:sp>
      <p:sp>
        <p:nvSpPr>
          <p:cNvPr id="8" name="TextBox 7">
            <a:extLst>
              <a:ext uri="{FF2B5EF4-FFF2-40B4-BE49-F238E27FC236}">
                <a16:creationId xmlns:a16="http://schemas.microsoft.com/office/drawing/2014/main" id="{5E9C325C-B012-347B-8B5B-293D4788BFDB}"/>
              </a:ext>
            </a:extLst>
          </p:cNvPr>
          <p:cNvSpPr txBox="1"/>
          <p:nvPr/>
        </p:nvSpPr>
        <p:spPr>
          <a:xfrm>
            <a:off x="6078558" y="1321987"/>
            <a:ext cx="2349162" cy="430887"/>
          </a:xfrm>
          <a:prstGeom prst="rect">
            <a:avLst/>
          </a:prstGeom>
          <a:noFill/>
        </p:spPr>
        <p:txBody>
          <a:bodyPr wrap="square" rtlCol="0">
            <a:spAutoFit/>
          </a:bodyPr>
          <a:lstStyle/>
          <a:p>
            <a:r>
              <a:rPr lang="en-IN" sz="1100" b="1">
                <a:solidFill>
                  <a:schemeClr val="tx1"/>
                </a:solidFill>
                <a:latin typeface="Neue Haas Grotesk Text Pro" panose="020B0504020202020204" pitchFamily="34" charset="0"/>
              </a:rPr>
              <a:t>Missing Primary</a:t>
            </a:r>
            <a:r>
              <a:rPr lang="en-IN" sz="1100">
                <a:solidFill>
                  <a:schemeClr val="tx1"/>
                </a:solidFill>
                <a:latin typeface="Neue Haas Grotesk Text Pro" panose="020B0504020202020204" pitchFamily="34" charset="0"/>
              </a:rPr>
              <a:t> </a:t>
            </a:r>
            <a:r>
              <a:rPr lang="en-IN" sz="1100" b="1">
                <a:solidFill>
                  <a:schemeClr val="tx1"/>
                </a:solidFill>
                <a:latin typeface="Neue Haas Grotesk Text Pro" panose="020B0504020202020204" pitchFamily="34" charset="0"/>
              </a:rPr>
              <a:t>column values</a:t>
            </a:r>
          </a:p>
          <a:p>
            <a:r>
              <a:rPr lang="en-IN" sz="1100" b="1" err="1">
                <a:solidFill>
                  <a:schemeClr val="tx1"/>
                </a:solidFill>
                <a:latin typeface="Neue Haas Grotesk Text Pro" panose="020B0504020202020204" pitchFamily="34" charset="0"/>
              </a:rPr>
              <a:t>i.e</a:t>
            </a:r>
            <a:r>
              <a:rPr lang="en-IN" sz="1100" b="1">
                <a:solidFill>
                  <a:schemeClr val="tx1"/>
                </a:solidFill>
                <a:latin typeface="Neue Haas Grotesk Text Pro" panose="020B0504020202020204" pitchFamily="34" charset="0"/>
              </a:rPr>
              <a:t>, revenue, available days</a:t>
            </a:r>
          </a:p>
        </p:txBody>
      </p:sp>
      <p:sp>
        <p:nvSpPr>
          <p:cNvPr id="9" name="TextBox 8">
            <a:extLst>
              <a:ext uri="{FF2B5EF4-FFF2-40B4-BE49-F238E27FC236}">
                <a16:creationId xmlns:a16="http://schemas.microsoft.com/office/drawing/2014/main" id="{D9C10923-BA9B-1669-961F-16264B14C869}"/>
              </a:ext>
            </a:extLst>
          </p:cNvPr>
          <p:cNvSpPr txBox="1"/>
          <p:nvPr/>
        </p:nvSpPr>
        <p:spPr>
          <a:xfrm>
            <a:off x="6074190" y="1864798"/>
            <a:ext cx="1854325" cy="261610"/>
          </a:xfrm>
          <a:prstGeom prst="rect">
            <a:avLst/>
          </a:prstGeom>
          <a:noFill/>
        </p:spPr>
        <p:txBody>
          <a:bodyPr wrap="square" rtlCol="0">
            <a:spAutoFit/>
          </a:bodyPr>
          <a:lstStyle/>
          <a:p>
            <a:r>
              <a:rPr lang="en-IN" sz="1100" b="1">
                <a:solidFill>
                  <a:schemeClr val="tx1"/>
                </a:solidFill>
                <a:latin typeface="Neue Haas Grotesk Text Pro" panose="020B0504020202020204" pitchFamily="34" charset="0"/>
              </a:rPr>
              <a:t>Host &amp; Year Dependent</a:t>
            </a:r>
          </a:p>
        </p:txBody>
      </p:sp>
      <p:sp>
        <p:nvSpPr>
          <p:cNvPr id="10" name="TextBox 9">
            <a:extLst>
              <a:ext uri="{FF2B5EF4-FFF2-40B4-BE49-F238E27FC236}">
                <a16:creationId xmlns:a16="http://schemas.microsoft.com/office/drawing/2014/main" id="{3585237A-974E-7B2B-B9A9-07E9244E0864}"/>
              </a:ext>
            </a:extLst>
          </p:cNvPr>
          <p:cNvSpPr txBox="1"/>
          <p:nvPr/>
        </p:nvSpPr>
        <p:spPr>
          <a:xfrm>
            <a:off x="6035039" y="2325913"/>
            <a:ext cx="1175043" cy="261610"/>
          </a:xfrm>
          <a:prstGeom prst="rect">
            <a:avLst/>
          </a:prstGeom>
          <a:noFill/>
        </p:spPr>
        <p:txBody>
          <a:bodyPr wrap="square" rtlCol="0">
            <a:spAutoFit/>
          </a:bodyPr>
          <a:lstStyle/>
          <a:p>
            <a:pPr algn="ctr"/>
            <a:r>
              <a:rPr lang="en-IN" sz="1100" b="1">
                <a:solidFill>
                  <a:schemeClr val="tx1"/>
                </a:solidFill>
                <a:latin typeface="Neue Haas Grotesk Text Pro" panose="020B0504020202020204" pitchFamily="34" charset="0"/>
              </a:rPr>
              <a:t>Host Statistic</a:t>
            </a:r>
          </a:p>
        </p:txBody>
      </p:sp>
      <p:sp>
        <p:nvSpPr>
          <p:cNvPr id="11" name="TextBox 10">
            <a:extLst>
              <a:ext uri="{FF2B5EF4-FFF2-40B4-BE49-F238E27FC236}">
                <a16:creationId xmlns:a16="http://schemas.microsoft.com/office/drawing/2014/main" id="{1AA51D93-9857-BCD7-02BA-E22B69B37424}"/>
              </a:ext>
            </a:extLst>
          </p:cNvPr>
          <p:cNvSpPr txBox="1"/>
          <p:nvPr/>
        </p:nvSpPr>
        <p:spPr>
          <a:xfrm>
            <a:off x="6074190" y="2815008"/>
            <a:ext cx="1949669" cy="261610"/>
          </a:xfrm>
          <a:prstGeom prst="rect">
            <a:avLst/>
          </a:prstGeom>
          <a:noFill/>
        </p:spPr>
        <p:txBody>
          <a:bodyPr wrap="square" rtlCol="0">
            <a:spAutoFit/>
          </a:bodyPr>
          <a:lstStyle/>
          <a:p>
            <a:r>
              <a:rPr lang="en-IN" sz="1100" b="1">
                <a:solidFill>
                  <a:schemeClr val="tx1"/>
                </a:solidFill>
                <a:latin typeface="Neue Haas Grotesk Text Pro" panose="020B0504020202020204" pitchFamily="34" charset="0"/>
              </a:rPr>
              <a:t>Neighbourhood Statistic</a:t>
            </a:r>
          </a:p>
        </p:txBody>
      </p:sp>
      <p:sp>
        <p:nvSpPr>
          <p:cNvPr id="12" name="TextBox 11">
            <a:extLst>
              <a:ext uri="{FF2B5EF4-FFF2-40B4-BE49-F238E27FC236}">
                <a16:creationId xmlns:a16="http://schemas.microsoft.com/office/drawing/2014/main" id="{E4DE2587-7A9C-BDB4-1756-F39B967150E8}"/>
              </a:ext>
            </a:extLst>
          </p:cNvPr>
          <p:cNvSpPr txBox="1"/>
          <p:nvPr/>
        </p:nvSpPr>
        <p:spPr>
          <a:xfrm>
            <a:off x="6074190" y="3196990"/>
            <a:ext cx="2025869" cy="430887"/>
          </a:xfrm>
          <a:prstGeom prst="rect">
            <a:avLst/>
          </a:prstGeom>
          <a:noFill/>
        </p:spPr>
        <p:txBody>
          <a:bodyPr wrap="square" rtlCol="0">
            <a:spAutoFit/>
          </a:bodyPr>
          <a:lstStyle/>
          <a:p>
            <a:r>
              <a:rPr lang="en-IN" sz="1100" b="1">
                <a:solidFill>
                  <a:schemeClr val="tx1"/>
                </a:solidFill>
                <a:latin typeface="Neue Haas Grotesk Text Pro" panose="020B0504020202020204" pitchFamily="34" charset="0"/>
              </a:rPr>
              <a:t>Leftover Revenue Missing Values</a:t>
            </a:r>
          </a:p>
        </p:txBody>
      </p:sp>
      <p:sp>
        <p:nvSpPr>
          <p:cNvPr id="13" name="Google Shape;258;p20">
            <a:extLst>
              <a:ext uri="{FF2B5EF4-FFF2-40B4-BE49-F238E27FC236}">
                <a16:creationId xmlns:a16="http://schemas.microsoft.com/office/drawing/2014/main" id="{B75E092F-C5AE-D7F3-4C23-1E36C3440266}"/>
              </a:ext>
            </a:extLst>
          </p:cNvPr>
          <p:cNvSpPr/>
          <p:nvPr/>
        </p:nvSpPr>
        <p:spPr>
          <a:xfrm rot="10800000">
            <a:off x="2390808" y="4214625"/>
            <a:ext cx="959370" cy="648303"/>
          </a:xfrm>
          <a:prstGeom prst="trapezoid">
            <a:avLst>
              <a:gd name="adj" fmla="val 41126"/>
            </a:avLst>
          </a:prstGeom>
          <a:solidFill>
            <a:schemeClr val="accent6"/>
          </a:solidFill>
          <a:ln>
            <a:noFill/>
          </a:ln>
        </p:spPr>
        <p:txBody>
          <a:bodyPr spcFirstLastPara="1" wrap="square" lIns="91425" tIns="91425" rIns="91425" bIns="91425" anchor="ctr" anchorCtr="0">
            <a:noAutofit/>
          </a:bodyPr>
          <a:lstStyle/>
          <a:p>
            <a:endParaRPr lang="en-US" sz="1100">
              <a:solidFill>
                <a:schemeClr val="bg1"/>
              </a:solidFill>
              <a:latin typeface="Neue Haas Grotesk Text Pro" panose="020B0504020202020204" pitchFamily="34" charset="0"/>
            </a:endParaRPr>
          </a:p>
        </p:txBody>
      </p:sp>
      <p:sp>
        <p:nvSpPr>
          <p:cNvPr id="2" name="TextBox 1">
            <a:extLst>
              <a:ext uri="{FF2B5EF4-FFF2-40B4-BE49-F238E27FC236}">
                <a16:creationId xmlns:a16="http://schemas.microsoft.com/office/drawing/2014/main" id="{86D1F5D1-A661-D43E-7766-DE98A63D1C45}"/>
              </a:ext>
            </a:extLst>
          </p:cNvPr>
          <p:cNvSpPr txBox="1"/>
          <p:nvPr/>
        </p:nvSpPr>
        <p:spPr>
          <a:xfrm>
            <a:off x="2435778" y="4408263"/>
            <a:ext cx="914400" cy="261610"/>
          </a:xfrm>
          <a:prstGeom prst="rect">
            <a:avLst/>
          </a:prstGeom>
          <a:noFill/>
        </p:spPr>
        <p:txBody>
          <a:bodyPr wrap="square" rtlCol="0">
            <a:spAutoFit/>
          </a:bodyPr>
          <a:lstStyle/>
          <a:p>
            <a:pPr algn="ctr"/>
            <a:r>
              <a:rPr lang="en-US" sz="1100" b="1">
                <a:solidFill>
                  <a:schemeClr val="bg1"/>
                </a:solidFill>
                <a:latin typeface="Neue Haas Grotesk Text Pro" panose="020B0504020202020204" pitchFamily="34" charset="0"/>
              </a:rPr>
              <a:t>Zero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41"/>
          <p:cNvSpPr txBox="1">
            <a:spLocks noGrp="1"/>
          </p:cNvSpPr>
          <p:nvPr>
            <p:ph type="title"/>
          </p:nvPr>
        </p:nvSpPr>
        <p:spPr>
          <a:xfrm>
            <a:off x="210815" y="45497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eue Haas Grotesk Text Pro" panose="020B0504020202020204" pitchFamily="34" charset="0"/>
              </a:rPr>
              <a:t>Outliers</a:t>
            </a:r>
            <a:endParaRPr>
              <a:latin typeface="Neue Haas Grotesk Text Pro" panose="020B0504020202020204" pitchFamily="34" charset="0"/>
            </a:endParaRPr>
          </a:p>
        </p:txBody>
      </p:sp>
      <p:graphicFrame>
        <p:nvGraphicFramePr>
          <p:cNvPr id="1194" name="Google Shape;1194;p41"/>
          <p:cNvGraphicFramePr/>
          <p:nvPr>
            <p:extLst>
              <p:ext uri="{D42A27DB-BD31-4B8C-83A1-F6EECF244321}">
                <p14:modId xmlns:p14="http://schemas.microsoft.com/office/powerpoint/2010/main" val="2105300590"/>
              </p:ext>
            </p:extLst>
          </p:nvPr>
        </p:nvGraphicFramePr>
        <p:xfrm>
          <a:off x="827837" y="1005690"/>
          <a:ext cx="6995556" cy="3793000"/>
        </p:xfrm>
        <a:graphic>
          <a:graphicData uri="http://schemas.openxmlformats.org/drawingml/2006/table">
            <a:tbl>
              <a:tblPr>
                <a:noFill/>
                <a:tableStyleId>{5CE0DEFA-985B-4AF5-AD1F-4A1C88E78ABF}</a:tableStyleId>
              </a:tblPr>
              <a:tblGrid>
                <a:gridCol w="736374">
                  <a:extLst>
                    <a:ext uri="{9D8B030D-6E8A-4147-A177-3AD203B41FA5}">
                      <a16:colId xmlns:a16="http://schemas.microsoft.com/office/drawing/2014/main" val="20000"/>
                    </a:ext>
                  </a:extLst>
                </a:gridCol>
                <a:gridCol w="2724585">
                  <a:extLst>
                    <a:ext uri="{9D8B030D-6E8A-4147-A177-3AD203B41FA5}">
                      <a16:colId xmlns:a16="http://schemas.microsoft.com/office/drawing/2014/main" val="20001"/>
                    </a:ext>
                  </a:extLst>
                </a:gridCol>
                <a:gridCol w="2908679">
                  <a:extLst>
                    <a:ext uri="{9D8B030D-6E8A-4147-A177-3AD203B41FA5}">
                      <a16:colId xmlns:a16="http://schemas.microsoft.com/office/drawing/2014/main" val="20002"/>
                    </a:ext>
                  </a:extLst>
                </a:gridCol>
                <a:gridCol w="625918">
                  <a:extLst>
                    <a:ext uri="{9D8B030D-6E8A-4147-A177-3AD203B41FA5}">
                      <a16:colId xmlns:a16="http://schemas.microsoft.com/office/drawing/2014/main" val="20003"/>
                    </a:ext>
                  </a:extLst>
                </a:gridCol>
              </a:tblGrid>
              <a:tr h="540200">
                <a:tc gridSpan="4">
                  <a:txBody>
                    <a:bodyPr/>
                    <a:lstStyle/>
                    <a:p>
                      <a:pPr marL="0" lvl="0" indent="0" algn="ctr" rtl="0">
                        <a:spcBef>
                          <a:spcPts val="0"/>
                        </a:spcBef>
                        <a:spcAft>
                          <a:spcPts val="0"/>
                        </a:spcAft>
                        <a:buNone/>
                      </a:pPr>
                      <a:r>
                        <a:rPr lang="en" sz="2200" b="1">
                          <a:solidFill>
                            <a:schemeClr val="lt1"/>
                          </a:solidFill>
                          <a:latin typeface="Neue Haas Grotesk Text Pro" panose="020B0504020202020204" pitchFamily="34" charset="0"/>
                          <a:ea typeface="Fira Sans Extra Condensed"/>
                          <a:cs typeface="Fira Sans Extra Condensed"/>
                          <a:sym typeface="Fira Sans Extra Condensed"/>
                        </a:rPr>
                        <a:t>Activity</a:t>
                      </a:r>
                      <a:endParaRPr sz="2200" b="1">
                        <a:solidFill>
                          <a:schemeClr val="lt1"/>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0200">
                <a:tc>
                  <a:txBody>
                    <a:bodyPr/>
                    <a:lstStyle/>
                    <a:p>
                      <a:pPr marL="0" lvl="0" indent="0" algn="ctr" rtl="0">
                        <a:spcBef>
                          <a:spcPts val="0"/>
                        </a:spcBef>
                        <a:spcAft>
                          <a:spcPts val="0"/>
                        </a:spcAft>
                        <a:buNone/>
                      </a:pPr>
                      <a:r>
                        <a:rPr lang="en" sz="1600" b="1">
                          <a:solidFill>
                            <a:schemeClr val="accent1"/>
                          </a:solidFill>
                          <a:latin typeface="Neue Haas Grotesk Text Pro" panose="020B0504020202020204" pitchFamily="34" charset="0"/>
                          <a:ea typeface="Fira Sans Extra Condensed"/>
                          <a:cs typeface="Fira Sans Extra Condensed"/>
                          <a:sym typeface="Fira Sans Extra Condensed"/>
                        </a:rPr>
                        <a:t>01</a:t>
                      </a:r>
                      <a:endParaRPr sz="1600" b="1">
                        <a:solidFill>
                          <a:schemeClr val="accent1"/>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AAB7BB">
                        <a:alpha val="12549"/>
                      </a:srgbClr>
                    </a:solidFill>
                  </a:tcPr>
                </a:tc>
                <a:tc>
                  <a:txBody>
                    <a:bodyPr/>
                    <a:lstStyle/>
                    <a:p>
                      <a:pPr marL="0" lvl="0" indent="0" algn="ctr" rtl="0">
                        <a:spcBef>
                          <a:spcPts val="0"/>
                        </a:spcBef>
                        <a:spcAft>
                          <a:spcPts val="0"/>
                        </a:spcAft>
                        <a:buNone/>
                      </a:pPr>
                      <a:r>
                        <a:rPr lang="en" sz="2000" b="1">
                          <a:solidFill>
                            <a:schemeClr val="lt1"/>
                          </a:solidFill>
                          <a:latin typeface="Neue Haas Grotesk Text Pro" panose="020B0504020202020204" pitchFamily="34" charset="0"/>
                          <a:ea typeface="Fira Sans Extra Condensed"/>
                          <a:cs typeface="Fira Sans Extra Condensed"/>
                          <a:sym typeface="Fira Sans Extra Condensed"/>
                        </a:rPr>
                        <a:t>Data</a:t>
                      </a:r>
                      <a:endParaRPr sz="2000" b="1">
                        <a:solidFill>
                          <a:schemeClr val="lt1"/>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300">
                          <a:latin typeface="Neue Haas Grotesk Text Pro" panose="020B0504020202020204" pitchFamily="34" charset="0"/>
                          <a:ea typeface="Roboto"/>
                          <a:cs typeface="Roboto"/>
                          <a:sym typeface="Roboto"/>
                        </a:rPr>
                        <a:t>Data after filling in t</a:t>
                      </a:r>
                      <a:r>
                        <a:rPr lang="en-US" sz="1300">
                          <a:latin typeface="Neue Haas Grotesk Text Pro" panose="020B0504020202020204" pitchFamily="34" charset="0"/>
                          <a:ea typeface="Roboto"/>
                          <a:cs typeface="Roboto"/>
                          <a:sym typeface="Roboto"/>
                        </a:rPr>
                        <a:t>he</a:t>
                      </a:r>
                      <a:r>
                        <a:rPr lang="en" sz="1300">
                          <a:latin typeface="Neue Haas Grotesk Text Pro" panose="020B0504020202020204" pitchFamily="34" charset="0"/>
                          <a:ea typeface="Roboto"/>
                          <a:cs typeface="Roboto"/>
                          <a:sym typeface="Roboto"/>
                        </a:rPr>
                        <a:t> missing values</a:t>
                      </a:r>
                      <a:endParaRPr sz="1300">
                        <a:latin typeface="Neue Haas Grotesk Text Pro" panose="020B05040202020202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AAB7BB">
                        <a:alpha val="25099"/>
                      </a:srgbClr>
                    </a:solidFill>
                  </a:tcPr>
                </a:tc>
                <a:tc>
                  <a:txBody>
                    <a:bodyPr/>
                    <a:lstStyle/>
                    <a:p>
                      <a:pPr marL="0" lvl="0" indent="0" algn="ctr" rtl="0">
                        <a:spcBef>
                          <a:spcPts val="0"/>
                        </a:spcBef>
                        <a:spcAft>
                          <a:spcPts val="0"/>
                        </a:spcAft>
                        <a:buNone/>
                      </a:pPr>
                      <a:endParaRPr sz="1800" b="1">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AAB7BB">
                        <a:alpha val="12549"/>
                      </a:srgbClr>
                    </a:solidFill>
                  </a:tcPr>
                </a:tc>
                <a:extLst>
                  <a:ext uri="{0D108BD9-81ED-4DB2-BD59-A6C34878D82A}">
                    <a16:rowId xmlns:a16="http://schemas.microsoft.com/office/drawing/2014/main" val="10001"/>
                  </a:ext>
                </a:extLst>
              </a:tr>
              <a:tr h="540200">
                <a:tc>
                  <a:txBody>
                    <a:bodyPr/>
                    <a:lstStyle/>
                    <a:p>
                      <a:pPr marL="0" lvl="0" indent="0" algn="ctr" rtl="0">
                        <a:spcBef>
                          <a:spcPts val="0"/>
                        </a:spcBef>
                        <a:spcAft>
                          <a:spcPts val="0"/>
                        </a:spcAft>
                        <a:buNone/>
                      </a:pPr>
                      <a:r>
                        <a:rPr lang="en" sz="1600" b="1">
                          <a:solidFill>
                            <a:schemeClr val="accent2"/>
                          </a:solidFill>
                          <a:latin typeface="Neue Haas Grotesk Text Pro" panose="020B0504020202020204" pitchFamily="34" charset="0"/>
                          <a:ea typeface="Fira Sans Extra Condensed"/>
                          <a:cs typeface="Fira Sans Extra Condensed"/>
                          <a:sym typeface="Fira Sans Extra Condensed"/>
                        </a:rPr>
                        <a:t>02</a:t>
                      </a:r>
                      <a:endParaRPr sz="1600" b="1">
                        <a:solidFill>
                          <a:schemeClr val="accent2"/>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49397">
                        <a:alpha val="12549"/>
                      </a:srgbClr>
                    </a:solidFill>
                  </a:tcPr>
                </a:tc>
                <a:tc>
                  <a:txBody>
                    <a:bodyPr/>
                    <a:lstStyle/>
                    <a:p>
                      <a:pPr marL="0" lvl="0" indent="0" algn="ctr" rtl="0">
                        <a:spcBef>
                          <a:spcPts val="0"/>
                        </a:spcBef>
                        <a:spcAft>
                          <a:spcPts val="0"/>
                        </a:spcAft>
                        <a:buNone/>
                      </a:pPr>
                      <a:r>
                        <a:rPr lang="en" sz="2000" b="1">
                          <a:solidFill>
                            <a:schemeClr val="lt1"/>
                          </a:solidFill>
                          <a:latin typeface="Neue Haas Grotesk Text Pro" panose="020B0504020202020204" pitchFamily="34" charset="0"/>
                          <a:ea typeface="Fira Sans Extra Condensed"/>
                          <a:cs typeface="Fira Sans Extra Condensed"/>
                          <a:sym typeface="Fira Sans Extra Condensed"/>
                        </a:rPr>
                        <a:t>Outliers 1</a:t>
                      </a:r>
                      <a:endParaRPr sz="2000" b="1">
                        <a:solidFill>
                          <a:schemeClr val="lt1"/>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a:latin typeface="Neue Haas Grotesk Text Pro" panose="020B0504020202020204" pitchFamily="34" charset="0"/>
                          <a:ea typeface="Roboto"/>
                          <a:cs typeface="Roboto"/>
                          <a:sym typeface="Roboto"/>
                        </a:rPr>
                        <a:t>Filtered values that are above 99 percentile</a:t>
                      </a:r>
                      <a:endParaRPr sz="1300">
                        <a:latin typeface="Neue Haas Grotesk Text Pro" panose="020B05040202020202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49397">
                        <a:alpha val="25099"/>
                      </a:srgbClr>
                    </a:solidFill>
                  </a:tcPr>
                </a:tc>
                <a:tc>
                  <a:txBody>
                    <a:bodyPr/>
                    <a:lstStyle/>
                    <a:p>
                      <a:pPr marL="0" lvl="0" indent="0" algn="ctr" rtl="0">
                        <a:spcBef>
                          <a:spcPts val="0"/>
                        </a:spcBef>
                        <a:spcAft>
                          <a:spcPts val="0"/>
                        </a:spcAft>
                        <a:buNone/>
                      </a:pPr>
                      <a:endParaRPr sz="1800" b="1">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49397">
                        <a:alpha val="12549"/>
                      </a:srgbClr>
                    </a:solidFill>
                  </a:tcPr>
                </a:tc>
                <a:extLst>
                  <a:ext uri="{0D108BD9-81ED-4DB2-BD59-A6C34878D82A}">
                    <a16:rowId xmlns:a16="http://schemas.microsoft.com/office/drawing/2014/main" val="10002"/>
                  </a:ext>
                </a:extLst>
              </a:tr>
              <a:tr h="717995">
                <a:tc>
                  <a:txBody>
                    <a:bodyPr/>
                    <a:lstStyle/>
                    <a:p>
                      <a:pPr marL="0" lvl="0" indent="0" algn="ctr" rtl="0">
                        <a:spcBef>
                          <a:spcPts val="0"/>
                        </a:spcBef>
                        <a:spcAft>
                          <a:spcPts val="0"/>
                        </a:spcAft>
                        <a:buNone/>
                      </a:pPr>
                      <a:r>
                        <a:rPr lang="en" sz="1600" b="1">
                          <a:solidFill>
                            <a:schemeClr val="accent3"/>
                          </a:solidFill>
                          <a:latin typeface="Neue Haas Grotesk Text Pro" panose="020B0504020202020204" pitchFamily="34" charset="0"/>
                          <a:ea typeface="Fira Sans Extra Condensed"/>
                          <a:cs typeface="Fira Sans Extra Condensed"/>
                          <a:sym typeface="Fira Sans Extra Condensed"/>
                        </a:rPr>
                        <a:t>03</a:t>
                      </a:r>
                      <a:endParaRPr sz="1600" b="1">
                        <a:solidFill>
                          <a:schemeClr val="accent3"/>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3C2AC">
                        <a:alpha val="12549"/>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a:solidFill>
                            <a:schemeClr val="lt1"/>
                          </a:solidFill>
                          <a:latin typeface="Neue Haas Grotesk Text Pro" panose="020B0504020202020204" pitchFamily="34" charset="0"/>
                          <a:ea typeface="Fira Sans Extra Condensed"/>
                          <a:cs typeface="Fira Sans Extra Condensed"/>
                          <a:sym typeface="Fira Sans Extra Condensed"/>
                        </a:rPr>
                        <a:t>Outliers 2</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300">
                          <a:latin typeface="Neue Haas Grotesk Text Pro" panose="020B0504020202020204" pitchFamily="34" charset="0"/>
                          <a:ea typeface="Roboto"/>
                          <a:cs typeface="Roboto"/>
                          <a:sym typeface="Roboto"/>
                        </a:rPr>
                        <a:t>Removed values that are beyond the maximum and minimum bound based on boxplot </a:t>
                      </a:r>
                      <a:endParaRPr sz="1300">
                        <a:latin typeface="Neue Haas Grotesk Text Pro" panose="020B05040202020202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3C2AC">
                        <a:alpha val="25099"/>
                      </a:srgbClr>
                    </a:solidFill>
                  </a:tcPr>
                </a:tc>
                <a:tc>
                  <a:txBody>
                    <a:bodyPr/>
                    <a:lstStyle/>
                    <a:p>
                      <a:pPr marL="0" lvl="0" indent="0" algn="ctr" rtl="0">
                        <a:spcBef>
                          <a:spcPts val="0"/>
                        </a:spcBef>
                        <a:spcAft>
                          <a:spcPts val="0"/>
                        </a:spcAft>
                        <a:buNone/>
                      </a:pPr>
                      <a:endParaRPr sz="1800" b="1">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3C2AC">
                        <a:alpha val="12549"/>
                      </a:srgbClr>
                    </a:solidFill>
                  </a:tcPr>
                </a:tc>
                <a:extLst>
                  <a:ext uri="{0D108BD9-81ED-4DB2-BD59-A6C34878D82A}">
                    <a16:rowId xmlns:a16="http://schemas.microsoft.com/office/drawing/2014/main" val="10003"/>
                  </a:ext>
                </a:extLst>
              </a:tr>
              <a:tr h="717995">
                <a:tc>
                  <a:txBody>
                    <a:bodyPr/>
                    <a:lstStyle/>
                    <a:p>
                      <a:pPr marL="0" lvl="0" indent="0" algn="ctr" rtl="0">
                        <a:spcBef>
                          <a:spcPts val="0"/>
                        </a:spcBef>
                        <a:spcAft>
                          <a:spcPts val="0"/>
                        </a:spcAft>
                        <a:buNone/>
                      </a:pPr>
                      <a:r>
                        <a:rPr lang="en" sz="1600" b="1">
                          <a:solidFill>
                            <a:schemeClr val="accent4"/>
                          </a:solidFill>
                          <a:latin typeface="Neue Haas Grotesk Text Pro" panose="020B0504020202020204" pitchFamily="34" charset="0"/>
                          <a:ea typeface="Fira Sans Extra Condensed"/>
                          <a:cs typeface="Fira Sans Extra Condensed"/>
                          <a:sym typeface="Fira Sans Extra Condensed"/>
                        </a:rPr>
                        <a:t>04</a:t>
                      </a:r>
                      <a:endParaRPr sz="1600" b="1">
                        <a:solidFill>
                          <a:schemeClr val="accent4"/>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508683">
                        <a:alpha val="12549"/>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a:solidFill>
                            <a:schemeClr val="lt1"/>
                          </a:solidFill>
                          <a:latin typeface="Neue Haas Grotesk Text Pro" panose="020B0504020202020204" pitchFamily="34" charset="0"/>
                          <a:ea typeface="Fira Sans Extra Condensed"/>
                          <a:cs typeface="Fira Sans Extra Condensed"/>
                          <a:sym typeface="Fira Sans Extra Condensed"/>
                        </a:rPr>
                        <a:t>Outliers 3</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300">
                          <a:latin typeface="Neue Haas Grotesk Text Pro" panose="020B0504020202020204" pitchFamily="34" charset="0"/>
                          <a:ea typeface="Roboto"/>
                          <a:cs typeface="Roboto"/>
                          <a:sym typeface="Roboto"/>
                        </a:rPr>
                        <a:t>Removed values that are beyond +3 and -3 Standard Deviation from the mean</a:t>
                      </a:r>
                      <a:endParaRPr sz="1300">
                        <a:latin typeface="Neue Haas Grotesk Text Pro" panose="020B05040202020202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508683">
                        <a:alpha val="25099"/>
                      </a:srgbClr>
                    </a:solidFill>
                  </a:tcPr>
                </a:tc>
                <a:tc>
                  <a:txBody>
                    <a:bodyPr/>
                    <a:lstStyle/>
                    <a:p>
                      <a:pPr marL="0" lvl="0" indent="0" algn="ctr" rtl="0">
                        <a:spcBef>
                          <a:spcPts val="0"/>
                        </a:spcBef>
                        <a:spcAft>
                          <a:spcPts val="0"/>
                        </a:spcAft>
                        <a:buNone/>
                      </a:pPr>
                      <a:endParaRPr sz="1800" b="1">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508683">
                        <a:alpha val="12549"/>
                      </a:srgbClr>
                    </a:solidFill>
                  </a:tcPr>
                </a:tc>
                <a:extLst>
                  <a:ext uri="{0D108BD9-81ED-4DB2-BD59-A6C34878D82A}">
                    <a16:rowId xmlns:a16="http://schemas.microsoft.com/office/drawing/2014/main" val="10004"/>
                  </a:ext>
                </a:extLst>
              </a:tr>
              <a:tr h="540200">
                <a:tc gridSpan="4">
                  <a:txBody>
                    <a:bodyPr/>
                    <a:lstStyle/>
                    <a:p>
                      <a:pPr marL="0" lvl="0" indent="0" algn="ctr" rtl="0">
                        <a:spcBef>
                          <a:spcPts val="0"/>
                        </a:spcBef>
                        <a:spcAft>
                          <a:spcPts val="0"/>
                        </a:spcAft>
                        <a:buNone/>
                      </a:pPr>
                      <a:r>
                        <a:rPr lang="en" sz="2200" b="1">
                          <a:solidFill>
                            <a:schemeClr val="lt1"/>
                          </a:solidFill>
                          <a:latin typeface="Neue Haas Grotesk Text Pro" panose="020B0504020202020204" pitchFamily="34" charset="0"/>
                          <a:ea typeface="Fira Sans Extra Condensed"/>
                          <a:cs typeface="Fira Sans Extra Condensed"/>
                          <a:sym typeface="Fira Sans Extra Condensed"/>
                        </a:rPr>
                        <a:t>Processed Data</a:t>
                      </a:r>
                      <a:endParaRPr sz="2200" b="1">
                        <a:solidFill>
                          <a:schemeClr val="lt1"/>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1210" name="Google Shape;1210;p41"/>
          <p:cNvSpPr/>
          <p:nvPr/>
        </p:nvSpPr>
        <p:spPr>
          <a:xfrm>
            <a:off x="7722550" y="12382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7722550" y="4371975"/>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3" name="Google Shape;1213;p41"/>
          <p:cNvCxnSpPr>
            <a:cxnSpLocks/>
            <a:stCxn id="1210" idx="6"/>
          </p:cNvCxnSpPr>
          <p:nvPr/>
        </p:nvCxnSpPr>
        <p:spPr>
          <a:xfrm>
            <a:off x="7865350" y="1309650"/>
            <a:ext cx="531600" cy="1262100"/>
          </a:xfrm>
          <a:prstGeom prst="bentConnector2">
            <a:avLst/>
          </a:prstGeom>
          <a:noFill/>
          <a:ln w="9525" cap="flat" cmpd="sng">
            <a:solidFill>
              <a:schemeClr val="dk2"/>
            </a:solidFill>
            <a:prstDash val="solid"/>
            <a:round/>
            <a:headEnd type="none" w="med" len="med"/>
            <a:tailEnd type="triangle" w="med" len="med"/>
          </a:ln>
        </p:spPr>
      </p:cxnSp>
      <p:cxnSp>
        <p:nvCxnSpPr>
          <p:cNvPr id="1214" name="Google Shape;1214;p41"/>
          <p:cNvCxnSpPr>
            <a:cxnSpLocks/>
          </p:cNvCxnSpPr>
          <p:nvPr/>
        </p:nvCxnSpPr>
        <p:spPr>
          <a:xfrm rot="5400000">
            <a:off x="7113794" y="3323306"/>
            <a:ext cx="2034712" cy="531600"/>
          </a:xfrm>
          <a:prstGeom prst="bentConnector2">
            <a:avLst/>
          </a:prstGeom>
          <a:noFill/>
          <a:ln w="9525" cap="flat" cmpd="sng">
            <a:solidFill>
              <a:schemeClr val="dk2"/>
            </a:solidFill>
            <a:prstDash val="solid"/>
            <a:round/>
            <a:headEnd type="none" w="med" len="med"/>
            <a:tailEnd type="triangle" w="med" len="med"/>
          </a:ln>
        </p:spPr>
      </p:cxnSp>
      <p:grpSp>
        <p:nvGrpSpPr>
          <p:cNvPr id="11" name="Google Shape;538;p26">
            <a:extLst>
              <a:ext uri="{FF2B5EF4-FFF2-40B4-BE49-F238E27FC236}">
                <a16:creationId xmlns:a16="http://schemas.microsoft.com/office/drawing/2014/main" id="{AA5F0422-0F73-9106-9FB6-C19503F9D566}"/>
              </a:ext>
            </a:extLst>
          </p:cNvPr>
          <p:cNvGrpSpPr/>
          <p:nvPr/>
        </p:nvGrpSpPr>
        <p:grpSpPr>
          <a:xfrm>
            <a:off x="7305291" y="3044998"/>
            <a:ext cx="362319" cy="361533"/>
            <a:chOff x="2427122" y="3457963"/>
            <a:chExt cx="362319" cy="361533"/>
          </a:xfrm>
          <a:solidFill>
            <a:schemeClr val="accent3">
              <a:lumMod val="60000"/>
              <a:lumOff val="40000"/>
            </a:schemeClr>
          </a:solidFill>
        </p:grpSpPr>
        <p:sp>
          <p:nvSpPr>
            <p:cNvPr id="12" name="Google Shape;539;p26">
              <a:extLst>
                <a:ext uri="{FF2B5EF4-FFF2-40B4-BE49-F238E27FC236}">
                  <a16:creationId xmlns:a16="http://schemas.microsoft.com/office/drawing/2014/main" id="{62F42569-E01C-684D-E2CF-1494EA01F8C8}"/>
                </a:ext>
              </a:extLst>
            </p:cNvPr>
            <p:cNvSpPr/>
            <p:nvPr/>
          </p:nvSpPr>
          <p:spPr>
            <a:xfrm>
              <a:off x="2585068" y="3572833"/>
              <a:ext cx="52956" cy="45572"/>
            </a:xfrm>
            <a:custGeom>
              <a:avLst/>
              <a:gdLst/>
              <a:ahLst/>
              <a:cxnLst/>
              <a:rect l="l" t="t" r="r" b="b"/>
              <a:pathLst>
                <a:path w="1549" h="1333" extrusionOk="0">
                  <a:moveTo>
                    <a:pt x="674" y="0"/>
                  </a:moveTo>
                  <a:cubicBezTo>
                    <a:pt x="329" y="0"/>
                    <a:pt x="0" y="261"/>
                    <a:pt x="0" y="665"/>
                  </a:cubicBezTo>
                  <a:cubicBezTo>
                    <a:pt x="0" y="1046"/>
                    <a:pt x="310" y="1332"/>
                    <a:pt x="667" y="1332"/>
                  </a:cubicBezTo>
                  <a:cubicBezTo>
                    <a:pt x="1262" y="1332"/>
                    <a:pt x="1548" y="618"/>
                    <a:pt x="1143" y="189"/>
                  </a:cubicBezTo>
                  <a:cubicBezTo>
                    <a:pt x="1005" y="59"/>
                    <a:pt x="838" y="0"/>
                    <a:pt x="6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0;p26">
              <a:extLst>
                <a:ext uri="{FF2B5EF4-FFF2-40B4-BE49-F238E27FC236}">
                  <a16:creationId xmlns:a16="http://schemas.microsoft.com/office/drawing/2014/main" id="{BA477AB5-AC41-CB52-D920-9F09D8D6750A}"/>
                </a:ext>
              </a:extLst>
            </p:cNvPr>
            <p:cNvSpPr/>
            <p:nvPr/>
          </p:nvSpPr>
          <p:spPr>
            <a:xfrm>
              <a:off x="2564693" y="3639533"/>
              <a:ext cx="87144" cy="64341"/>
            </a:xfrm>
            <a:custGeom>
              <a:avLst/>
              <a:gdLst/>
              <a:ahLst/>
              <a:cxnLst/>
              <a:rect l="l" t="t" r="r" b="b"/>
              <a:pathLst>
                <a:path w="2549" h="1882" extrusionOk="0">
                  <a:moveTo>
                    <a:pt x="1263" y="0"/>
                  </a:moveTo>
                  <a:cubicBezTo>
                    <a:pt x="572" y="0"/>
                    <a:pt x="1" y="572"/>
                    <a:pt x="1" y="1286"/>
                  </a:cubicBezTo>
                  <a:lnTo>
                    <a:pt x="1" y="1882"/>
                  </a:lnTo>
                  <a:lnTo>
                    <a:pt x="2549" y="1882"/>
                  </a:lnTo>
                  <a:lnTo>
                    <a:pt x="2549" y="1286"/>
                  </a:lnTo>
                  <a:cubicBezTo>
                    <a:pt x="2549" y="572"/>
                    <a:pt x="1977" y="0"/>
                    <a:pt x="1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1;p26">
              <a:extLst>
                <a:ext uri="{FF2B5EF4-FFF2-40B4-BE49-F238E27FC236}">
                  <a16:creationId xmlns:a16="http://schemas.microsoft.com/office/drawing/2014/main" id="{1B7F6F18-5178-8907-BCF4-85E51BF40ABD}"/>
                </a:ext>
              </a:extLst>
            </p:cNvPr>
            <p:cNvSpPr/>
            <p:nvPr/>
          </p:nvSpPr>
          <p:spPr>
            <a:xfrm>
              <a:off x="2427122" y="3457963"/>
              <a:ext cx="362319" cy="361533"/>
            </a:xfrm>
            <a:custGeom>
              <a:avLst/>
              <a:gdLst/>
              <a:ahLst/>
              <a:cxnLst/>
              <a:rect l="l" t="t" r="r" b="b"/>
              <a:pathLst>
                <a:path w="10598" h="10575" extrusionOk="0">
                  <a:moveTo>
                    <a:pt x="5287" y="2739"/>
                  </a:moveTo>
                  <a:cubicBezTo>
                    <a:pt x="6430" y="2739"/>
                    <a:pt x="7002" y="4121"/>
                    <a:pt x="6216" y="4930"/>
                  </a:cubicBezTo>
                  <a:cubicBezTo>
                    <a:pt x="6811" y="5264"/>
                    <a:pt x="7192" y="5907"/>
                    <a:pt x="7192" y="6597"/>
                  </a:cubicBezTo>
                  <a:lnTo>
                    <a:pt x="7192" y="7502"/>
                  </a:lnTo>
                  <a:cubicBezTo>
                    <a:pt x="7192" y="7669"/>
                    <a:pt x="7049" y="7812"/>
                    <a:pt x="6883" y="7812"/>
                  </a:cubicBezTo>
                  <a:lnTo>
                    <a:pt x="3715" y="7812"/>
                  </a:lnTo>
                  <a:cubicBezTo>
                    <a:pt x="3525" y="7812"/>
                    <a:pt x="3382" y="7669"/>
                    <a:pt x="3382" y="7502"/>
                  </a:cubicBezTo>
                  <a:lnTo>
                    <a:pt x="3382" y="6597"/>
                  </a:lnTo>
                  <a:cubicBezTo>
                    <a:pt x="3382" y="5907"/>
                    <a:pt x="3763" y="5264"/>
                    <a:pt x="4382" y="4930"/>
                  </a:cubicBezTo>
                  <a:cubicBezTo>
                    <a:pt x="3572" y="4121"/>
                    <a:pt x="4144" y="2739"/>
                    <a:pt x="5287" y="2739"/>
                  </a:cubicBezTo>
                  <a:close/>
                  <a:moveTo>
                    <a:pt x="4977" y="1"/>
                  </a:moveTo>
                  <a:cubicBezTo>
                    <a:pt x="2286" y="144"/>
                    <a:pt x="167" y="2287"/>
                    <a:pt x="0" y="4978"/>
                  </a:cubicBezTo>
                  <a:lnTo>
                    <a:pt x="1572" y="4978"/>
                  </a:lnTo>
                  <a:cubicBezTo>
                    <a:pt x="1977" y="4978"/>
                    <a:pt x="1977" y="5597"/>
                    <a:pt x="1572" y="5597"/>
                  </a:cubicBezTo>
                  <a:lnTo>
                    <a:pt x="0" y="5597"/>
                  </a:lnTo>
                  <a:cubicBezTo>
                    <a:pt x="167" y="8288"/>
                    <a:pt x="2286" y="10408"/>
                    <a:pt x="4977" y="10574"/>
                  </a:cubicBezTo>
                  <a:lnTo>
                    <a:pt x="4977" y="9003"/>
                  </a:lnTo>
                  <a:cubicBezTo>
                    <a:pt x="4977" y="8800"/>
                    <a:pt x="5138" y="8699"/>
                    <a:pt x="5299" y="8699"/>
                  </a:cubicBezTo>
                  <a:cubicBezTo>
                    <a:pt x="5460" y="8699"/>
                    <a:pt x="5620" y="8800"/>
                    <a:pt x="5620" y="9003"/>
                  </a:cubicBezTo>
                  <a:lnTo>
                    <a:pt x="5620" y="10574"/>
                  </a:lnTo>
                  <a:cubicBezTo>
                    <a:pt x="8288" y="10408"/>
                    <a:pt x="10431" y="8264"/>
                    <a:pt x="10598" y="5597"/>
                  </a:cubicBezTo>
                  <a:lnTo>
                    <a:pt x="9026" y="5597"/>
                  </a:lnTo>
                  <a:cubicBezTo>
                    <a:pt x="8597" y="5597"/>
                    <a:pt x="8597" y="4978"/>
                    <a:pt x="9026" y="4978"/>
                  </a:cubicBezTo>
                  <a:lnTo>
                    <a:pt x="10598" y="4978"/>
                  </a:lnTo>
                  <a:cubicBezTo>
                    <a:pt x="10431" y="2287"/>
                    <a:pt x="8288" y="144"/>
                    <a:pt x="5597" y="1"/>
                  </a:cubicBezTo>
                  <a:lnTo>
                    <a:pt x="5597" y="1549"/>
                  </a:lnTo>
                  <a:cubicBezTo>
                    <a:pt x="5620" y="1787"/>
                    <a:pt x="5454" y="1906"/>
                    <a:pt x="5287" y="1906"/>
                  </a:cubicBezTo>
                  <a:cubicBezTo>
                    <a:pt x="5120" y="1906"/>
                    <a:pt x="4954" y="1787"/>
                    <a:pt x="4977" y="1549"/>
                  </a:cubicBezTo>
                  <a:lnTo>
                    <a:pt x="4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42;p26">
            <a:extLst>
              <a:ext uri="{FF2B5EF4-FFF2-40B4-BE49-F238E27FC236}">
                <a16:creationId xmlns:a16="http://schemas.microsoft.com/office/drawing/2014/main" id="{F2DBA9B2-3621-130D-9833-14D6F4FFF402}"/>
              </a:ext>
            </a:extLst>
          </p:cNvPr>
          <p:cNvGrpSpPr/>
          <p:nvPr/>
        </p:nvGrpSpPr>
        <p:grpSpPr>
          <a:xfrm>
            <a:off x="7331799" y="3789278"/>
            <a:ext cx="328849" cy="366489"/>
            <a:chOff x="4816316" y="4037647"/>
            <a:chExt cx="328849" cy="366489"/>
          </a:xfrm>
          <a:solidFill>
            <a:schemeClr val="bg2">
              <a:lumMod val="75000"/>
            </a:schemeClr>
          </a:solidFill>
        </p:grpSpPr>
        <p:sp>
          <p:nvSpPr>
            <p:cNvPr id="16" name="Google Shape;543;p26">
              <a:extLst>
                <a:ext uri="{FF2B5EF4-FFF2-40B4-BE49-F238E27FC236}">
                  <a16:creationId xmlns:a16="http://schemas.microsoft.com/office/drawing/2014/main" id="{494EC73B-0462-3B5D-9746-C6108542A596}"/>
                </a:ext>
              </a:extLst>
            </p:cNvPr>
            <p:cNvSpPr/>
            <p:nvPr/>
          </p:nvSpPr>
          <p:spPr>
            <a:xfrm>
              <a:off x="4877716" y="4245267"/>
              <a:ext cx="203587" cy="86323"/>
            </a:xfrm>
            <a:custGeom>
              <a:avLst/>
              <a:gdLst/>
              <a:ahLst/>
              <a:cxnLst/>
              <a:rect l="l" t="t" r="r" b="b"/>
              <a:pathLst>
                <a:path w="5955" h="2525" extrusionOk="0">
                  <a:moveTo>
                    <a:pt x="2692" y="0"/>
                  </a:moveTo>
                  <a:lnTo>
                    <a:pt x="2692" y="834"/>
                  </a:lnTo>
                  <a:cubicBezTo>
                    <a:pt x="2454" y="667"/>
                    <a:pt x="2168" y="572"/>
                    <a:pt x="1882" y="572"/>
                  </a:cubicBezTo>
                  <a:lnTo>
                    <a:pt x="310" y="572"/>
                  </a:lnTo>
                  <a:cubicBezTo>
                    <a:pt x="144" y="572"/>
                    <a:pt x="1" y="715"/>
                    <a:pt x="1" y="881"/>
                  </a:cubicBezTo>
                  <a:cubicBezTo>
                    <a:pt x="1" y="1786"/>
                    <a:pt x="715" y="2524"/>
                    <a:pt x="1620" y="2524"/>
                  </a:cubicBezTo>
                  <a:lnTo>
                    <a:pt x="4335" y="2524"/>
                  </a:lnTo>
                  <a:cubicBezTo>
                    <a:pt x="5240" y="2524"/>
                    <a:pt x="5954" y="1786"/>
                    <a:pt x="5954" y="881"/>
                  </a:cubicBezTo>
                  <a:cubicBezTo>
                    <a:pt x="5954" y="715"/>
                    <a:pt x="5812" y="572"/>
                    <a:pt x="5645" y="572"/>
                  </a:cubicBezTo>
                  <a:lnTo>
                    <a:pt x="4287" y="572"/>
                  </a:lnTo>
                  <a:cubicBezTo>
                    <a:pt x="3954" y="572"/>
                    <a:pt x="3621" y="691"/>
                    <a:pt x="3335" y="881"/>
                  </a:cubicBezTo>
                  <a:lnTo>
                    <a:pt x="33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4;p26">
              <a:extLst>
                <a:ext uri="{FF2B5EF4-FFF2-40B4-BE49-F238E27FC236}">
                  <a16:creationId xmlns:a16="http://schemas.microsoft.com/office/drawing/2014/main" id="{1A3C7AF9-EEC0-655D-BD0D-15CF68C162B0}"/>
                </a:ext>
              </a:extLst>
            </p:cNvPr>
            <p:cNvSpPr/>
            <p:nvPr/>
          </p:nvSpPr>
          <p:spPr>
            <a:xfrm>
              <a:off x="4919733" y="4353539"/>
              <a:ext cx="122015" cy="50597"/>
            </a:xfrm>
            <a:custGeom>
              <a:avLst/>
              <a:gdLst/>
              <a:ahLst/>
              <a:cxnLst/>
              <a:rect l="l" t="t" r="r" b="b"/>
              <a:pathLst>
                <a:path w="3569" h="1480" extrusionOk="0">
                  <a:moveTo>
                    <a:pt x="1463" y="0"/>
                  </a:moveTo>
                  <a:lnTo>
                    <a:pt x="1463" y="834"/>
                  </a:lnTo>
                  <a:lnTo>
                    <a:pt x="439" y="834"/>
                  </a:lnTo>
                  <a:cubicBezTo>
                    <a:pt x="425" y="832"/>
                    <a:pt x="411" y="832"/>
                    <a:pt x="398" y="832"/>
                  </a:cubicBezTo>
                  <a:cubicBezTo>
                    <a:pt x="0" y="832"/>
                    <a:pt x="0" y="1479"/>
                    <a:pt x="398" y="1479"/>
                  </a:cubicBezTo>
                  <a:cubicBezTo>
                    <a:pt x="411" y="1479"/>
                    <a:pt x="425" y="1478"/>
                    <a:pt x="439" y="1477"/>
                  </a:cubicBezTo>
                  <a:lnTo>
                    <a:pt x="3130" y="1477"/>
                  </a:lnTo>
                  <a:cubicBezTo>
                    <a:pt x="3144" y="1478"/>
                    <a:pt x="3158" y="1479"/>
                    <a:pt x="3171" y="1479"/>
                  </a:cubicBezTo>
                  <a:cubicBezTo>
                    <a:pt x="3569" y="1479"/>
                    <a:pt x="3569" y="832"/>
                    <a:pt x="3171" y="832"/>
                  </a:cubicBezTo>
                  <a:cubicBezTo>
                    <a:pt x="3158" y="832"/>
                    <a:pt x="3144" y="832"/>
                    <a:pt x="3130" y="834"/>
                  </a:cubicBezTo>
                  <a:lnTo>
                    <a:pt x="2106" y="834"/>
                  </a:lnTo>
                  <a:lnTo>
                    <a:pt x="210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5;p26">
              <a:extLst>
                <a:ext uri="{FF2B5EF4-FFF2-40B4-BE49-F238E27FC236}">
                  <a16:creationId xmlns:a16="http://schemas.microsoft.com/office/drawing/2014/main" id="{2C601CB3-A97A-4602-053E-5FDBC0897186}"/>
                </a:ext>
              </a:extLst>
            </p:cNvPr>
            <p:cNvSpPr/>
            <p:nvPr/>
          </p:nvSpPr>
          <p:spPr>
            <a:xfrm>
              <a:off x="4855734" y="4037647"/>
              <a:ext cx="218253" cy="186869"/>
            </a:xfrm>
            <a:custGeom>
              <a:avLst/>
              <a:gdLst/>
              <a:ahLst/>
              <a:cxnLst/>
              <a:rect l="l" t="t" r="r" b="b"/>
              <a:pathLst>
                <a:path w="6384" h="5466" extrusionOk="0">
                  <a:moveTo>
                    <a:pt x="3656" y="1096"/>
                  </a:moveTo>
                  <a:cubicBezTo>
                    <a:pt x="3805" y="1096"/>
                    <a:pt x="3954" y="1191"/>
                    <a:pt x="3978" y="1382"/>
                  </a:cubicBezTo>
                  <a:lnTo>
                    <a:pt x="3978" y="1477"/>
                  </a:lnTo>
                  <a:lnTo>
                    <a:pt x="4097" y="1477"/>
                  </a:lnTo>
                  <a:cubicBezTo>
                    <a:pt x="4502" y="1477"/>
                    <a:pt x="4502" y="2120"/>
                    <a:pt x="4097" y="2120"/>
                  </a:cubicBezTo>
                  <a:lnTo>
                    <a:pt x="3644" y="2120"/>
                  </a:lnTo>
                  <a:cubicBezTo>
                    <a:pt x="3597" y="2120"/>
                    <a:pt x="3549" y="2168"/>
                    <a:pt x="3549" y="2263"/>
                  </a:cubicBezTo>
                  <a:cubicBezTo>
                    <a:pt x="3549" y="2334"/>
                    <a:pt x="3597" y="2406"/>
                    <a:pt x="3644" y="2406"/>
                  </a:cubicBezTo>
                  <a:cubicBezTo>
                    <a:pt x="4073" y="2430"/>
                    <a:pt x="4406" y="2763"/>
                    <a:pt x="4406" y="3192"/>
                  </a:cubicBezTo>
                  <a:cubicBezTo>
                    <a:pt x="4406" y="3501"/>
                    <a:pt x="4240" y="3763"/>
                    <a:pt x="3978" y="3906"/>
                  </a:cubicBezTo>
                  <a:lnTo>
                    <a:pt x="3978" y="4073"/>
                  </a:lnTo>
                  <a:cubicBezTo>
                    <a:pt x="4002" y="4299"/>
                    <a:pt x="3829" y="4412"/>
                    <a:pt x="3656" y="4412"/>
                  </a:cubicBezTo>
                  <a:cubicBezTo>
                    <a:pt x="3484" y="4412"/>
                    <a:pt x="3311" y="4299"/>
                    <a:pt x="3335" y="4073"/>
                  </a:cubicBezTo>
                  <a:lnTo>
                    <a:pt x="3335" y="3977"/>
                  </a:lnTo>
                  <a:lnTo>
                    <a:pt x="3216" y="3977"/>
                  </a:lnTo>
                  <a:cubicBezTo>
                    <a:pt x="2835" y="3954"/>
                    <a:pt x="2835" y="3382"/>
                    <a:pt x="3216" y="3358"/>
                  </a:cubicBezTo>
                  <a:lnTo>
                    <a:pt x="3644" y="3358"/>
                  </a:lnTo>
                  <a:cubicBezTo>
                    <a:pt x="3716" y="3358"/>
                    <a:pt x="3763" y="3287"/>
                    <a:pt x="3763" y="3192"/>
                  </a:cubicBezTo>
                  <a:cubicBezTo>
                    <a:pt x="3763" y="3120"/>
                    <a:pt x="3716" y="3049"/>
                    <a:pt x="3644" y="3049"/>
                  </a:cubicBezTo>
                  <a:cubicBezTo>
                    <a:pt x="3240" y="3025"/>
                    <a:pt x="2906" y="2692"/>
                    <a:pt x="2906" y="2263"/>
                  </a:cubicBezTo>
                  <a:cubicBezTo>
                    <a:pt x="2906" y="1953"/>
                    <a:pt x="3073" y="1691"/>
                    <a:pt x="3335" y="1548"/>
                  </a:cubicBezTo>
                  <a:lnTo>
                    <a:pt x="3335" y="1382"/>
                  </a:lnTo>
                  <a:cubicBezTo>
                    <a:pt x="3359" y="1191"/>
                    <a:pt x="3507" y="1096"/>
                    <a:pt x="3656" y="1096"/>
                  </a:cubicBezTo>
                  <a:close/>
                  <a:moveTo>
                    <a:pt x="3644" y="0"/>
                  </a:moveTo>
                  <a:cubicBezTo>
                    <a:pt x="1215" y="0"/>
                    <a:pt x="1" y="2930"/>
                    <a:pt x="1739" y="4668"/>
                  </a:cubicBezTo>
                  <a:cubicBezTo>
                    <a:pt x="2291" y="5220"/>
                    <a:pt x="2968" y="5466"/>
                    <a:pt x="3633" y="5466"/>
                  </a:cubicBezTo>
                  <a:cubicBezTo>
                    <a:pt x="5035" y="5466"/>
                    <a:pt x="6383" y="4371"/>
                    <a:pt x="6383" y="2739"/>
                  </a:cubicBezTo>
                  <a:cubicBezTo>
                    <a:pt x="6383" y="1215"/>
                    <a:pt x="5169" y="0"/>
                    <a:pt x="36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6;p26">
              <a:extLst>
                <a:ext uri="{FF2B5EF4-FFF2-40B4-BE49-F238E27FC236}">
                  <a16:creationId xmlns:a16="http://schemas.microsoft.com/office/drawing/2014/main" id="{101689FA-B1AC-9230-21C8-4AE8354C04DF}"/>
                </a:ext>
              </a:extLst>
            </p:cNvPr>
            <p:cNvSpPr/>
            <p:nvPr/>
          </p:nvSpPr>
          <p:spPr>
            <a:xfrm>
              <a:off x="5087764" y="4162397"/>
              <a:ext cx="48068" cy="29982"/>
            </a:xfrm>
            <a:custGeom>
              <a:avLst/>
              <a:gdLst/>
              <a:ahLst/>
              <a:cxnLst/>
              <a:rect l="l" t="t" r="r" b="b"/>
              <a:pathLst>
                <a:path w="1406" h="877" extrusionOk="0">
                  <a:moveTo>
                    <a:pt x="320" y="1"/>
                  </a:moveTo>
                  <a:cubicBezTo>
                    <a:pt x="216" y="1"/>
                    <a:pt x="119" y="50"/>
                    <a:pt x="49" y="138"/>
                  </a:cubicBezTo>
                  <a:cubicBezTo>
                    <a:pt x="49" y="162"/>
                    <a:pt x="25" y="186"/>
                    <a:pt x="25" y="209"/>
                  </a:cubicBezTo>
                  <a:cubicBezTo>
                    <a:pt x="1" y="233"/>
                    <a:pt x="1" y="257"/>
                    <a:pt x="1" y="305"/>
                  </a:cubicBezTo>
                  <a:cubicBezTo>
                    <a:pt x="1" y="448"/>
                    <a:pt x="72" y="567"/>
                    <a:pt x="215" y="614"/>
                  </a:cubicBezTo>
                  <a:lnTo>
                    <a:pt x="858" y="852"/>
                  </a:lnTo>
                  <a:cubicBezTo>
                    <a:pt x="906" y="876"/>
                    <a:pt x="930" y="876"/>
                    <a:pt x="977" y="876"/>
                  </a:cubicBezTo>
                  <a:cubicBezTo>
                    <a:pt x="1335" y="876"/>
                    <a:pt x="1406" y="400"/>
                    <a:pt x="1096" y="257"/>
                  </a:cubicBezTo>
                  <a:lnTo>
                    <a:pt x="430" y="19"/>
                  </a:lnTo>
                  <a:cubicBezTo>
                    <a:pt x="393" y="7"/>
                    <a:pt x="356" y="1"/>
                    <a:pt x="3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7;p26">
              <a:extLst>
                <a:ext uri="{FF2B5EF4-FFF2-40B4-BE49-F238E27FC236}">
                  <a16:creationId xmlns:a16="http://schemas.microsoft.com/office/drawing/2014/main" id="{4D4B9CA4-4181-96DD-BFE7-48863E56DCE1}"/>
                </a:ext>
              </a:extLst>
            </p:cNvPr>
            <p:cNvSpPr/>
            <p:nvPr/>
          </p:nvSpPr>
          <p:spPr>
            <a:xfrm>
              <a:off x="5095115" y="4119799"/>
              <a:ext cx="50050" cy="22154"/>
            </a:xfrm>
            <a:custGeom>
              <a:avLst/>
              <a:gdLst/>
              <a:ahLst/>
              <a:cxnLst/>
              <a:rect l="l" t="t" r="r" b="b"/>
              <a:pathLst>
                <a:path w="1464" h="648" extrusionOk="0">
                  <a:moveTo>
                    <a:pt x="1065" y="1"/>
                  </a:moveTo>
                  <a:cubicBezTo>
                    <a:pt x="1052" y="1"/>
                    <a:pt x="1038" y="1"/>
                    <a:pt x="1024" y="3"/>
                  </a:cubicBezTo>
                  <a:lnTo>
                    <a:pt x="310" y="3"/>
                  </a:lnTo>
                  <a:cubicBezTo>
                    <a:pt x="143" y="3"/>
                    <a:pt x="0" y="146"/>
                    <a:pt x="0" y="336"/>
                  </a:cubicBezTo>
                  <a:cubicBezTo>
                    <a:pt x="0" y="360"/>
                    <a:pt x="0" y="384"/>
                    <a:pt x="0" y="408"/>
                  </a:cubicBezTo>
                  <a:lnTo>
                    <a:pt x="24" y="408"/>
                  </a:lnTo>
                  <a:cubicBezTo>
                    <a:pt x="48" y="527"/>
                    <a:pt x="167" y="646"/>
                    <a:pt x="310" y="646"/>
                  </a:cubicBezTo>
                  <a:lnTo>
                    <a:pt x="1024" y="646"/>
                  </a:lnTo>
                  <a:cubicBezTo>
                    <a:pt x="1038" y="647"/>
                    <a:pt x="1052" y="648"/>
                    <a:pt x="1065" y="648"/>
                  </a:cubicBezTo>
                  <a:cubicBezTo>
                    <a:pt x="1463" y="648"/>
                    <a:pt x="1463"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8;p26">
              <a:extLst>
                <a:ext uri="{FF2B5EF4-FFF2-40B4-BE49-F238E27FC236}">
                  <a16:creationId xmlns:a16="http://schemas.microsoft.com/office/drawing/2014/main" id="{ECD43B53-B421-5CBD-8283-E23C891602A7}"/>
                </a:ext>
              </a:extLst>
            </p:cNvPr>
            <p:cNvSpPr/>
            <p:nvPr/>
          </p:nvSpPr>
          <p:spPr>
            <a:xfrm>
              <a:off x="5087764" y="4069475"/>
              <a:ext cx="49162" cy="30085"/>
            </a:xfrm>
            <a:custGeom>
              <a:avLst/>
              <a:gdLst/>
              <a:ahLst/>
              <a:cxnLst/>
              <a:rect l="l" t="t" r="r" b="b"/>
              <a:pathLst>
                <a:path w="1438" h="880" extrusionOk="0">
                  <a:moveTo>
                    <a:pt x="980" y="0"/>
                  </a:moveTo>
                  <a:cubicBezTo>
                    <a:pt x="942" y="0"/>
                    <a:pt x="901" y="7"/>
                    <a:pt x="858" y="22"/>
                  </a:cubicBezTo>
                  <a:lnTo>
                    <a:pt x="215" y="260"/>
                  </a:lnTo>
                  <a:cubicBezTo>
                    <a:pt x="72" y="308"/>
                    <a:pt x="1" y="427"/>
                    <a:pt x="1" y="594"/>
                  </a:cubicBezTo>
                  <a:cubicBezTo>
                    <a:pt x="1" y="617"/>
                    <a:pt x="1" y="641"/>
                    <a:pt x="25" y="665"/>
                  </a:cubicBezTo>
                  <a:cubicBezTo>
                    <a:pt x="25" y="689"/>
                    <a:pt x="49" y="713"/>
                    <a:pt x="49" y="737"/>
                  </a:cubicBezTo>
                  <a:cubicBezTo>
                    <a:pt x="120" y="808"/>
                    <a:pt x="215" y="879"/>
                    <a:pt x="310" y="879"/>
                  </a:cubicBezTo>
                  <a:cubicBezTo>
                    <a:pt x="358" y="879"/>
                    <a:pt x="382" y="856"/>
                    <a:pt x="430" y="856"/>
                  </a:cubicBezTo>
                  <a:lnTo>
                    <a:pt x="1096" y="617"/>
                  </a:lnTo>
                  <a:cubicBezTo>
                    <a:pt x="1437" y="490"/>
                    <a:pt x="1302" y="0"/>
                    <a:pt x="9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9;p26">
              <a:extLst>
                <a:ext uri="{FF2B5EF4-FFF2-40B4-BE49-F238E27FC236}">
                  <a16:creationId xmlns:a16="http://schemas.microsoft.com/office/drawing/2014/main" id="{B3E6C92D-494D-E901-FBA3-57E3E8A4A51E}"/>
                </a:ext>
              </a:extLst>
            </p:cNvPr>
            <p:cNvSpPr/>
            <p:nvPr/>
          </p:nvSpPr>
          <p:spPr>
            <a:xfrm>
              <a:off x="4824657" y="4069475"/>
              <a:ext cx="49025" cy="30085"/>
            </a:xfrm>
            <a:custGeom>
              <a:avLst/>
              <a:gdLst/>
              <a:ahLst/>
              <a:cxnLst/>
              <a:rect l="l" t="t" r="r" b="b"/>
              <a:pathLst>
                <a:path w="1434" h="880" extrusionOk="0">
                  <a:moveTo>
                    <a:pt x="455" y="0"/>
                  </a:moveTo>
                  <a:cubicBezTo>
                    <a:pt x="133" y="0"/>
                    <a:pt x="0" y="490"/>
                    <a:pt x="362" y="617"/>
                  </a:cubicBezTo>
                  <a:lnTo>
                    <a:pt x="1029" y="856"/>
                  </a:lnTo>
                  <a:cubicBezTo>
                    <a:pt x="1053" y="879"/>
                    <a:pt x="1100" y="879"/>
                    <a:pt x="1124" y="879"/>
                  </a:cubicBezTo>
                  <a:cubicBezTo>
                    <a:pt x="1219" y="879"/>
                    <a:pt x="1315" y="832"/>
                    <a:pt x="1386" y="760"/>
                  </a:cubicBezTo>
                  <a:cubicBezTo>
                    <a:pt x="1386" y="737"/>
                    <a:pt x="1410" y="689"/>
                    <a:pt x="1434" y="665"/>
                  </a:cubicBezTo>
                  <a:cubicBezTo>
                    <a:pt x="1434" y="641"/>
                    <a:pt x="1434" y="594"/>
                    <a:pt x="1434" y="570"/>
                  </a:cubicBezTo>
                  <a:cubicBezTo>
                    <a:pt x="1434" y="427"/>
                    <a:pt x="1362" y="308"/>
                    <a:pt x="1219" y="260"/>
                  </a:cubicBezTo>
                  <a:lnTo>
                    <a:pt x="576" y="22"/>
                  </a:lnTo>
                  <a:cubicBezTo>
                    <a:pt x="534" y="7"/>
                    <a:pt x="493" y="0"/>
                    <a:pt x="4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0;p26">
              <a:extLst>
                <a:ext uri="{FF2B5EF4-FFF2-40B4-BE49-F238E27FC236}">
                  <a16:creationId xmlns:a16="http://schemas.microsoft.com/office/drawing/2014/main" id="{169218B4-7BEB-2C35-58E3-87A710E3C7F2}"/>
                </a:ext>
              </a:extLst>
            </p:cNvPr>
            <p:cNvSpPr/>
            <p:nvPr/>
          </p:nvSpPr>
          <p:spPr>
            <a:xfrm>
              <a:off x="4816316" y="4119799"/>
              <a:ext cx="50050" cy="22154"/>
            </a:xfrm>
            <a:custGeom>
              <a:avLst/>
              <a:gdLst/>
              <a:ahLst/>
              <a:cxnLst/>
              <a:rect l="l" t="t" r="r" b="b"/>
              <a:pathLst>
                <a:path w="1464" h="648" extrusionOk="0">
                  <a:moveTo>
                    <a:pt x="398" y="1"/>
                  </a:moveTo>
                  <a:cubicBezTo>
                    <a:pt x="1" y="1"/>
                    <a:pt x="1" y="648"/>
                    <a:pt x="398" y="648"/>
                  </a:cubicBezTo>
                  <a:cubicBezTo>
                    <a:pt x="411" y="648"/>
                    <a:pt x="425" y="647"/>
                    <a:pt x="439" y="646"/>
                  </a:cubicBezTo>
                  <a:lnTo>
                    <a:pt x="1154" y="646"/>
                  </a:lnTo>
                  <a:cubicBezTo>
                    <a:pt x="1273" y="646"/>
                    <a:pt x="1392" y="550"/>
                    <a:pt x="1440" y="431"/>
                  </a:cubicBezTo>
                  <a:cubicBezTo>
                    <a:pt x="1463" y="384"/>
                    <a:pt x="1463" y="360"/>
                    <a:pt x="1463" y="336"/>
                  </a:cubicBezTo>
                  <a:cubicBezTo>
                    <a:pt x="1463" y="289"/>
                    <a:pt x="1463" y="265"/>
                    <a:pt x="1440" y="217"/>
                  </a:cubicBezTo>
                  <a:cubicBezTo>
                    <a:pt x="1392" y="98"/>
                    <a:pt x="1273" y="3"/>
                    <a:pt x="1154" y="3"/>
                  </a:cubicBezTo>
                  <a:lnTo>
                    <a:pt x="439" y="3"/>
                  </a:lnTo>
                  <a:cubicBezTo>
                    <a:pt x="425" y="1"/>
                    <a:pt x="411" y="1"/>
                    <a:pt x="3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1;p26">
              <a:extLst>
                <a:ext uri="{FF2B5EF4-FFF2-40B4-BE49-F238E27FC236}">
                  <a16:creationId xmlns:a16="http://schemas.microsoft.com/office/drawing/2014/main" id="{B4E8BD2D-1715-4007-822F-69AA1EEEB772}"/>
                </a:ext>
              </a:extLst>
            </p:cNvPr>
            <p:cNvSpPr/>
            <p:nvPr/>
          </p:nvSpPr>
          <p:spPr>
            <a:xfrm>
              <a:off x="4828076" y="4163046"/>
              <a:ext cx="45606" cy="29333"/>
            </a:xfrm>
            <a:custGeom>
              <a:avLst/>
              <a:gdLst/>
              <a:ahLst/>
              <a:cxnLst/>
              <a:rect l="l" t="t" r="r" b="b"/>
              <a:pathLst>
                <a:path w="1334" h="858" extrusionOk="0">
                  <a:moveTo>
                    <a:pt x="1038" y="1"/>
                  </a:moveTo>
                  <a:cubicBezTo>
                    <a:pt x="996" y="1"/>
                    <a:pt x="950" y="9"/>
                    <a:pt x="905" y="24"/>
                  </a:cubicBezTo>
                  <a:lnTo>
                    <a:pt x="262" y="262"/>
                  </a:lnTo>
                  <a:cubicBezTo>
                    <a:pt x="95" y="309"/>
                    <a:pt x="0" y="500"/>
                    <a:pt x="72" y="667"/>
                  </a:cubicBezTo>
                  <a:cubicBezTo>
                    <a:pt x="119" y="786"/>
                    <a:pt x="238" y="857"/>
                    <a:pt x="357" y="857"/>
                  </a:cubicBezTo>
                  <a:lnTo>
                    <a:pt x="476" y="857"/>
                  </a:lnTo>
                  <a:lnTo>
                    <a:pt x="1119" y="619"/>
                  </a:lnTo>
                  <a:cubicBezTo>
                    <a:pt x="1262" y="571"/>
                    <a:pt x="1334" y="452"/>
                    <a:pt x="1334" y="309"/>
                  </a:cubicBezTo>
                  <a:cubicBezTo>
                    <a:pt x="1334" y="286"/>
                    <a:pt x="1334" y="238"/>
                    <a:pt x="1310" y="214"/>
                  </a:cubicBezTo>
                  <a:cubicBezTo>
                    <a:pt x="1310" y="167"/>
                    <a:pt x="1286" y="143"/>
                    <a:pt x="1262" y="119"/>
                  </a:cubicBezTo>
                  <a:cubicBezTo>
                    <a:pt x="1213" y="38"/>
                    <a:pt x="1131" y="1"/>
                    <a:pt x="10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552;p26">
            <a:extLst>
              <a:ext uri="{FF2B5EF4-FFF2-40B4-BE49-F238E27FC236}">
                <a16:creationId xmlns:a16="http://schemas.microsoft.com/office/drawing/2014/main" id="{D21D71F3-A0F5-1A99-DF9B-BB436C502F66}"/>
              </a:ext>
            </a:extLst>
          </p:cNvPr>
          <p:cNvGrpSpPr/>
          <p:nvPr/>
        </p:nvGrpSpPr>
        <p:grpSpPr>
          <a:xfrm>
            <a:off x="7305291" y="2296376"/>
            <a:ext cx="394968" cy="365875"/>
            <a:chOff x="3991098" y="4626868"/>
            <a:chExt cx="394968" cy="365875"/>
          </a:xfrm>
          <a:solidFill>
            <a:schemeClr val="bg2"/>
          </a:solidFill>
        </p:grpSpPr>
        <p:sp>
          <p:nvSpPr>
            <p:cNvPr id="26" name="Google Shape;553;p26">
              <a:extLst>
                <a:ext uri="{FF2B5EF4-FFF2-40B4-BE49-F238E27FC236}">
                  <a16:creationId xmlns:a16="http://schemas.microsoft.com/office/drawing/2014/main" id="{2FDD0009-5044-E9A1-C757-E7F1F7F3B387}"/>
                </a:ext>
              </a:extLst>
            </p:cNvPr>
            <p:cNvSpPr/>
            <p:nvPr/>
          </p:nvSpPr>
          <p:spPr>
            <a:xfrm>
              <a:off x="4064396" y="4686730"/>
              <a:ext cx="149023" cy="141536"/>
            </a:xfrm>
            <a:custGeom>
              <a:avLst/>
              <a:gdLst/>
              <a:ahLst/>
              <a:cxnLst/>
              <a:rect l="l" t="t" r="r" b="b"/>
              <a:pathLst>
                <a:path w="4359" h="4140" extrusionOk="0">
                  <a:moveTo>
                    <a:pt x="2084" y="0"/>
                  </a:moveTo>
                  <a:cubicBezTo>
                    <a:pt x="1024" y="0"/>
                    <a:pt x="0" y="826"/>
                    <a:pt x="0" y="2066"/>
                  </a:cubicBezTo>
                  <a:cubicBezTo>
                    <a:pt x="0" y="3312"/>
                    <a:pt x="1033" y="4140"/>
                    <a:pt x="2099" y="4140"/>
                  </a:cubicBezTo>
                  <a:cubicBezTo>
                    <a:pt x="2602" y="4140"/>
                    <a:pt x="3112" y="3955"/>
                    <a:pt x="3525" y="3543"/>
                  </a:cubicBezTo>
                  <a:cubicBezTo>
                    <a:pt x="4358" y="2733"/>
                    <a:pt x="4358" y="1400"/>
                    <a:pt x="3525" y="614"/>
                  </a:cubicBezTo>
                  <a:cubicBezTo>
                    <a:pt x="3108" y="190"/>
                    <a:pt x="2592" y="0"/>
                    <a:pt x="2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4;p26">
              <a:extLst>
                <a:ext uri="{FF2B5EF4-FFF2-40B4-BE49-F238E27FC236}">
                  <a16:creationId xmlns:a16="http://schemas.microsoft.com/office/drawing/2014/main" id="{F9088E92-4ADC-A745-8A84-674EA38E0A9D}"/>
                </a:ext>
              </a:extLst>
            </p:cNvPr>
            <p:cNvSpPr/>
            <p:nvPr/>
          </p:nvSpPr>
          <p:spPr>
            <a:xfrm>
              <a:off x="3991098" y="4626868"/>
              <a:ext cx="394968" cy="365875"/>
            </a:xfrm>
            <a:custGeom>
              <a:avLst/>
              <a:gdLst/>
              <a:ahLst/>
              <a:cxnLst/>
              <a:rect l="l" t="t" r="r" b="b"/>
              <a:pathLst>
                <a:path w="11553" h="10702" extrusionOk="0">
                  <a:moveTo>
                    <a:pt x="4285" y="1144"/>
                  </a:moveTo>
                  <a:cubicBezTo>
                    <a:pt x="6464" y="1144"/>
                    <a:pt x="7912" y="3932"/>
                    <a:pt x="6121" y="5723"/>
                  </a:cubicBezTo>
                  <a:cubicBezTo>
                    <a:pt x="5621" y="6223"/>
                    <a:pt x="4930" y="6508"/>
                    <a:pt x="4216" y="6508"/>
                  </a:cubicBezTo>
                  <a:cubicBezTo>
                    <a:pt x="1287" y="6508"/>
                    <a:pt x="501" y="2484"/>
                    <a:pt x="3216" y="1365"/>
                  </a:cubicBezTo>
                  <a:cubicBezTo>
                    <a:pt x="3584" y="1213"/>
                    <a:pt x="3944" y="1144"/>
                    <a:pt x="4285" y="1144"/>
                  </a:cubicBezTo>
                  <a:close/>
                  <a:moveTo>
                    <a:pt x="4199" y="0"/>
                  </a:moveTo>
                  <a:cubicBezTo>
                    <a:pt x="3222" y="0"/>
                    <a:pt x="2246" y="370"/>
                    <a:pt x="1501" y="1103"/>
                  </a:cubicBezTo>
                  <a:cubicBezTo>
                    <a:pt x="48" y="2555"/>
                    <a:pt x="1" y="4889"/>
                    <a:pt x="1406" y="6413"/>
                  </a:cubicBezTo>
                  <a:cubicBezTo>
                    <a:pt x="2152" y="7223"/>
                    <a:pt x="3175" y="7637"/>
                    <a:pt x="4206" y="7637"/>
                  </a:cubicBezTo>
                  <a:cubicBezTo>
                    <a:pt x="5085" y="7637"/>
                    <a:pt x="5969" y="7336"/>
                    <a:pt x="6693" y="6723"/>
                  </a:cubicBezTo>
                  <a:lnTo>
                    <a:pt x="7383" y="7437"/>
                  </a:lnTo>
                  <a:cubicBezTo>
                    <a:pt x="7145" y="7866"/>
                    <a:pt x="7217" y="8414"/>
                    <a:pt x="7574" y="8795"/>
                  </a:cubicBezTo>
                  <a:lnTo>
                    <a:pt x="9169" y="10366"/>
                  </a:lnTo>
                  <a:cubicBezTo>
                    <a:pt x="9416" y="10602"/>
                    <a:pt x="9689" y="10702"/>
                    <a:pt x="9949" y="10702"/>
                  </a:cubicBezTo>
                  <a:cubicBezTo>
                    <a:pt x="10818" y="10702"/>
                    <a:pt x="11553" y="9595"/>
                    <a:pt x="10765" y="8771"/>
                  </a:cubicBezTo>
                  <a:lnTo>
                    <a:pt x="9193" y="7175"/>
                  </a:lnTo>
                  <a:cubicBezTo>
                    <a:pt x="8975" y="6957"/>
                    <a:pt x="8678" y="6846"/>
                    <a:pt x="8382" y="6846"/>
                  </a:cubicBezTo>
                  <a:cubicBezTo>
                    <a:pt x="8192" y="6846"/>
                    <a:pt x="8003" y="6892"/>
                    <a:pt x="7836" y="6985"/>
                  </a:cubicBezTo>
                  <a:lnTo>
                    <a:pt x="7121" y="6294"/>
                  </a:lnTo>
                  <a:cubicBezTo>
                    <a:pt x="8455" y="4722"/>
                    <a:pt x="8288" y="2389"/>
                    <a:pt x="6788" y="1007"/>
                  </a:cubicBezTo>
                  <a:cubicBezTo>
                    <a:pt x="6057" y="334"/>
                    <a:pt x="5128" y="0"/>
                    <a:pt x="41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42;p17">
            <a:extLst>
              <a:ext uri="{FF2B5EF4-FFF2-40B4-BE49-F238E27FC236}">
                <a16:creationId xmlns:a16="http://schemas.microsoft.com/office/drawing/2014/main" id="{C5393BD0-8210-5735-55CC-56CF554E35D9}"/>
              </a:ext>
            </a:extLst>
          </p:cNvPr>
          <p:cNvGrpSpPr/>
          <p:nvPr/>
        </p:nvGrpSpPr>
        <p:grpSpPr>
          <a:xfrm>
            <a:off x="7323363" y="1129097"/>
            <a:ext cx="279747" cy="850574"/>
            <a:chOff x="928824" y="4104674"/>
            <a:chExt cx="279747" cy="850574"/>
          </a:xfrm>
          <a:solidFill>
            <a:schemeClr val="accent3">
              <a:lumMod val="60000"/>
              <a:lumOff val="40000"/>
            </a:schemeClr>
          </a:solidFill>
        </p:grpSpPr>
        <p:sp>
          <p:nvSpPr>
            <p:cNvPr id="31" name="Google Shape;143;p17">
              <a:extLst>
                <a:ext uri="{FF2B5EF4-FFF2-40B4-BE49-F238E27FC236}">
                  <a16:creationId xmlns:a16="http://schemas.microsoft.com/office/drawing/2014/main" id="{F96E45E8-9F0A-DE62-79B5-9B4656CC1EBC}"/>
                </a:ext>
              </a:extLst>
            </p:cNvPr>
            <p:cNvSpPr/>
            <p:nvPr/>
          </p:nvSpPr>
          <p:spPr>
            <a:xfrm>
              <a:off x="996099" y="4104674"/>
              <a:ext cx="37567" cy="31437"/>
            </a:xfrm>
            <a:custGeom>
              <a:avLst/>
              <a:gdLst/>
              <a:ahLst/>
              <a:cxnLst/>
              <a:rect l="l" t="t" r="r" b="b"/>
              <a:pathLst>
                <a:path w="1097" h="918" extrusionOk="0">
                  <a:moveTo>
                    <a:pt x="497" y="1"/>
                  </a:moveTo>
                  <a:cubicBezTo>
                    <a:pt x="258" y="1"/>
                    <a:pt x="25" y="189"/>
                    <a:pt x="25" y="465"/>
                  </a:cubicBezTo>
                  <a:cubicBezTo>
                    <a:pt x="1" y="727"/>
                    <a:pt x="215" y="918"/>
                    <a:pt x="477" y="918"/>
                  </a:cubicBezTo>
                  <a:cubicBezTo>
                    <a:pt x="882" y="918"/>
                    <a:pt x="1096" y="417"/>
                    <a:pt x="811" y="132"/>
                  </a:cubicBezTo>
                  <a:cubicBezTo>
                    <a:pt x="720" y="41"/>
                    <a:pt x="608" y="1"/>
                    <a:pt x="4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4;p17">
              <a:extLst>
                <a:ext uri="{FF2B5EF4-FFF2-40B4-BE49-F238E27FC236}">
                  <a16:creationId xmlns:a16="http://schemas.microsoft.com/office/drawing/2014/main" id="{5CF32277-A704-89A4-037F-8690E4AA6138}"/>
                </a:ext>
              </a:extLst>
            </p:cNvPr>
            <p:cNvSpPr/>
            <p:nvPr/>
          </p:nvSpPr>
          <p:spPr>
            <a:xfrm>
              <a:off x="974901" y="4158096"/>
              <a:ext cx="74243" cy="19622"/>
            </a:xfrm>
            <a:custGeom>
              <a:avLst/>
              <a:gdLst/>
              <a:ahLst/>
              <a:cxnLst/>
              <a:rect l="l" t="t" r="r" b="b"/>
              <a:pathLst>
                <a:path w="2168" h="573" extrusionOk="0">
                  <a:moveTo>
                    <a:pt x="834" y="1"/>
                  </a:moveTo>
                  <a:cubicBezTo>
                    <a:pt x="453" y="1"/>
                    <a:pt x="144" y="215"/>
                    <a:pt x="1" y="572"/>
                  </a:cubicBezTo>
                  <a:lnTo>
                    <a:pt x="2168" y="572"/>
                  </a:lnTo>
                  <a:cubicBezTo>
                    <a:pt x="2049" y="215"/>
                    <a:pt x="1715" y="1"/>
                    <a:pt x="1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5;p17">
              <a:extLst>
                <a:ext uri="{FF2B5EF4-FFF2-40B4-BE49-F238E27FC236}">
                  <a16:creationId xmlns:a16="http://schemas.microsoft.com/office/drawing/2014/main" id="{55CB71E6-D1D2-AB03-AE72-E4CF7C9CFC38}"/>
                </a:ext>
              </a:extLst>
            </p:cNvPr>
            <p:cNvSpPr/>
            <p:nvPr/>
          </p:nvSpPr>
          <p:spPr>
            <a:xfrm>
              <a:off x="1068698" y="4323637"/>
              <a:ext cx="76675" cy="76709"/>
            </a:xfrm>
            <a:custGeom>
              <a:avLst/>
              <a:gdLst/>
              <a:ahLst/>
              <a:cxnLst/>
              <a:rect l="l" t="t" r="r" b="b"/>
              <a:pathLst>
                <a:path w="2239" h="2240" extrusionOk="0">
                  <a:moveTo>
                    <a:pt x="0" y="1"/>
                  </a:moveTo>
                  <a:lnTo>
                    <a:pt x="0" y="2239"/>
                  </a:lnTo>
                  <a:lnTo>
                    <a:pt x="22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6;p17">
              <a:extLst>
                <a:ext uri="{FF2B5EF4-FFF2-40B4-BE49-F238E27FC236}">
                  <a16:creationId xmlns:a16="http://schemas.microsoft.com/office/drawing/2014/main" id="{33090D2A-A66F-748E-B599-6354B3B472C4}"/>
                </a:ext>
              </a:extLst>
            </p:cNvPr>
            <p:cNvSpPr/>
            <p:nvPr/>
          </p:nvSpPr>
          <p:spPr>
            <a:xfrm>
              <a:off x="928824" y="4587422"/>
              <a:ext cx="279747" cy="367826"/>
            </a:xfrm>
            <a:custGeom>
              <a:avLst/>
              <a:gdLst/>
              <a:ahLst/>
              <a:cxnLst/>
              <a:rect l="l" t="t" r="r" b="b"/>
              <a:pathLst>
                <a:path w="8169" h="10741" extrusionOk="0">
                  <a:moveTo>
                    <a:pt x="4096" y="1286"/>
                  </a:moveTo>
                  <a:cubicBezTo>
                    <a:pt x="4953" y="1286"/>
                    <a:pt x="5477" y="2263"/>
                    <a:pt x="5001" y="2977"/>
                  </a:cubicBezTo>
                  <a:cubicBezTo>
                    <a:pt x="5525" y="3239"/>
                    <a:pt x="5858" y="3763"/>
                    <a:pt x="5858" y="4335"/>
                  </a:cubicBezTo>
                  <a:cubicBezTo>
                    <a:pt x="5858" y="4525"/>
                    <a:pt x="5739" y="4668"/>
                    <a:pt x="5549" y="4668"/>
                  </a:cubicBezTo>
                  <a:lnTo>
                    <a:pt x="2643" y="4668"/>
                  </a:lnTo>
                  <a:cubicBezTo>
                    <a:pt x="2477" y="4668"/>
                    <a:pt x="2334" y="4525"/>
                    <a:pt x="2358" y="4335"/>
                  </a:cubicBezTo>
                  <a:cubicBezTo>
                    <a:pt x="2334" y="3763"/>
                    <a:pt x="2691" y="3239"/>
                    <a:pt x="3215" y="2977"/>
                  </a:cubicBezTo>
                  <a:lnTo>
                    <a:pt x="3191" y="2977"/>
                  </a:lnTo>
                  <a:cubicBezTo>
                    <a:pt x="2691" y="2263"/>
                    <a:pt x="3215" y="1286"/>
                    <a:pt x="4096" y="1286"/>
                  </a:cubicBezTo>
                  <a:close/>
                  <a:moveTo>
                    <a:pt x="6097" y="5192"/>
                  </a:moveTo>
                  <a:cubicBezTo>
                    <a:pt x="6478" y="5216"/>
                    <a:pt x="6478" y="5787"/>
                    <a:pt x="6097" y="5811"/>
                  </a:cubicBezTo>
                  <a:lnTo>
                    <a:pt x="2072" y="5811"/>
                  </a:lnTo>
                  <a:cubicBezTo>
                    <a:pt x="1691" y="5787"/>
                    <a:pt x="1691" y="5216"/>
                    <a:pt x="2072" y="5192"/>
                  </a:cubicBezTo>
                  <a:close/>
                  <a:moveTo>
                    <a:pt x="6097" y="6311"/>
                  </a:moveTo>
                  <a:cubicBezTo>
                    <a:pt x="6478" y="6335"/>
                    <a:pt x="6478" y="6907"/>
                    <a:pt x="6097" y="6930"/>
                  </a:cubicBezTo>
                  <a:lnTo>
                    <a:pt x="2072" y="6930"/>
                  </a:lnTo>
                  <a:cubicBezTo>
                    <a:pt x="1691" y="6907"/>
                    <a:pt x="1691" y="6335"/>
                    <a:pt x="2072" y="6311"/>
                  </a:cubicBezTo>
                  <a:close/>
                  <a:moveTo>
                    <a:pt x="3353" y="8309"/>
                  </a:moveTo>
                  <a:cubicBezTo>
                    <a:pt x="3749" y="8309"/>
                    <a:pt x="3749" y="8933"/>
                    <a:pt x="3353" y="8933"/>
                  </a:cubicBezTo>
                  <a:cubicBezTo>
                    <a:pt x="3339" y="8933"/>
                    <a:pt x="3325" y="8932"/>
                    <a:pt x="3310" y="8931"/>
                  </a:cubicBezTo>
                  <a:lnTo>
                    <a:pt x="2072" y="8931"/>
                  </a:lnTo>
                  <a:cubicBezTo>
                    <a:pt x="1691" y="8883"/>
                    <a:pt x="1691" y="8336"/>
                    <a:pt x="2072" y="8312"/>
                  </a:cubicBezTo>
                  <a:lnTo>
                    <a:pt x="3310" y="8312"/>
                  </a:lnTo>
                  <a:cubicBezTo>
                    <a:pt x="3325" y="8310"/>
                    <a:pt x="3339" y="8309"/>
                    <a:pt x="3353" y="8309"/>
                  </a:cubicBezTo>
                  <a:close/>
                  <a:moveTo>
                    <a:pt x="310" y="0"/>
                  </a:moveTo>
                  <a:cubicBezTo>
                    <a:pt x="143" y="0"/>
                    <a:pt x="0" y="143"/>
                    <a:pt x="0" y="310"/>
                  </a:cubicBezTo>
                  <a:lnTo>
                    <a:pt x="0" y="10431"/>
                  </a:lnTo>
                  <a:cubicBezTo>
                    <a:pt x="0" y="10598"/>
                    <a:pt x="143" y="10741"/>
                    <a:pt x="310" y="10741"/>
                  </a:cubicBezTo>
                  <a:lnTo>
                    <a:pt x="5120" y="10741"/>
                  </a:lnTo>
                  <a:lnTo>
                    <a:pt x="5120" y="8002"/>
                  </a:lnTo>
                  <a:cubicBezTo>
                    <a:pt x="5120" y="7812"/>
                    <a:pt x="5263" y="7693"/>
                    <a:pt x="5430" y="7693"/>
                  </a:cubicBezTo>
                  <a:lnTo>
                    <a:pt x="5430" y="7669"/>
                  </a:lnTo>
                  <a:lnTo>
                    <a:pt x="8168" y="7669"/>
                  </a:lnTo>
                  <a:lnTo>
                    <a:pt x="8168" y="310"/>
                  </a:lnTo>
                  <a:cubicBezTo>
                    <a:pt x="8168" y="143"/>
                    <a:pt x="8026" y="0"/>
                    <a:pt x="78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 name="Picture 35">
            <a:extLst>
              <a:ext uri="{FF2B5EF4-FFF2-40B4-BE49-F238E27FC236}">
                <a16:creationId xmlns:a16="http://schemas.microsoft.com/office/drawing/2014/main" id="{359EBF2C-7280-E7B6-EC85-17380D8B4F12}"/>
              </a:ext>
            </a:extLst>
          </p:cNvPr>
          <p:cNvPicPr>
            <a:picLocks noChangeAspect="1"/>
          </p:cNvPicPr>
          <p:nvPr/>
        </p:nvPicPr>
        <p:blipFill>
          <a:blip r:embed="rId3"/>
          <a:stretch>
            <a:fillRect/>
          </a:stretch>
        </p:blipFill>
        <p:spPr>
          <a:xfrm>
            <a:off x="7055131" y="1077559"/>
            <a:ext cx="716505" cy="369809"/>
          </a:xfrm>
          <a:prstGeom prst="rect">
            <a:avLst/>
          </a:prstGeom>
        </p:spPr>
      </p:pic>
    </p:spTree>
    <p:extLst>
      <p:ext uri="{BB962C8B-B14F-4D97-AF65-F5344CB8AC3E}">
        <p14:creationId xmlns:p14="http://schemas.microsoft.com/office/powerpoint/2010/main" val="17400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B795-C930-E541-2597-798420A0E1CE}"/>
              </a:ext>
            </a:extLst>
          </p:cNvPr>
          <p:cNvSpPr>
            <a:spLocks noGrp="1"/>
          </p:cNvSpPr>
          <p:nvPr>
            <p:ph type="title"/>
          </p:nvPr>
        </p:nvSpPr>
        <p:spPr/>
        <p:txBody>
          <a:bodyPr>
            <a:noAutofit/>
          </a:bodyPr>
          <a:lstStyle/>
          <a:p>
            <a:r>
              <a:rPr lang="en-IN" sz="2500">
                <a:latin typeface="Neue Haas Grotesk Text Pro" panose="020B0504020202020204" pitchFamily="34" charset="0"/>
              </a:rPr>
              <a:t>Aggregation of Data: Host &amp; Evaluation Period </a:t>
            </a:r>
          </a:p>
        </p:txBody>
      </p:sp>
      <p:sp>
        <p:nvSpPr>
          <p:cNvPr id="3" name="TextBox 2">
            <a:extLst>
              <a:ext uri="{FF2B5EF4-FFF2-40B4-BE49-F238E27FC236}">
                <a16:creationId xmlns:a16="http://schemas.microsoft.com/office/drawing/2014/main" id="{91031748-BA50-CB28-F1F0-03A056309B37}"/>
              </a:ext>
            </a:extLst>
          </p:cNvPr>
          <p:cNvSpPr txBox="1"/>
          <p:nvPr/>
        </p:nvSpPr>
        <p:spPr>
          <a:xfrm>
            <a:off x="512957" y="1055649"/>
            <a:ext cx="8341112" cy="307777"/>
          </a:xfrm>
          <a:prstGeom prst="rect">
            <a:avLst/>
          </a:prstGeom>
          <a:noFill/>
        </p:spPr>
        <p:txBody>
          <a:bodyPr wrap="square" rtlCol="0">
            <a:spAutoFit/>
          </a:bodyPr>
          <a:lstStyle/>
          <a:p>
            <a:pPr algn="ctr"/>
            <a:r>
              <a:rPr lang="en-US"/>
              <a:t>Data aggregated at host level for each evaluation period before modelling</a:t>
            </a:r>
          </a:p>
        </p:txBody>
      </p:sp>
      <p:sp>
        <p:nvSpPr>
          <p:cNvPr id="9" name="Rectangle 8">
            <a:extLst>
              <a:ext uri="{FF2B5EF4-FFF2-40B4-BE49-F238E27FC236}">
                <a16:creationId xmlns:a16="http://schemas.microsoft.com/office/drawing/2014/main" id="{6955574C-B0D7-D420-8B5B-E9D18892CABA}"/>
              </a:ext>
            </a:extLst>
          </p:cNvPr>
          <p:cNvSpPr/>
          <p:nvPr/>
        </p:nvSpPr>
        <p:spPr>
          <a:xfrm>
            <a:off x="1070519" y="2044390"/>
            <a:ext cx="2096430" cy="2839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Diagonal Corners Rounded 6">
            <a:extLst>
              <a:ext uri="{FF2B5EF4-FFF2-40B4-BE49-F238E27FC236}">
                <a16:creationId xmlns:a16="http://schemas.microsoft.com/office/drawing/2014/main" id="{2BF91D1A-C7B3-8EEE-F4D3-7DE8716C37A9}"/>
              </a:ext>
            </a:extLst>
          </p:cNvPr>
          <p:cNvSpPr/>
          <p:nvPr/>
        </p:nvSpPr>
        <p:spPr>
          <a:xfrm>
            <a:off x="512957" y="1732156"/>
            <a:ext cx="1018478" cy="49065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Neue Haas Grotesk Text Pro" panose="020B0504020202020204" pitchFamily="34" charset="0"/>
              </a:rPr>
              <a:t>By Mean</a:t>
            </a:r>
          </a:p>
        </p:txBody>
      </p:sp>
      <p:graphicFrame>
        <p:nvGraphicFramePr>
          <p:cNvPr id="10" name="Table 9">
            <a:extLst>
              <a:ext uri="{FF2B5EF4-FFF2-40B4-BE49-F238E27FC236}">
                <a16:creationId xmlns:a16="http://schemas.microsoft.com/office/drawing/2014/main" id="{17B0E359-609E-7C8B-9E0B-45A6B7349C39}"/>
              </a:ext>
            </a:extLst>
          </p:cNvPr>
          <p:cNvGraphicFramePr>
            <a:graphicFrameLocks noGrp="1"/>
          </p:cNvGraphicFramePr>
          <p:nvPr/>
        </p:nvGraphicFramePr>
        <p:xfrm>
          <a:off x="1205882" y="2300032"/>
          <a:ext cx="1961066" cy="2377440"/>
        </p:xfrm>
        <a:graphic>
          <a:graphicData uri="http://schemas.openxmlformats.org/drawingml/2006/table">
            <a:tbl>
              <a:tblPr/>
              <a:tblGrid>
                <a:gridCol w="1961066">
                  <a:extLst>
                    <a:ext uri="{9D8B030D-6E8A-4147-A177-3AD203B41FA5}">
                      <a16:colId xmlns:a16="http://schemas.microsoft.com/office/drawing/2014/main" val="2745774306"/>
                    </a:ext>
                  </a:extLst>
                </a:gridCol>
              </a:tblGrid>
              <a:tr h="182880">
                <a:tc>
                  <a:txBody>
                    <a:bodyPr/>
                    <a:lstStyle/>
                    <a:p>
                      <a:pPr algn="l" fontAlgn="b"/>
                      <a:r>
                        <a:rPr lang="en-US" sz="1000" b="0" i="0" u="none" strike="noStrike">
                          <a:solidFill>
                            <a:srgbClr val="000000"/>
                          </a:solidFill>
                          <a:effectLst/>
                          <a:latin typeface="Neue Haas Grotesk Text Pro" panose="020B0504020202020204" pitchFamily="34" charset="0"/>
                        </a:rPr>
                        <a:t>rating_ave_pastYear</a:t>
                      </a:r>
                    </a:p>
                  </a:txBody>
                  <a:tcPr marL="7620" marR="7620" marT="7620" marB="0" anchor="b">
                    <a:lnL>
                      <a:noFill/>
                    </a:lnL>
                    <a:lnR>
                      <a:noFill/>
                    </a:lnR>
                    <a:lnT>
                      <a:noFill/>
                    </a:lnT>
                    <a:lnB>
                      <a:noFill/>
                    </a:lnB>
                  </a:tcPr>
                </a:tc>
                <a:extLst>
                  <a:ext uri="{0D108BD9-81ED-4DB2-BD59-A6C34878D82A}">
                    <a16:rowId xmlns:a16="http://schemas.microsoft.com/office/drawing/2014/main" val="2415169767"/>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numCancel_pastYear</a:t>
                      </a:r>
                    </a:p>
                  </a:txBody>
                  <a:tcPr marL="7620" marR="7620" marT="7620" marB="0" anchor="b">
                    <a:lnL>
                      <a:noFill/>
                    </a:lnL>
                    <a:lnR>
                      <a:noFill/>
                    </a:lnR>
                    <a:lnT>
                      <a:noFill/>
                    </a:lnT>
                    <a:lnB>
                      <a:noFill/>
                    </a:lnB>
                  </a:tcPr>
                </a:tc>
                <a:extLst>
                  <a:ext uri="{0D108BD9-81ED-4DB2-BD59-A6C34878D82A}">
                    <a16:rowId xmlns:a16="http://schemas.microsoft.com/office/drawing/2014/main" val="3754909756"/>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numReviews_pastYear</a:t>
                      </a:r>
                    </a:p>
                  </a:txBody>
                  <a:tcPr marL="7620" marR="7620" marT="7620" marB="0" anchor="b">
                    <a:lnL>
                      <a:noFill/>
                    </a:lnL>
                    <a:lnR>
                      <a:noFill/>
                    </a:lnR>
                    <a:lnT>
                      <a:noFill/>
                    </a:lnT>
                    <a:lnB>
                      <a:noFill/>
                    </a:lnB>
                  </a:tcPr>
                </a:tc>
                <a:extLst>
                  <a:ext uri="{0D108BD9-81ED-4DB2-BD59-A6C34878D82A}">
                    <a16:rowId xmlns:a16="http://schemas.microsoft.com/office/drawing/2014/main" val="3158743871"/>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prop_5_StarReviews_pastYear</a:t>
                      </a:r>
                    </a:p>
                  </a:txBody>
                  <a:tcPr marL="7620" marR="7620" marT="7620" marB="0" anchor="b">
                    <a:lnL>
                      <a:noFill/>
                    </a:lnL>
                    <a:lnR>
                      <a:noFill/>
                    </a:lnR>
                    <a:lnT>
                      <a:noFill/>
                    </a:lnT>
                    <a:lnB>
                      <a:noFill/>
                    </a:lnB>
                  </a:tcPr>
                </a:tc>
                <a:extLst>
                  <a:ext uri="{0D108BD9-81ED-4DB2-BD59-A6C34878D82A}">
                    <a16:rowId xmlns:a16="http://schemas.microsoft.com/office/drawing/2014/main" val="1291489452"/>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available_days_aveListedPrice</a:t>
                      </a:r>
                    </a:p>
                  </a:txBody>
                  <a:tcPr marL="7620" marR="7620" marT="7620" marB="0" anchor="b">
                    <a:lnL>
                      <a:noFill/>
                    </a:lnL>
                    <a:lnR>
                      <a:noFill/>
                    </a:lnR>
                    <a:lnT>
                      <a:noFill/>
                    </a:lnT>
                    <a:lnB>
                      <a:noFill/>
                    </a:lnB>
                  </a:tcPr>
                </a:tc>
                <a:extLst>
                  <a:ext uri="{0D108BD9-81ED-4DB2-BD59-A6C34878D82A}">
                    <a16:rowId xmlns:a16="http://schemas.microsoft.com/office/drawing/2014/main" val="2112720574"/>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booked_days_avePrice</a:t>
                      </a:r>
                    </a:p>
                  </a:txBody>
                  <a:tcPr marL="7620" marR="7620" marT="7620" marB="0" anchor="b">
                    <a:lnL>
                      <a:noFill/>
                    </a:lnL>
                    <a:lnR>
                      <a:noFill/>
                    </a:lnR>
                    <a:lnT>
                      <a:noFill/>
                    </a:lnT>
                    <a:lnB>
                      <a:noFill/>
                    </a:lnB>
                  </a:tcPr>
                </a:tc>
                <a:extLst>
                  <a:ext uri="{0D108BD9-81ED-4DB2-BD59-A6C34878D82A}">
                    <a16:rowId xmlns:a16="http://schemas.microsoft.com/office/drawing/2014/main" val="2618586077"/>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Bedrooms</a:t>
                      </a:r>
                    </a:p>
                  </a:txBody>
                  <a:tcPr marL="7620" marR="7620" marT="7620" marB="0" anchor="b">
                    <a:lnL>
                      <a:noFill/>
                    </a:lnL>
                    <a:lnR>
                      <a:noFill/>
                    </a:lnR>
                    <a:lnT>
                      <a:noFill/>
                    </a:lnT>
                    <a:lnB>
                      <a:noFill/>
                    </a:lnB>
                  </a:tcPr>
                </a:tc>
                <a:extLst>
                  <a:ext uri="{0D108BD9-81ED-4DB2-BD59-A6C34878D82A}">
                    <a16:rowId xmlns:a16="http://schemas.microsoft.com/office/drawing/2014/main" val="1839360248"/>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Bathrooms</a:t>
                      </a:r>
                    </a:p>
                  </a:txBody>
                  <a:tcPr marL="7620" marR="7620" marT="7620" marB="0" anchor="b">
                    <a:lnL>
                      <a:noFill/>
                    </a:lnL>
                    <a:lnR>
                      <a:noFill/>
                    </a:lnR>
                    <a:lnT>
                      <a:noFill/>
                    </a:lnT>
                    <a:lnB>
                      <a:noFill/>
                    </a:lnB>
                  </a:tcPr>
                </a:tc>
                <a:extLst>
                  <a:ext uri="{0D108BD9-81ED-4DB2-BD59-A6C34878D82A}">
                    <a16:rowId xmlns:a16="http://schemas.microsoft.com/office/drawing/2014/main" val="570865546"/>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Number of Photos</a:t>
                      </a:r>
                    </a:p>
                  </a:txBody>
                  <a:tcPr marL="7620" marR="7620" marT="7620" marB="0" anchor="b">
                    <a:lnL>
                      <a:noFill/>
                    </a:lnL>
                    <a:lnR>
                      <a:noFill/>
                    </a:lnR>
                    <a:lnT>
                      <a:noFill/>
                    </a:lnT>
                    <a:lnB>
                      <a:noFill/>
                    </a:lnB>
                  </a:tcPr>
                </a:tc>
                <a:extLst>
                  <a:ext uri="{0D108BD9-81ED-4DB2-BD59-A6C34878D82A}">
                    <a16:rowId xmlns:a16="http://schemas.microsoft.com/office/drawing/2014/main" val="78120700"/>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Nightly Rate</a:t>
                      </a:r>
                    </a:p>
                  </a:txBody>
                  <a:tcPr marL="7620" marR="7620" marT="7620" marB="0" anchor="b">
                    <a:lnL>
                      <a:noFill/>
                    </a:lnL>
                    <a:lnR>
                      <a:noFill/>
                    </a:lnR>
                    <a:lnT>
                      <a:noFill/>
                    </a:lnT>
                    <a:lnB>
                      <a:noFill/>
                    </a:lnB>
                  </a:tcPr>
                </a:tc>
                <a:extLst>
                  <a:ext uri="{0D108BD9-81ED-4DB2-BD59-A6C34878D82A}">
                    <a16:rowId xmlns:a16="http://schemas.microsoft.com/office/drawing/2014/main" val="864207419"/>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Number of Reviews</a:t>
                      </a:r>
                    </a:p>
                  </a:txBody>
                  <a:tcPr marL="7620" marR="7620" marT="7620" marB="0" anchor="b">
                    <a:lnL>
                      <a:noFill/>
                    </a:lnL>
                    <a:lnR>
                      <a:noFill/>
                    </a:lnR>
                    <a:lnT>
                      <a:noFill/>
                    </a:lnT>
                    <a:lnB>
                      <a:noFill/>
                    </a:lnB>
                  </a:tcPr>
                </a:tc>
                <a:extLst>
                  <a:ext uri="{0D108BD9-81ED-4DB2-BD59-A6C34878D82A}">
                    <a16:rowId xmlns:a16="http://schemas.microsoft.com/office/drawing/2014/main" val="1450961127"/>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Rating Overall</a:t>
                      </a:r>
                    </a:p>
                  </a:txBody>
                  <a:tcPr marL="7620" marR="7620" marT="7620" marB="0" anchor="b">
                    <a:lnL>
                      <a:noFill/>
                    </a:lnL>
                    <a:lnR>
                      <a:noFill/>
                    </a:lnR>
                    <a:lnT>
                      <a:noFill/>
                    </a:lnT>
                    <a:lnB>
                      <a:noFill/>
                    </a:lnB>
                  </a:tcPr>
                </a:tc>
                <a:extLst>
                  <a:ext uri="{0D108BD9-81ED-4DB2-BD59-A6C34878D82A}">
                    <a16:rowId xmlns:a16="http://schemas.microsoft.com/office/drawing/2014/main" val="2063002305"/>
                  </a:ext>
                </a:extLst>
              </a:tr>
              <a:tr h="182880">
                <a:tc>
                  <a:txBody>
                    <a:bodyPr/>
                    <a:lstStyle/>
                    <a:p>
                      <a:pPr algn="l" fontAlgn="b"/>
                      <a:r>
                        <a:rPr lang="en-US" sz="1000" b="0" i="0" u="none" strike="noStrike">
                          <a:solidFill>
                            <a:srgbClr val="000000"/>
                          </a:solidFill>
                          <a:effectLst/>
                          <a:latin typeface="Neue Haas Grotesk Text Pro" panose="020B0504020202020204" pitchFamily="34" charset="0"/>
                        </a:rPr>
                        <a:t>occupancy_rate</a:t>
                      </a:r>
                    </a:p>
                  </a:txBody>
                  <a:tcPr marL="7620" marR="7620" marT="7620" marB="0" anchor="b">
                    <a:lnL>
                      <a:noFill/>
                    </a:lnL>
                    <a:lnR>
                      <a:noFill/>
                    </a:lnR>
                    <a:lnT>
                      <a:noFill/>
                    </a:lnT>
                    <a:lnB>
                      <a:noFill/>
                    </a:lnB>
                  </a:tcPr>
                </a:tc>
                <a:extLst>
                  <a:ext uri="{0D108BD9-81ED-4DB2-BD59-A6C34878D82A}">
                    <a16:rowId xmlns:a16="http://schemas.microsoft.com/office/drawing/2014/main" val="2507580932"/>
                  </a:ext>
                </a:extLst>
              </a:tr>
            </a:tbl>
          </a:graphicData>
        </a:graphic>
      </p:graphicFrame>
      <p:sp>
        <p:nvSpPr>
          <p:cNvPr id="11" name="Rectangle 10">
            <a:extLst>
              <a:ext uri="{FF2B5EF4-FFF2-40B4-BE49-F238E27FC236}">
                <a16:creationId xmlns:a16="http://schemas.microsoft.com/office/drawing/2014/main" id="{C9887D82-DA94-1A32-48B7-C2B69CF8572C}"/>
              </a:ext>
            </a:extLst>
          </p:cNvPr>
          <p:cNvSpPr/>
          <p:nvPr/>
        </p:nvSpPr>
        <p:spPr>
          <a:xfrm>
            <a:off x="3859873" y="2044390"/>
            <a:ext cx="1827249" cy="2839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Diagonal Corners Rounded 11">
            <a:extLst>
              <a:ext uri="{FF2B5EF4-FFF2-40B4-BE49-F238E27FC236}">
                <a16:creationId xmlns:a16="http://schemas.microsoft.com/office/drawing/2014/main" id="{FAE4E007-2DB8-502E-2FDA-59CD247765DB}"/>
              </a:ext>
            </a:extLst>
          </p:cNvPr>
          <p:cNvSpPr/>
          <p:nvPr/>
        </p:nvSpPr>
        <p:spPr>
          <a:xfrm>
            <a:off x="3302311" y="1732156"/>
            <a:ext cx="1018478" cy="49065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Neue Haas Grotesk Text Pro" panose="020B0504020202020204" pitchFamily="34" charset="0"/>
              </a:rPr>
              <a:t>By Sum</a:t>
            </a:r>
          </a:p>
        </p:txBody>
      </p:sp>
      <p:graphicFrame>
        <p:nvGraphicFramePr>
          <p:cNvPr id="13" name="Table 12">
            <a:extLst>
              <a:ext uri="{FF2B5EF4-FFF2-40B4-BE49-F238E27FC236}">
                <a16:creationId xmlns:a16="http://schemas.microsoft.com/office/drawing/2014/main" id="{5C618B0B-D9F0-52E1-8A60-03E5671D73B3}"/>
              </a:ext>
            </a:extLst>
          </p:cNvPr>
          <p:cNvGraphicFramePr>
            <a:graphicFrameLocks noGrp="1"/>
          </p:cNvGraphicFramePr>
          <p:nvPr/>
        </p:nvGraphicFramePr>
        <p:xfrm>
          <a:off x="3995236" y="2300032"/>
          <a:ext cx="1572940" cy="2377444"/>
        </p:xfrm>
        <a:graphic>
          <a:graphicData uri="http://schemas.openxmlformats.org/drawingml/2006/table">
            <a:tbl>
              <a:tblPr/>
              <a:tblGrid>
                <a:gridCol w="1572940">
                  <a:extLst>
                    <a:ext uri="{9D8B030D-6E8A-4147-A177-3AD203B41FA5}">
                      <a16:colId xmlns:a16="http://schemas.microsoft.com/office/drawing/2014/main" val="2745774306"/>
                    </a:ext>
                  </a:extLst>
                </a:gridCol>
              </a:tblGrid>
              <a:tr h="191864">
                <a:tc>
                  <a:txBody>
                    <a:bodyPr/>
                    <a:lstStyle/>
                    <a:p>
                      <a:pPr algn="l" fontAlgn="b"/>
                      <a:r>
                        <a:rPr lang="en-US" sz="1000" b="0" i="0" u="none" strike="noStrike">
                          <a:solidFill>
                            <a:srgbClr val="000000"/>
                          </a:solidFill>
                          <a:effectLst/>
                          <a:latin typeface="Neue Haas Grotesk Text Pro" panose="020B0504020202020204" pitchFamily="34" charset="0"/>
                        </a:rPr>
                        <a:t>superhost_period_all</a:t>
                      </a:r>
                    </a:p>
                  </a:txBody>
                  <a:tcPr marL="7620" marR="7620" marT="7620" marB="0" anchor="b">
                    <a:lnL>
                      <a:noFill/>
                    </a:lnL>
                    <a:lnR>
                      <a:noFill/>
                    </a:lnR>
                    <a:lnT>
                      <a:noFill/>
                    </a:lnT>
                    <a:lnB>
                      <a:noFill/>
                    </a:lnB>
                  </a:tcPr>
                </a:tc>
                <a:extLst>
                  <a:ext uri="{0D108BD9-81ED-4DB2-BD59-A6C34878D82A}">
                    <a16:rowId xmlns:a16="http://schemas.microsoft.com/office/drawing/2014/main" val="2415169767"/>
                  </a:ext>
                </a:extLst>
              </a:tr>
              <a:tr h="191864">
                <a:tc>
                  <a:txBody>
                    <a:bodyPr/>
                    <a:lstStyle/>
                    <a:p>
                      <a:pPr algn="l" fontAlgn="b"/>
                      <a:r>
                        <a:rPr lang="en-US" sz="1000" b="0" i="0" u="none" strike="noStrike">
                          <a:solidFill>
                            <a:srgbClr val="000000"/>
                          </a:solidFill>
                          <a:effectLst/>
                          <a:latin typeface="Neue Haas Grotesk Text Pro" panose="020B0504020202020204" pitchFamily="34" charset="0"/>
                        </a:rPr>
                        <a:t>numReserv_pastYear</a:t>
                      </a:r>
                    </a:p>
                  </a:txBody>
                  <a:tcPr marL="7620" marR="7620" marT="7620" marB="0" anchor="b">
                    <a:lnL>
                      <a:noFill/>
                    </a:lnL>
                    <a:lnR>
                      <a:noFill/>
                    </a:lnR>
                    <a:lnT>
                      <a:noFill/>
                    </a:lnT>
                    <a:lnB>
                      <a:noFill/>
                    </a:lnB>
                  </a:tcPr>
                </a:tc>
                <a:extLst>
                  <a:ext uri="{0D108BD9-81ED-4DB2-BD59-A6C34878D82A}">
                    <a16:rowId xmlns:a16="http://schemas.microsoft.com/office/drawing/2014/main" val="3754909756"/>
                  </a:ext>
                </a:extLst>
              </a:tr>
              <a:tr h="191864">
                <a:tc>
                  <a:txBody>
                    <a:bodyPr/>
                    <a:lstStyle/>
                    <a:p>
                      <a:pPr algn="l" fontAlgn="b"/>
                      <a:r>
                        <a:rPr lang="en-US" sz="1000" b="0" i="0" u="none" strike="noStrike">
                          <a:solidFill>
                            <a:srgbClr val="000000"/>
                          </a:solidFill>
                          <a:effectLst/>
                          <a:latin typeface="Neue Haas Grotesk Text Pro" panose="020B0504020202020204" pitchFamily="34" charset="0"/>
                        </a:rPr>
                        <a:t>available_days</a:t>
                      </a:r>
                    </a:p>
                  </a:txBody>
                  <a:tcPr marL="7620" marR="7620" marT="7620" marB="0" anchor="b">
                    <a:lnL>
                      <a:noFill/>
                    </a:lnL>
                    <a:lnR>
                      <a:noFill/>
                    </a:lnR>
                    <a:lnT>
                      <a:noFill/>
                    </a:lnT>
                    <a:lnB>
                      <a:noFill/>
                    </a:lnB>
                  </a:tcPr>
                </a:tc>
                <a:extLst>
                  <a:ext uri="{0D108BD9-81ED-4DB2-BD59-A6C34878D82A}">
                    <a16:rowId xmlns:a16="http://schemas.microsoft.com/office/drawing/2014/main" val="3158743871"/>
                  </a:ext>
                </a:extLst>
              </a:tr>
              <a:tr h="191864">
                <a:tc>
                  <a:txBody>
                    <a:bodyPr/>
                    <a:lstStyle/>
                    <a:p>
                      <a:pPr algn="l" fontAlgn="b"/>
                      <a:r>
                        <a:rPr lang="en-US" sz="1000" b="0" i="0" u="none" strike="noStrike">
                          <a:solidFill>
                            <a:srgbClr val="000000"/>
                          </a:solidFill>
                          <a:effectLst/>
                          <a:latin typeface="Neue Haas Grotesk Text Pro" panose="020B0504020202020204" pitchFamily="34" charset="0"/>
                        </a:rPr>
                        <a:t>booked_days</a:t>
                      </a:r>
                    </a:p>
                  </a:txBody>
                  <a:tcPr marL="7620" marR="7620" marT="7620" marB="0" anchor="b">
                    <a:lnL>
                      <a:noFill/>
                    </a:lnL>
                    <a:lnR>
                      <a:noFill/>
                    </a:lnR>
                    <a:lnT>
                      <a:noFill/>
                    </a:lnT>
                    <a:lnB>
                      <a:noFill/>
                    </a:lnB>
                  </a:tcPr>
                </a:tc>
                <a:extLst>
                  <a:ext uri="{0D108BD9-81ED-4DB2-BD59-A6C34878D82A}">
                    <a16:rowId xmlns:a16="http://schemas.microsoft.com/office/drawing/2014/main" val="1291489452"/>
                  </a:ext>
                </a:extLst>
              </a:tr>
              <a:tr h="191864">
                <a:tc>
                  <a:txBody>
                    <a:bodyPr/>
                    <a:lstStyle/>
                    <a:p>
                      <a:pPr algn="l" fontAlgn="b"/>
                      <a:r>
                        <a:rPr lang="en-US" sz="1000" b="0" i="0" u="none" strike="noStrike">
                          <a:solidFill>
                            <a:srgbClr val="000000"/>
                          </a:solidFill>
                          <a:effectLst/>
                          <a:latin typeface="Neue Haas Grotesk Text Pro" panose="020B0504020202020204" pitchFamily="34" charset="0"/>
                        </a:rPr>
                        <a:t>Cleaning Fee (USD)</a:t>
                      </a:r>
                    </a:p>
                  </a:txBody>
                  <a:tcPr marL="7620" marR="7620" marT="7620" marB="0" anchor="b">
                    <a:lnL>
                      <a:noFill/>
                    </a:lnL>
                    <a:lnR>
                      <a:noFill/>
                    </a:lnR>
                    <a:lnT>
                      <a:noFill/>
                    </a:lnT>
                    <a:lnB>
                      <a:noFill/>
                    </a:lnB>
                  </a:tcPr>
                </a:tc>
                <a:extLst>
                  <a:ext uri="{0D108BD9-81ED-4DB2-BD59-A6C34878D82A}">
                    <a16:rowId xmlns:a16="http://schemas.microsoft.com/office/drawing/2014/main" val="2112720574"/>
                  </a:ext>
                </a:extLst>
              </a:tr>
              <a:tr h="191864">
                <a:tc>
                  <a:txBody>
                    <a:bodyPr/>
                    <a:lstStyle/>
                    <a:p>
                      <a:pPr algn="l" fontAlgn="b"/>
                      <a:r>
                        <a:rPr lang="en-US" sz="1000" b="0" i="0" u="none" strike="noStrike">
                          <a:solidFill>
                            <a:srgbClr val="000000"/>
                          </a:solidFill>
                          <a:effectLst/>
                          <a:latin typeface="Neue Haas Grotesk Text Pro" panose="020B0504020202020204" pitchFamily="34" charset="0"/>
                        </a:rPr>
                        <a:t>revenue</a:t>
                      </a:r>
                    </a:p>
                  </a:txBody>
                  <a:tcPr marL="7620" marR="7620" marT="7620" marB="0" anchor="b">
                    <a:lnL>
                      <a:noFill/>
                    </a:lnL>
                    <a:lnR>
                      <a:noFill/>
                    </a:lnR>
                    <a:lnT>
                      <a:noFill/>
                    </a:lnT>
                    <a:lnB>
                      <a:noFill/>
                    </a:lnB>
                  </a:tcPr>
                </a:tc>
                <a:extLst>
                  <a:ext uri="{0D108BD9-81ED-4DB2-BD59-A6C34878D82A}">
                    <a16:rowId xmlns:a16="http://schemas.microsoft.com/office/drawing/2014/main" val="2618586077"/>
                  </a:ext>
                </a:extLst>
              </a:tr>
              <a:tr h="175180">
                <a:tc>
                  <a:txBody>
                    <a:bodyPr/>
                    <a:lstStyle/>
                    <a:p>
                      <a:pPr algn="l" fontAlgn="b"/>
                      <a:endParaRPr lang="en-US" sz="1000" b="0" i="0" u="none" strike="noStrike">
                        <a:solidFill>
                          <a:srgbClr val="000000"/>
                        </a:solidFill>
                        <a:effectLst/>
                        <a:latin typeface="Neue Haas Grotesk Text Pro" panose="020B05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839360248"/>
                  </a:ext>
                </a:extLst>
              </a:tr>
              <a:tr h="175180">
                <a:tc>
                  <a:txBody>
                    <a:bodyPr/>
                    <a:lstStyle/>
                    <a:p>
                      <a:pPr algn="l" fontAlgn="b"/>
                      <a:endParaRPr lang="en-US" sz="1000" b="0" i="0" u="none" strike="noStrike">
                        <a:solidFill>
                          <a:srgbClr val="000000"/>
                        </a:solidFill>
                        <a:effectLst/>
                        <a:latin typeface="Neue Haas Grotesk Text Pro" panose="020B05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570865546"/>
                  </a:ext>
                </a:extLst>
              </a:tr>
              <a:tr h="175180">
                <a:tc>
                  <a:txBody>
                    <a:bodyPr/>
                    <a:lstStyle/>
                    <a:p>
                      <a:pPr algn="l" fontAlgn="b"/>
                      <a:endParaRPr lang="en-US" sz="1000" b="0" i="0" u="none" strike="noStrike">
                        <a:solidFill>
                          <a:srgbClr val="000000"/>
                        </a:solidFill>
                        <a:effectLst/>
                        <a:latin typeface="Neue Haas Grotesk Text Pro" panose="020B05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78120700"/>
                  </a:ext>
                </a:extLst>
              </a:tr>
              <a:tr h="175180">
                <a:tc>
                  <a:txBody>
                    <a:bodyPr/>
                    <a:lstStyle/>
                    <a:p>
                      <a:pPr algn="l" fontAlgn="b"/>
                      <a:endParaRPr lang="en-US" sz="1000" b="0" i="0" u="none" strike="noStrike">
                        <a:solidFill>
                          <a:srgbClr val="000000"/>
                        </a:solidFill>
                        <a:effectLst/>
                        <a:latin typeface="Neue Haas Grotesk Text Pro" panose="020B05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864207419"/>
                  </a:ext>
                </a:extLst>
              </a:tr>
              <a:tr h="175180">
                <a:tc>
                  <a:txBody>
                    <a:bodyPr/>
                    <a:lstStyle/>
                    <a:p>
                      <a:pPr algn="l" fontAlgn="b"/>
                      <a:endParaRPr lang="en-US" sz="1000" b="0" i="0" u="none" strike="noStrike">
                        <a:solidFill>
                          <a:srgbClr val="000000"/>
                        </a:solidFill>
                        <a:effectLst/>
                        <a:latin typeface="Neue Haas Grotesk Text Pro" panose="020B05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450961127"/>
                  </a:ext>
                </a:extLst>
              </a:tr>
              <a:tr h="175180">
                <a:tc>
                  <a:txBody>
                    <a:bodyPr/>
                    <a:lstStyle/>
                    <a:p>
                      <a:pPr algn="l" fontAlgn="b"/>
                      <a:endParaRPr lang="en-US" sz="1000" b="0" i="0" u="none" strike="noStrike">
                        <a:solidFill>
                          <a:srgbClr val="000000"/>
                        </a:solidFill>
                        <a:effectLst/>
                        <a:latin typeface="Neue Haas Grotesk Text Pro" panose="020B05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063002305"/>
                  </a:ext>
                </a:extLst>
              </a:tr>
              <a:tr h="175180">
                <a:tc>
                  <a:txBody>
                    <a:bodyPr/>
                    <a:lstStyle/>
                    <a:p>
                      <a:pPr algn="l" fontAlgn="b"/>
                      <a:endParaRPr lang="en-US" sz="1000" b="0" i="0" u="none" strike="noStrike">
                        <a:solidFill>
                          <a:srgbClr val="000000"/>
                        </a:solidFill>
                        <a:effectLst/>
                        <a:latin typeface="Neue Haas Grotesk Text Pro" panose="020B05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507580932"/>
                  </a:ext>
                </a:extLst>
              </a:tr>
            </a:tbl>
          </a:graphicData>
        </a:graphic>
      </p:graphicFrame>
      <p:sp>
        <p:nvSpPr>
          <p:cNvPr id="14" name="Rectangle 13">
            <a:extLst>
              <a:ext uri="{FF2B5EF4-FFF2-40B4-BE49-F238E27FC236}">
                <a16:creationId xmlns:a16="http://schemas.microsoft.com/office/drawing/2014/main" id="{C7641B6E-08D6-36C5-B476-8F9606884F81}"/>
              </a:ext>
            </a:extLst>
          </p:cNvPr>
          <p:cNvSpPr/>
          <p:nvPr/>
        </p:nvSpPr>
        <p:spPr>
          <a:xfrm>
            <a:off x="6380046" y="2044390"/>
            <a:ext cx="1827249" cy="2839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Diagonal Corners Rounded 14">
            <a:extLst>
              <a:ext uri="{FF2B5EF4-FFF2-40B4-BE49-F238E27FC236}">
                <a16:creationId xmlns:a16="http://schemas.microsoft.com/office/drawing/2014/main" id="{A2F36410-E847-5494-FEFB-63F36C672851}"/>
              </a:ext>
            </a:extLst>
          </p:cNvPr>
          <p:cNvSpPr/>
          <p:nvPr/>
        </p:nvSpPr>
        <p:spPr>
          <a:xfrm>
            <a:off x="5822484" y="1732156"/>
            <a:ext cx="1018478" cy="49065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Neue Haas Grotesk Text Pro" panose="020B0504020202020204" pitchFamily="34" charset="0"/>
              </a:rPr>
              <a:t>Binning</a:t>
            </a:r>
          </a:p>
        </p:txBody>
      </p:sp>
      <p:graphicFrame>
        <p:nvGraphicFramePr>
          <p:cNvPr id="16" name="Table 15">
            <a:extLst>
              <a:ext uri="{FF2B5EF4-FFF2-40B4-BE49-F238E27FC236}">
                <a16:creationId xmlns:a16="http://schemas.microsoft.com/office/drawing/2014/main" id="{EA4395E2-E2F5-6A3F-ECC2-976E4D2F8C36}"/>
              </a:ext>
            </a:extLst>
          </p:cNvPr>
          <p:cNvGraphicFramePr>
            <a:graphicFrameLocks noGrp="1"/>
          </p:cNvGraphicFramePr>
          <p:nvPr/>
        </p:nvGraphicFramePr>
        <p:xfrm>
          <a:off x="6507200" y="2300032"/>
          <a:ext cx="1572940" cy="1226260"/>
        </p:xfrm>
        <a:graphic>
          <a:graphicData uri="http://schemas.openxmlformats.org/drawingml/2006/table">
            <a:tbl>
              <a:tblPr/>
              <a:tblGrid>
                <a:gridCol w="1572940">
                  <a:extLst>
                    <a:ext uri="{9D8B030D-6E8A-4147-A177-3AD203B41FA5}">
                      <a16:colId xmlns:a16="http://schemas.microsoft.com/office/drawing/2014/main" val="2745774306"/>
                    </a:ext>
                  </a:extLst>
                </a:gridCol>
              </a:tblGrid>
              <a:tr h="175180">
                <a:tc>
                  <a:txBody>
                    <a:bodyPr/>
                    <a:lstStyle/>
                    <a:p>
                      <a:pPr algn="l" fontAlgn="b"/>
                      <a:r>
                        <a:rPr lang="en-US" sz="1000" b="0" i="0" u="none" strike="noStrike">
                          <a:solidFill>
                            <a:srgbClr val="000000"/>
                          </a:solidFill>
                          <a:effectLst/>
                          <a:latin typeface="Neue Haas Grotesk Text Pro" panose="020B0504020202020204" pitchFamily="34" charset="0"/>
                        </a:rPr>
                        <a:t>Listing Type</a:t>
                      </a:r>
                    </a:p>
                  </a:txBody>
                  <a:tcPr marL="7620" marR="7620" marT="7620" marB="0" anchor="b">
                    <a:lnL>
                      <a:noFill/>
                    </a:lnL>
                    <a:lnR>
                      <a:noFill/>
                    </a:lnR>
                    <a:lnT>
                      <a:noFill/>
                    </a:lnT>
                    <a:lnB>
                      <a:noFill/>
                    </a:lnB>
                  </a:tcPr>
                </a:tc>
                <a:extLst>
                  <a:ext uri="{0D108BD9-81ED-4DB2-BD59-A6C34878D82A}">
                    <a16:rowId xmlns:a16="http://schemas.microsoft.com/office/drawing/2014/main" val="1839360248"/>
                  </a:ext>
                </a:extLst>
              </a:tr>
              <a:tr h="175180">
                <a:tc>
                  <a:txBody>
                    <a:bodyPr/>
                    <a:lstStyle/>
                    <a:p>
                      <a:pPr algn="l" fontAlgn="b"/>
                      <a:r>
                        <a:rPr lang="en-US" sz="1000" b="0" i="0" u="none" strike="noStrike">
                          <a:solidFill>
                            <a:srgbClr val="000000"/>
                          </a:solidFill>
                          <a:effectLst/>
                          <a:latin typeface="Neue Haas Grotesk Text Pro" panose="020B0504020202020204" pitchFamily="34" charset="0"/>
                        </a:rPr>
                        <a:t>Maximum Guests</a:t>
                      </a:r>
                    </a:p>
                  </a:txBody>
                  <a:tcPr marL="7620" marR="7620" marT="7620" marB="0" anchor="b">
                    <a:lnL>
                      <a:noFill/>
                    </a:lnL>
                    <a:lnR>
                      <a:noFill/>
                    </a:lnR>
                    <a:lnT>
                      <a:noFill/>
                    </a:lnT>
                    <a:lnB>
                      <a:noFill/>
                    </a:lnB>
                  </a:tcPr>
                </a:tc>
                <a:extLst>
                  <a:ext uri="{0D108BD9-81ED-4DB2-BD59-A6C34878D82A}">
                    <a16:rowId xmlns:a16="http://schemas.microsoft.com/office/drawing/2014/main" val="570865546"/>
                  </a:ext>
                </a:extLst>
              </a:tr>
              <a:tr h="175180">
                <a:tc>
                  <a:txBody>
                    <a:bodyPr/>
                    <a:lstStyle/>
                    <a:p>
                      <a:pPr algn="l" fontAlgn="b"/>
                      <a:r>
                        <a:rPr lang="en-US" sz="1000" b="0" i="0" u="none" strike="noStrike">
                          <a:solidFill>
                            <a:srgbClr val="000000"/>
                          </a:solidFill>
                          <a:effectLst/>
                          <a:latin typeface="Neue Haas Grotesk Text Pro" panose="020B0504020202020204" pitchFamily="34" charset="0"/>
                        </a:rPr>
                        <a:t>Minimum Stays</a:t>
                      </a:r>
                    </a:p>
                  </a:txBody>
                  <a:tcPr marL="7620" marR="7620" marT="7620" marB="0" anchor="b">
                    <a:lnL>
                      <a:noFill/>
                    </a:lnL>
                    <a:lnR>
                      <a:noFill/>
                    </a:lnR>
                    <a:lnT>
                      <a:noFill/>
                    </a:lnT>
                    <a:lnB>
                      <a:noFill/>
                    </a:lnB>
                  </a:tcPr>
                </a:tc>
                <a:extLst>
                  <a:ext uri="{0D108BD9-81ED-4DB2-BD59-A6C34878D82A}">
                    <a16:rowId xmlns:a16="http://schemas.microsoft.com/office/drawing/2014/main" val="78120700"/>
                  </a:ext>
                </a:extLst>
              </a:tr>
              <a:tr h="175180">
                <a:tc>
                  <a:txBody>
                    <a:bodyPr/>
                    <a:lstStyle/>
                    <a:p>
                      <a:pPr algn="l" fontAlgn="b"/>
                      <a:endParaRPr lang="en-US" sz="1000" b="0" i="0" u="none" strike="noStrike">
                        <a:solidFill>
                          <a:srgbClr val="000000"/>
                        </a:solidFill>
                        <a:effectLst/>
                        <a:latin typeface="Neue Haas Grotesk Text Pro" panose="020B05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864207419"/>
                  </a:ext>
                </a:extLst>
              </a:tr>
              <a:tr h="175180">
                <a:tc>
                  <a:txBody>
                    <a:bodyPr/>
                    <a:lstStyle/>
                    <a:p>
                      <a:pPr algn="l" fontAlgn="b"/>
                      <a:endParaRPr lang="en-US" sz="1000" b="0" i="0" u="none" strike="noStrike">
                        <a:solidFill>
                          <a:srgbClr val="000000"/>
                        </a:solidFill>
                        <a:effectLst/>
                        <a:latin typeface="Neue Haas Grotesk Text Pro" panose="020B05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450961127"/>
                  </a:ext>
                </a:extLst>
              </a:tr>
              <a:tr h="175180">
                <a:tc>
                  <a:txBody>
                    <a:bodyPr/>
                    <a:lstStyle/>
                    <a:p>
                      <a:pPr algn="l" fontAlgn="b"/>
                      <a:endParaRPr lang="en-US" sz="1000" b="0" i="0" u="none" strike="noStrike">
                        <a:solidFill>
                          <a:srgbClr val="000000"/>
                        </a:solidFill>
                        <a:effectLst/>
                        <a:latin typeface="Neue Haas Grotesk Text Pro" panose="020B05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063002305"/>
                  </a:ext>
                </a:extLst>
              </a:tr>
              <a:tr h="175180">
                <a:tc>
                  <a:txBody>
                    <a:bodyPr/>
                    <a:lstStyle/>
                    <a:p>
                      <a:pPr algn="l" fontAlgn="b"/>
                      <a:endParaRPr lang="en-US" sz="1000" b="0" i="0" u="none" strike="noStrike">
                        <a:solidFill>
                          <a:srgbClr val="000000"/>
                        </a:solidFill>
                        <a:effectLst/>
                        <a:latin typeface="Neue Haas Grotesk Text Pro" panose="020B05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507580932"/>
                  </a:ext>
                </a:extLst>
              </a:tr>
            </a:tbl>
          </a:graphicData>
        </a:graphic>
      </p:graphicFrame>
    </p:spTree>
    <p:extLst>
      <p:ext uri="{BB962C8B-B14F-4D97-AF65-F5344CB8AC3E}">
        <p14:creationId xmlns:p14="http://schemas.microsoft.com/office/powerpoint/2010/main" val="153639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44"/>
          <p:cNvSpPr txBox="1">
            <a:spLocks noGrp="1"/>
          </p:cNvSpPr>
          <p:nvPr>
            <p:ph type="title"/>
          </p:nvPr>
        </p:nvSpPr>
        <p:spPr>
          <a:xfrm>
            <a:off x="457200" y="420558"/>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atin typeface="Neue Haas Grotesk Text Pro"/>
              </a:rPr>
              <a:t>Modelling</a:t>
            </a:r>
          </a:p>
        </p:txBody>
      </p:sp>
      <p:graphicFrame>
        <p:nvGraphicFramePr>
          <p:cNvPr id="1279" name="Google Shape;1279;p44"/>
          <p:cNvGraphicFramePr/>
          <p:nvPr>
            <p:extLst>
              <p:ext uri="{D42A27DB-BD31-4B8C-83A1-F6EECF244321}">
                <p14:modId xmlns:p14="http://schemas.microsoft.com/office/powerpoint/2010/main" val="2754429141"/>
              </p:ext>
            </p:extLst>
          </p:nvPr>
        </p:nvGraphicFramePr>
        <p:xfrm>
          <a:off x="457200" y="1017175"/>
          <a:ext cx="8229600" cy="3719045"/>
        </p:xfrm>
        <a:graphic>
          <a:graphicData uri="http://schemas.openxmlformats.org/drawingml/2006/table">
            <a:tbl>
              <a:tblPr>
                <a:noFill/>
                <a:tableStyleId>{5CE0DEFA-985B-4AF5-AD1F-4A1C88E78ABF}</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62275">
                <a:tc gridSpan="3">
                  <a:txBody>
                    <a:bodyPr/>
                    <a:lstStyle/>
                    <a:p>
                      <a:pPr marL="0" lvl="0" indent="0" algn="ctr" rtl="0">
                        <a:spcBef>
                          <a:spcPts val="0"/>
                        </a:spcBef>
                        <a:spcAft>
                          <a:spcPts val="0"/>
                        </a:spcAft>
                        <a:buNone/>
                      </a:pPr>
                      <a:r>
                        <a:rPr lang="en" sz="2000" b="1">
                          <a:solidFill>
                            <a:schemeClr val="lt1"/>
                          </a:solidFill>
                          <a:latin typeface="Neue Haas Grotesk Text Pro" panose="020B0504020202020204" pitchFamily="34" charset="0"/>
                          <a:ea typeface="Fira Sans Extra Condensed"/>
                          <a:cs typeface="Fira Sans Extra Condensed"/>
                          <a:sym typeface="Fira Sans Extra Condensed"/>
                        </a:rPr>
                        <a:t>Regression</a:t>
                      </a:r>
                      <a:endParaRPr sz="2000" b="1">
                        <a:solidFill>
                          <a:schemeClr val="lt1"/>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2275">
                <a:tc>
                  <a:txBody>
                    <a:bodyPr/>
                    <a:lstStyle/>
                    <a:p>
                      <a:pPr marL="0" lvl="0" indent="0" algn="ctr" rtl="0">
                        <a:spcBef>
                          <a:spcPts val="0"/>
                        </a:spcBef>
                        <a:spcAft>
                          <a:spcPts val="0"/>
                        </a:spcAft>
                        <a:buClr>
                          <a:schemeClr val="dk1"/>
                        </a:buClr>
                        <a:buSzPts val="1100"/>
                        <a:buFont typeface="Arial"/>
                        <a:buNone/>
                      </a:pPr>
                      <a:r>
                        <a:rPr lang="en" sz="1800" b="1">
                          <a:solidFill>
                            <a:schemeClr val="accent2"/>
                          </a:solidFill>
                          <a:latin typeface="Neue Haas Grotesk Text Pro" panose="020B0504020202020204" pitchFamily="34" charset="0"/>
                          <a:ea typeface="Fira Sans Extra Condensed"/>
                          <a:cs typeface="Fira Sans Extra Condensed"/>
                          <a:sym typeface="Fira Sans Extra Condensed"/>
                        </a:rPr>
                        <a:t>01</a:t>
                      </a:r>
                      <a:endParaRPr b="1">
                        <a:solidFill>
                          <a:schemeClr val="accent2"/>
                        </a:solidFill>
                        <a:latin typeface="Neue Haas Grotesk Text Pro" panose="020B05040202020202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49397">
                        <a:alpha val="12549"/>
                      </a:srgbClr>
                    </a:solidFill>
                  </a:tcPr>
                </a:tc>
                <a:tc>
                  <a:txBody>
                    <a:bodyPr/>
                    <a:lstStyle/>
                    <a:p>
                      <a:pPr marL="0" lvl="0" indent="0" algn="ctr" rtl="0">
                        <a:spcBef>
                          <a:spcPts val="0"/>
                        </a:spcBef>
                        <a:spcAft>
                          <a:spcPts val="0"/>
                        </a:spcAft>
                        <a:buClr>
                          <a:schemeClr val="dk1"/>
                        </a:buClr>
                        <a:buSzPts val="1100"/>
                        <a:buFont typeface="Arial"/>
                        <a:buNone/>
                      </a:pPr>
                      <a:r>
                        <a:rPr lang="en" sz="1800" b="1">
                          <a:solidFill>
                            <a:schemeClr val="accent3"/>
                          </a:solidFill>
                          <a:latin typeface="Neue Haas Grotesk Text Pro" panose="020B0504020202020204" pitchFamily="34" charset="0"/>
                          <a:ea typeface="Fira Sans Extra Condensed"/>
                          <a:cs typeface="Fira Sans Extra Condensed"/>
                          <a:sym typeface="Fira Sans Extra Condensed"/>
                        </a:rPr>
                        <a:t>02</a:t>
                      </a:r>
                      <a:endParaRPr b="1">
                        <a:solidFill>
                          <a:schemeClr val="accent3"/>
                        </a:solidFill>
                        <a:latin typeface="Neue Haas Grotesk Text Pro" panose="020B05040202020202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3C2AC">
                        <a:alpha val="12549"/>
                      </a:srgbClr>
                    </a:solidFill>
                  </a:tcPr>
                </a:tc>
                <a:tc>
                  <a:txBody>
                    <a:bodyPr/>
                    <a:lstStyle/>
                    <a:p>
                      <a:pPr marL="0" lvl="0" indent="0" algn="ctr" rtl="0">
                        <a:spcBef>
                          <a:spcPts val="0"/>
                        </a:spcBef>
                        <a:spcAft>
                          <a:spcPts val="0"/>
                        </a:spcAft>
                        <a:buNone/>
                      </a:pPr>
                      <a:r>
                        <a:rPr lang="en" sz="1800" b="1">
                          <a:solidFill>
                            <a:schemeClr val="accent4"/>
                          </a:solidFill>
                          <a:latin typeface="Neue Haas Grotesk Text Pro" panose="020B0504020202020204" pitchFamily="34" charset="0"/>
                          <a:ea typeface="Fira Sans Extra Condensed"/>
                          <a:cs typeface="Fira Sans Extra Condensed"/>
                          <a:sym typeface="Fira Sans Extra Condensed"/>
                        </a:rPr>
                        <a:t>03</a:t>
                      </a:r>
                      <a:endParaRPr>
                        <a:solidFill>
                          <a:schemeClr val="accent4"/>
                        </a:solidFill>
                        <a:latin typeface="Neue Haas Grotesk Text Pro" panose="020B05040202020202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508683">
                        <a:alpha val="12549"/>
                      </a:srgbClr>
                    </a:solidFill>
                  </a:tcPr>
                </a:tc>
                <a:extLst>
                  <a:ext uri="{0D108BD9-81ED-4DB2-BD59-A6C34878D82A}">
                    <a16:rowId xmlns:a16="http://schemas.microsoft.com/office/drawing/2014/main" val="10001"/>
                  </a:ext>
                </a:extLst>
              </a:tr>
              <a:tr h="817275">
                <a:tc>
                  <a:txBody>
                    <a:bodyPr/>
                    <a:lstStyle/>
                    <a:p>
                      <a:pPr marL="0" lvl="0" indent="0" algn="ctr" rtl="0">
                        <a:spcBef>
                          <a:spcPts val="0"/>
                        </a:spcBef>
                        <a:spcAft>
                          <a:spcPts val="0"/>
                        </a:spcAft>
                        <a:buNone/>
                      </a:pPr>
                      <a:r>
                        <a:rPr lang="en" sz="2000" b="1">
                          <a:solidFill>
                            <a:schemeClr val="lt1"/>
                          </a:solidFill>
                          <a:latin typeface="Neue Haas Grotesk Text Pro" panose="020B0504020202020204" pitchFamily="34" charset="0"/>
                          <a:ea typeface="Fira Sans Extra Condensed"/>
                          <a:cs typeface="Fira Sans Extra Condensed"/>
                          <a:sym typeface="Fira Sans Extra Condensed"/>
                        </a:rPr>
                        <a:t>Polynomial Regression</a:t>
                      </a:r>
                      <a:endParaRPr sz="2000" b="1">
                        <a:solidFill>
                          <a:schemeClr val="lt1"/>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b="1">
                          <a:solidFill>
                            <a:schemeClr val="lt1"/>
                          </a:solidFill>
                          <a:latin typeface="Neue Haas Grotesk Text Pro" panose="020B0504020202020204" pitchFamily="34" charset="0"/>
                          <a:ea typeface="Fira Sans Extra Condensed"/>
                          <a:cs typeface="Fira Sans Extra Condensed"/>
                          <a:sym typeface="Fira Sans Extra Condensed"/>
                        </a:rPr>
                        <a:t>Polynomial Regression</a:t>
                      </a:r>
                      <a:endParaRPr sz="2000" b="1">
                        <a:solidFill>
                          <a:schemeClr val="lt1"/>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000" b="1">
                          <a:solidFill>
                            <a:schemeClr val="lt1"/>
                          </a:solidFill>
                          <a:latin typeface="Neue Haas Grotesk Text Pro" panose="020B0504020202020204" pitchFamily="34" charset="0"/>
                          <a:ea typeface="Fira Sans Extra Condensed"/>
                          <a:cs typeface="Fira Sans Extra Condensed"/>
                          <a:sym typeface="Fira Sans Extra Condensed"/>
                        </a:rPr>
                        <a:t>Polynomial Regression</a:t>
                      </a:r>
                      <a:endParaRPr sz="2000" b="1">
                        <a:solidFill>
                          <a:schemeClr val="lt1"/>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605375">
                <a:tc>
                  <a:txBody>
                    <a:bodyPr/>
                    <a:lstStyle/>
                    <a:p>
                      <a:pPr marL="0" lvl="0" indent="0" algn="ctr" rtl="0">
                        <a:spcBef>
                          <a:spcPts val="0"/>
                        </a:spcBef>
                        <a:spcAft>
                          <a:spcPts val="0"/>
                        </a:spcAft>
                        <a:buClr>
                          <a:schemeClr val="dk1"/>
                        </a:buClr>
                        <a:buSzPts val="1100"/>
                        <a:buFont typeface="Arial"/>
                        <a:buNone/>
                      </a:pPr>
                      <a:r>
                        <a:rPr lang="en">
                          <a:solidFill>
                            <a:schemeClr val="dk1"/>
                          </a:solidFill>
                          <a:latin typeface="Neue Haas Grotesk Text Pro" panose="020B0504020202020204" pitchFamily="34" charset="0"/>
                          <a:ea typeface="Roboto"/>
                          <a:cs typeface="Roboto"/>
                          <a:sym typeface="Roboto"/>
                        </a:rPr>
                        <a:t>Stepwise without log transformed variables</a:t>
                      </a:r>
                      <a:endParaRPr sz="1800" b="1">
                        <a:solidFill>
                          <a:schemeClr val="accent3"/>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49397">
                        <a:alpha val="25099"/>
                      </a:srgbClr>
                    </a:solidFill>
                  </a:tcPr>
                </a:tc>
                <a:tc>
                  <a:txBody>
                    <a:bodyPr/>
                    <a:lstStyle/>
                    <a:p>
                      <a:pPr marL="0" lvl="0" indent="0" algn="ctr" rtl="0">
                        <a:spcBef>
                          <a:spcPts val="0"/>
                        </a:spcBef>
                        <a:spcAft>
                          <a:spcPts val="0"/>
                        </a:spcAft>
                        <a:buClr>
                          <a:schemeClr val="dk1"/>
                        </a:buClr>
                        <a:buSzPts val="1100"/>
                        <a:buFont typeface="Arial"/>
                        <a:buNone/>
                      </a:pPr>
                      <a:r>
                        <a:rPr lang="en">
                          <a:solidFill>
                            <a:schemeClr val="dk1"/>
                          </a:solidFill>
                          <a:latin typeface="Neue Haas Grotesk Text Pro" panose="020B0504020202020204" pitchFamily="34" charset="0"/>
                          <a:ea typeface="Roboto"/>
                          <a:cs typeface="Roboto"/>
                          <a:sym typeface="Roboto"/>
                        </a:rPr>
                        <a:t>Without step-wise but on log transformed variables</a:t>
                      </a:r>
                      <a:endParaRPr sz="2100" b="1">
                        <a:solidFill>
                          <a:schemeClr val="lt1"/>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3C2AC">
                        <a:alpha val="25099"/>
                      </a:srgbClr>
                    </a:solidFill>
                  </a:tcPr>
                </a:tc>
                <a:tc>
                  <a:txBody>
                    <a:bodyPr/>
                    <a:lstStyle/>
                    <a:p>
                      <a:pPr marL="0" lvl="0" indent="0" algn="ctr" rtl="0">
                        <a:spcBef>
                          <a:spcPts val="0"/>
                        </a:spcBef>
                        <a:spcAft>
                          <a:spcPts val="0"/>
                        </a:spcAft>
                        <a:buNone/>
                      </a:pPr>
                      <a:r>
                        <a:rPr lang="en">
                          <a:latin typeface="Neue Haas Grotesk Text Pro" panose="020B0504020202020204" pitchFamily="34" charset="0"/>
                          <a:ea typeface="Roboto"/>
                          <a:cs typeface="Roboto"/>
                          <a:sym typeface="Roboto"/>
                        </a:rPr>
                        <a:t>With Stepwise on log transformed variables</a:t>
                      </a:r>
                      <a:endParaRPr>
                        <a:latin typeface="Neue Haas Grotesk Text Pro" panose="020B05040202020202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508683">
                        <a:alpha val="25099"/>
                      </a:srgbClr>
                    </a:solidFill>
                  </a:tcPr>
                </a:tc>
                <a:extLst>
                  <a:ext uri="{0D108BD9-81ED-4DB2-BD59-A6C34878D82A}">
                    <a16:rowId xmlns:a16="http://schemas.microsoft.com/office/drawing/2014/main" val="10003"/>
                  </a:ext>
                </a:extLst>
              </a:tr>
              <a:tr h="605375">
                <a:tc>
                  <a:txBody>
                    <a:bodyPr/>
                    <a:lstStyle/>
                    <a:p>
                      <a:pPr marL="0" lvl="0" indent="0" algn="ctr" rtl="0">
                        <a:spcBef>
                          <a:spcPts val="0"/>
                        </a:spcBef>
                        <a:spcAft>
                          <a:spcPts val="0"/>
                        </a:spcAft>
                        <a:buNone/>
                      </a:pPr>
                      <a:endParaRPr>
                        <a:solidFill>
                          <a:schemeClr val="dk1"/>
                        </a:solidFill>
                        <a:latin typeface="Neue Haas Grotesk Text Pro" panose="020B05040202020202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a:solidFill>
                          <a:schemeClr val="dk1"/>
                        </a:solidFill>
                        <a:latin typeface="Neue Haas Grotesk Text Pro" panose="020B05040202020202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solidFill>
                          <a:schemeClr val="dk1"/>
                        </a:solidFill>
                        <a:latin typeface="Neue Haas Grotesk Text Pro" panose="020B05040202020202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62275">
                <a:tc gridSpan="3">
                  <a:txBody>
                    <a:bodyPr/>
                    <a:lstStyle/>
                    <a:p>
                      <a:pPr marL="0" lvl="0" indent="0" algn="ctr" rtl="0">
                        <a:spcBef>
                          <a:spcPts val="0"/>
                        </a:spcBef>
                        <a:spcAft>
                          <a:spcPts val="0"/>
                        </a:spcAft>
                        <a:buNone/>
                      </a:pPr>
                      <a:endParaRPr sz="2400" b="1">
                        <a:solidFill>
                          <a:schemeClr val="lt1"/>
                        </a:solidFill>
                        <a:latin typeface="Neue Haas Grotesk Text Pro" panose="020B0504020202020204" pitchFamily="34" charset="0"/>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grpSp>
        <p:nvGrpSpPr>
          <p:cNvPr id="1280" name="Google Shape;1280;p44"/>
          <p:cNvGrpSpPr/>
          <p:nvPr/>
        </p:nvGrpSpPr>
        <p:grpSpPr>
          <a:xfrm>
            <a:off x="590783" y="4202450"/>
            <a:ext cx="7905900" cy="501000"/>
            <a:chOff x="590783" y="4202450"/>
            <a:chExt cx="7905900" cy="501000"/>
          </a:xfrm>
        </p:grpSpPr>
        <p:sp>
          <p:nvSpPr>
            <p:cNvPr id="1281" name="Google Shape;1281;p44"/>
            <p:cNvSpPr/>
            <p:nvPr/>
          </p:nvSpPr>
          <p:spPr>
            <a:xfrm>
              <a:off x="590783" y="4403889"/>
              <a:ext cx="7905900" cy="200100"/>
            </a:xfrm>
            <a:prstGeom prst="leftRightArrow">
              <a:avLst>
                <a:gd name="adj1" fmla="val 50000"/>
                <a:gd name="adj2" fmla="val 8092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4"/>
            <p:cNvSpPr/>
            <p:nvPr/>
          </p:nvSpPr>
          <p:spPr>
            <a:xfrm>
              <a:off x="4321575" y="4202450"/>
              <a:ext cx="501000" cy="50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4"/>
          <p:cNvGrpSpPr/>
          <p:nvPr/>
        </p:nvGrpSpPr>
        <p:grpSpPr>
          <a:xfrm>
            <a:off x="4385915" y="3685063"/>
            <a:ext cx="316458" cy="367107"/>
            <a:chOff x="853400" y="2287189"/>
            <a:chExt cx="316458" cy="367107"/>
          </a:xfrm>
        </p:grpSpPr>
        <p:sp>
          <p:nvSpPr>
            <p:cNvPr id="1284" name="Google Shape;1284;p44"/>
            <p:cNvSpPr/>
            <p:nvPr/>
          </p:nvSpPr>
          <p:spPr>
            <a:xfrm>
              <a:off x="855010" y="2528685"/>
              <a:ext cx="83250" cy="125611"/>
            </a:xfrm>
            <a:custGeom>
              <a:avLst/>
              <a:gdLst/>
              <a:ahLst/>
              <a:cxnLst/>
              <a:rect l="l" t="t" r="r" b="b"/>
              <a:pathLst>
                <a:path w="2431" h="3668" extrusionOk="0">
                  <a:moveTo>
                    <a:pt x="311" y="0"/>
                  </a:moveTo>
                  <a:cubicBezTo>
                    <a:pt x="144" y="0"/>
                    <a:pt x="1" y="120"/>
                    <a:pt x="1" y="310"/>
                  </a:cubicBezTo>
                  <a:lnTo>
                    <a:pt x="1" y="3358"/>
                  </a:lnTo>
                  <a:cubicBezTo>
                    <a:pt x="1" y="3525"/>
                    <a:pt x="144" y="3668"/>
                    <a:pt x="311" y="3668"/>
                  </a:cubicBezTo>
                  <a:lnTo>
                    <a:pt x="2120" y="3668"/>
                  </a:lnTo>
                  <a:cubicBezTo>
                    <a:pt x="2287" y="3668"/>
                    <a:pt x="2430" y="3525"/>
                    <a:pt x="2430" y="3358"/>
                  </a:cubicBezTo>
                  <a:lnTo>
                    <a:pt x="2430" y="310"/>
                  </a:lnTo>
                  <a:cubicBezTo>
                    <a:pt x="2430" y="143"/>
                    <a:pt x="2287" y="0"/>
                    <a:pt x="2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4"/>
            <p:cNvSpPr/>
            <p:nvPr/>
          </p:nvSpPr>
          <p:spPr>
            <a:xfrm>
              <a:off x="970004" y="2470708"/>
              <a:ext cx="84037" cy="183587"/>
            </a:xfrm>
            <a:custGeom>
              <a:avLst/>
              <a:gdLst/>
              <a:ahLst/>
              <a:cxnLst/>
              <a:rect l="l" t="t" r="r" b="b"/>
              <a:pathLst>
                <a:path w="2454" h="5361" extrusionOk="0">
                  <a:moveTo>
                    <a:pt x="274" y="0"/>
                  </a:moveTo>
                  <a:cubicBezTo>
                    <a:pt x="123" y="0"/>
                    <a:pt x="1" y="134"/>
                    <a:pt x="1" y="288"/>
                  </a:cubicBezTo>
                  <a:lnTo>
                    <a:pt x="1" y="5051"/>
                  </a:lnTo>
                  <a:cubicBezTo>
                    <a:pt x="1" y="5218"/>
                    <a:pt x="144" y="5361"/>
                    <a:pt x="310" y="5361"/>
                  </a:cubicBezTo>
                  <a:lnTo>
                    <a:pt x="2144" y="5361"/>
                  </a:lnTo>
                  <a:cubicBezTo>
                    <a:pt x="2311" y="5361"/>
                    <a:pt x="2454" y="5218"/>
                    <a:pt x="2454" y="5051"/>
                  </a:cubicBezTo>
                  <a:lnTo>
                    <a:pt x="2454" y="312"/>
                  </a:lnTo>
                  <a:cubicBezTo>
                    <a:pt x="2454" y="146"/>
                    <a:pt x="2311" y="3"/>
                    <a:pt x="2144" y="3"/>
                  </a:cubicBezTo>
                  <a:lnTo>
                    <a:pt x="310" y="3"/>
                  </a:lnTo>
                  <a:cubicBezTo>
                    <a:pt x="298" y="1"/>
                    <a:pt x="28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4"/>
            <p:cNvSpPr/>
            <p:nvPr/>
          </p:nvSpPr>
          <p:spPr>
            <a:xfrm>
              <a:off x="1085821" y="2382699"/>
              <a:ext cx="84037" cy="271597"/>
            </a:xfrm>
            <a:custGeom>
              <a:avLst/>
              <a:gdLst/>
              <a:ahLst/>
              <a:cxnLst/>
              <a:rect l="l" t="t" r="r" b="b"/>
              <a:pathLst>
                <a:path w="2454" h="7931" extrusionOk="0">
                  <a:moveTo>
                    <a:pt x="310" y="1"/>
                  </a:moveTo>
                  <a:cubicBezTo>
                    <a:pt x="143" y="1"/>
                    <a:pt x="0" y="144"/>
                    <a:pt x="0" y="334"/>
                  </a:cubicBezTo>
                  <a:lnTo>
                    <a:pt x="0" y="7621"/>
                  </a:lnTo>
                  <a:cubicBezTo>
                    <a:pt x="0" y="7788"/>
                    <a:pt x="143" y="7931"/>
                    <a:pt x="310" y="7931"/>
                  </a:cubicBezTo>
                  <a:lnTo>
                    <a:pt x="2144" y="7931"/>
                  </a:lnTo>
                  <a:cubicBezTo>
                    <a:pt x="2310" y="7931"/>
                    <a:pt x="2453" y="7788"/>
                    <a:pt x="2453" y="7621"/>
                  </a:cubicBezTo>
                  <a:lnTo>
                    <a:pt x="2453" y="334"/>
                  </a:lnTo>
                  <a:cubicBezTo>
                    <a:pt x="2453" y="144"/>
                    <a:pt x="2310" y="1"/>
                    <a:pt x="2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4"/>
            <p:cNvSpPr/>
            <p:nvPr/>
          </p:nvSpPr>
          <p:spPr>
            <a:xfrm>
              <a:off x="853400" y="2287189"/>
              <a:ext cx="315636" cy="134686"/>
            </a:xfrm>
            <a:custGeom>
              <a:avLst/>
              <a:gdLst/>
              <a:ahLst/>
              <a:cxnLst/>
              <a:rect l="l" t="t" r="r" b="b"/>
              <a:pathLst>
                <a:path w="9217" h="3933" extrusionOk="0">
                  <a:moveTo>
                    <a:pt x="7765" y="1"/>
                  </a:moveTo>
                  <a:cubicBezTo>
                    <a:pt x="7421" y="1"/>
                    <a:pt x="7327" y="508"/>
                    <a:pt x="7692" y="623"/>
                  </a:cubicBezTo>
                  <a:lnTo>
                    <a:pt x="8002" y="670"/>
                  </a:lnTo>
                  <a:lnTo>
                    <a:pt x="5240" y="2218"/>
                  </a:lnTo>
                  <a:lnTo>
                    <a:pt x="3930" y="1528"/>
                  </a:lnTo>
                  <a:cubicBezTo>
                    <a:pt x="3894" y="1504"/>
                    <a:pt x="3846" y="1492"/>
                    <a:pt x="3796" y="1492"/>
                  </a:cubicBezTo>
                  <a:cubicBezTo>
                    <a:pt x="3745" y="1492"/>
                    <a:pt x="3692" y="1504"/>
                    <a:pt x="3644" y="1528"/>
                  </a:cubicBezTo>
                  <a:lnTo>
                    <a:pt x="215" y="3337"/>
                  </a:lnTo>
                  <a:cubicBezTo>
                    <a:pt x="72" y="3409"/>
                    <a:pt x="0" y="3599"/>
                    <a:pt x="96" y="3766"/>
                  </a:cubicBezTo>
                  <a:cubicBezTo>
                    <a:pt x="143" y="3861"/>
                    <a:pt x="238" y="3933"/>
                    <a:pt x="358" y="3933"/>
                  </a:cubicBezTo>
                  <a:lnTo>
                    <a:pt x="381" y="3933"/>
                  </a:lnTo>
                  <a:cubicBezTo>
                    <a:pt x="429" y="3933"/>
                    <a:pt x="477" y="3909"/>
                    <a:pt x="524" y="3885"/>
                  </a:cubicBezTo>
                  <a:lnTo>
                    <a:pt x="3787" y="2171"/>
                  </a:lnTo>
                  <a:lnTo>
                    <a:pt x="5097" y="2837"/>
                  </a:lnTo>
                  <a:cubicBezTo>
                    <a:pt x="5144" y="2861"/>
                    <a:pt x="5198" y="2873"/>
                    <a:pt x="5251" y="2873"/>
                  </a:cubicBezTo>
                  <a:cubicBezTo>
                    <a:pt x="5305" y="2873"/>
                    <a:pt x="5359" y="2861"/>
                    <a:pt x="5406" y="2837"/>
                  </a:cubicBezTo>
                  <a:lnTo>
                    <a:pt x="8312" y="1218"/>
                  </a:lnTo>
                  <a:lnTo>
                    <a:pt x="8193" y="1528"/>
                  </a:lnTo>
                  <a:cubicBezTo>
                    <a:pt x="8145" y="1670"/>
                    <a:pt x="8216" y="1861"/>
                    <a:pt x="8383" y="1932"/>
                  </a:cubicBezTo>
                  <a:cubicBezTo>
                    <a:pt x="8407" y="1932"/>
                    <a:pt x="8454" y="1956"/>
                    <a:pt x="8502" y="1956"/>
                  </a:cubicBezTo>
                  <a:cubicBezTo>
                    <a:pt x="8621" y="1956"/>
                    <a:pt x="8740" y="1861"/>
                    <a:pt x="8788" y="1742"/>
                  </a:cubicBezTo>
                  <a:lnTo>
                    <a:pt x="9217" y="646"/>
                  </a:lnTo>
                  <a:cubicBezTo>
                    <a:pt x="9217" y="623"/>
                    <a:pt x="9217" y="599"/>
                    <a:pt x="9217" y="575"/>
                  </a:cubicBezTo>
                  <a:cubicBezTo>
                    <a:pt x="9217" y="551"/>
                    <a:pt x="9217" y="527"/>
                    <a:pt x="9217" y="504"/>
                  </a:cubicBezTo>
                  <a:cubicBezTo>
                    <a:pt x="9217" y="456"/>
                    <a:pt x="9217" y="408"/>
                    <a:pt x="9193" y="384"/>
                  </a:cubicBezTo>
                  <a:cubicBezTo>
                    <a:pt x="9121" y="289"/>
                    <a:pt x="9026" y="218"/>
                    <a:pt x="8931" y="218"/>
                  </a:cubicBezTo>
                  <a:lnTo>
                    <a:pt x="7812" y="3"/>
                  </a:lnTo>
                  <a:cubicBezTo>
                    <a:pt x="7796" y="1"/>
                    <a:pt x="7780" y="1"/>
                    <a:pt x="7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44"/>
          <p:cNvGrpSpPr/>
          <p:nvPr/>
        </p:nvGrpSpPr>
        <p:grpSpPr>
          <a:xfrm>
            <a:off x="7157015" y="3719267"/>
            <a:ext cx="328849" cy="366489"/>
            <a:chOff x="4816316" y="4037647"/>
            <a:chExt cx="328849" cy="366489"/>
          </a:xfrm>
        </p:grpSpPr>
        <p:sp>
          <p:nvSpPr>
            <p:cNvPr id="1289" name="Google Shape;1289;p44"/>
            <p:cNvSpPr/>
            <p:nvPr/>
          </p:nvSpPr>
          <p:spPr>
            <a:xfrm>
              <a:off x="4877716" y="4245267"/>
              <a:ext cx="203587" cy="86323"/>
            </a:xfrm>
            <a:custGeom>
              <a:avLst/>
              <a:gdLst/>
              <a:ahLst/>
              <a:cxnLst/>
              <a:rect l="l" t="t" r="r" b="b"/>
              <a:pathLst>
                <a:path w="5955" h="2525" extrusionOk="0">
                  <a:moveTo>
                    <a:pt x="2692" y="0"/>
                  </a:moveTo>
                  <a:lnTo>
                    <a:pt x="2692" y="834"/>
                  </a:lnTo>
                  <a:cubicBezTo>
                    <a:pt x="2454" y="667"/>
                    <a:pt x="2168" y="572"/>
                    <a:pt x="1882" y="572"/>
                  </a:cubicBezTo>
                  <a:lnTo>
                    <a:pt x="310" y="572"/>
                  </a:lnTo>
                  <a:cubicBezTo>
                    <a:pt x="144" y="572"/>
                    <a:pt x="1" y="715"/>
                    <a:pt x="1" y="881"/>
                  </a:cubicBezTo>
                  <a:cubicBezTo>
                    <a:pt x="1" y="1786"/>
                    <a:pt x="715" y="2524"/>
                    <a:pt x="1620" y="2524"/>
                  </a:cubicBezTo>
                  <a:lnTo>
                    <a:pt x="4335" y="2524"/>
                  </a:lnTo>
                  <a:cubicBezTo>
                    <a:pt x="5240" y="2524"/>
                    <a:pt x="5954" y="1786"/>
                    <a:pt x="5954" y="881"/>
                  </a:cubicBezTo>
                  <a:cubicBezTo>
                    <a:pt x="5954" y="715"/>
                    <a:pt x="5812" y="572"/>
                    <a:pt x="5645" y="572"/>
                  </a:cubicBezTo>
                  <a:lnTo>
                    <a:pt x="4287" y="572"/>
                  </a:lnTo>
                  <a:cubicBezTo>
                    <a:pt x="3954" y="572"/>
                    <a:pt x="3621" y="691"/>
                    <a:pt x="3335" y="881"/>
                  </a:cubicBezTo>
                  <a:lnTo>
                    <a:pt x="3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4"/>
            <p:cNvSpPr/>
            <p:nvPr/>
          </p:nvSpPr>
          <p:spPr>
            <a:xfrm>
              <a:off x="4919733" y="4353539"/>
              <a:ext cx="122015" cy="50597"/>
            </a:xfrm>
            <a:custGeom>
              <a:avLst/>
              <a:gdLst/>
              <a:ahLst/>
              <a:cxnLst/>
              <a:rect l="l" t="t" r="r" b="b"/>
              <a:pathLst>
                <a:path w="3569" h="1480" extrusionOk="0">
                  <a:moveTo>
                    <a:pt x="1463" y="0"/>
                  </a:moveTo>
                  <a:lnTo>
                    <a:pt x="1463" y="834"/>
                  </a:lnTo>
                  <a:lnTo>
                    <a:pt x="439" y="834"/>
                  </a:lnTo>
                  <a:cubicBezTo>
                    <a:pt x="425" y="832"/>
                    <a:pt x="411" y="832"/>
                    <a:pt x="398" y="832"/>
                  </a:cubicBezTo>
                  <a:cubicBezTo>
                    <a:pt x="0" y="832"/>
                    <a:pt x="0" y="1479"/>
                    <a:pt x="398" y="1479"/>
                  </a:cubicBezTo>
                  <a:cubicBezTo>
                    <a:pt x="411" y="1479"/>
                    <a:pt x="425" y="1478"/>
                    <a:pt x="439" y="1477"/>
                  </a:cubicBezTo>
                  <a:lnTo>
                    <a:pt x="3130" y="1477"/>
                  </a:lnTo>
                  <a:cubicBezTo>
                    <a:pt x="3144" y="1478"/>
                    <a:pt x="3158" y="1479"/>
                    <a:pt x="3171" y="1479"/>
                  </a:cubicBezTo>
                  <a:cubicBezTo>
                    <a:pt x="3569" y="1479"/>
                    <a:pt x="3569" y="832"/>
                    <a:pt x="3171" y="832"/>
                  </a:cubicBezTo>
                  <a:cubicBezTo>
                    <a:pt x="3158" y="832"/>
                    <a:pt x="3144" y="832"/>
                    <a:pt x="3130" y="834"/>
                  </a:cubicBezTo>
                  <a:lnTo>
                    <a:pt x="2106" y="834"/>
                  </a:lnTo>
                  <a:lnTo>
                    <a:pt x="21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4"/>
            <p:cNvSpPr/>
            <p:nvPr/>
          </p:nvSpPr>
          <p:spPr>
            <a:xfrm>
              <a:off x="4855734" y="4037647"/>
              <a:ext cx="218253" cy="186869"/>
            </a:xfrm>
            <a:custGeom>
              <a:avLst/>
              <a:gdLst/>
              <a:ahLst/>
              <a:cxnLst/>
              <a:rect l="l" t="t" r="r" b="b"/>
              <a:pathLst>
                <a:path w="6384" h="5466" extrusionOk="0">
                  <a:moveTo>
                    <a:pt x="3656" y="1096"/>
                  </a:moveTo>
                  <a:cubicBezTo>
                    <a:pt x="3805" y="1096"/>
                    <a:pt x="3954" y="1191"/>
                    <a:pt x="3978" y="1382"/>
                  </a:cubicBezTo>
                  <a:lnTo>
                    <a:pt x="3978" y="1477"/>
                  </a:lnTo>
                  <a:lnTo>
                    <a:pt x="4097" y="1477"/>
                  </a:lnTo>
                  <a:cubicBezTo>
                    <a:pt x="4502" y="1477"/>
                    <a:pt x="4502" y="2120"/>
                    <a:pt x="4097" y="2120"/>
                  </a:cubicBezTo>
                  <a:lnTo>
                    <a:pt x="3644" y="2120"/>
                  </a:lnTo>
                  <a:cubicBezTo>
                    <a:pt x="3597" y="2120"/>
                    <a:pt x="3549" y="2168"/>
                    <a:pt x="3549" y="2263"/>
                  </a:cubicBezTo>
                  <a:cubicBezTo>
                    <a:pt x="3549" y="2334"/>
                    <a:pt x="3597" y="2406"/>
                    <a:pt x="3644" y="2406"/>
                  </a:cubicBezTo>
                  <a:cubicBezTo>
                    <a:pt x="4073" y="2430"/>
                    <a:pt x="4406" y="2763"/>
                    <a:pt x="4406" y="3192"/>
                  </a:cubicBezTo>
                  <a:cubicBezTo>
                    <a:pt x="4406" y="3501"/>
                    <a:pt x="4240" y="3763"/>
                    <a:pt x="3978" y="3906"/>
                  </a:cubicBezTo>
                  <a:lnTo>
                    <a:pt x="3978" y="4073"/>
                  </a:lnTo>
                  <a:cubicBezTo>
                    <a:pt x="4002" y="4299"/>
                    <a:pt x="3829" y="4412"/>
                    <a:pt x="3656" y="4412"/>
                  </a:cubicBezTo>
                  <a:cubicBezTo>
                    <a:pt x="3484" y="4412"/>
                    <a:pt x="3311" y="4299"/>
                    <a:pt x="3335" y="4073"/>
                  </a:cubicBezTo>
                  <a:lnTo>
                    <a:pt x="3335" y="3977"/>
                  </a:lnTo>
                  <a:lnTo>
                    <a:pt x="3216" y="3977"/>
                  </a:lnTo>
                  <a:cubicBezTo>
                    <a:pt x="2835" y="3954"/>
                    <a:pt x="2835" y="3382"/>
                    <a:pt x="3216" y="3358"/>
                  </a:cubicBezTo>
                  <a:lnTo>
                    <a:pt x="3644" y="3358"/>
                  </a:lnTo>
                  <a:cubicBezTo>
                    <a:pt x="3716" y="3358"/>
                    <a:pt x="3763" y="3287"/>
                    <a:pt x="3763" y="3192"/>
                  </a:cubicBezTo>
                  <a:cubicBezTo>
                    <a:pt x="3763" y="3120"/>
                    <a:pt x="3716" y="3049"/>
                    <a:pt x="3644" y="3049"/>
                  </a:cubicBezTo>
                  <a:cubicBezTo>
                    <a:pt x="3240" y="3025"/>
                    <a:pt x="2906" y="2692"/>
                    <a:pt x="2906" y="2263"/>
                  </a:cubicBezTo>
                  <a:cubicBezTo>
                    <a:pt x="2906" y="1953"/>
                    <a:pt x="3073" y="1691"/>
                    <a:pt x="3335" y="1548"/>
                  </a:cubicBezTo>
                  <a:lnTo>
                    <a:pt x="3335" y="1382"/>
                  </a:lnTo>
                  <a:cubicBezTo>
                    <a:pt x="3359" y="1191"/>
                    <a:pt x="3507" y="1096"/>
                    <a:pt x="3656" y="1096"/>
                  </a:cubicBezTo>
                  <a:close/>
                  <a:moveTo>
                    <a:pt x="3644" y="0"/>
                  </a:moveTo>
                  <a:cubicBezTo>
                    <a:pt x="1215" y="0"/>
                    <a:pt x="1" y="2930"/>
                    <a:pt x="1739" y="4668"/>
                  </a:cubicBezTo>
                  <a:cubicBezTo>
                    <a:pt x="2291" y="5220"/>
                    <a:pt x="2968" y="5466"/>
                    <a:pt x="3633" y="5466"/>
                  </a:cubicBezTo>
                  <a:cubicBezTo>
                    <a:pt x="5035" y="5466"/>
                    <a:pt x="6383" y="4371"/>
                    <a:pt x="6383" y="2739"/>
                  </a:cubicBezTo>
                  <a:cubicBezTo>
                    <a:pt x="6383" y="1215"/>
                    <a:pt x="5169" y="0"/>
                    <a:pt x="3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4"/>
            <p:cNvSpPr/>
            <p:nvPr/>
          </p:nvSpPr>
          <p:spPr>
            <a:xfrm>
              <a:off x="5087764" y="4162397"/>
              <a:ext cx="48068" cy="29982"/>
            </a:xfrm>
            <a:custGeom>
              <a:avLst/>
              <a:gdLst/>
              <a:ahLst/>
              <a:cxnLst/>
              <a:rect l="l" t="t" r="r" b="b"/>
              <a:pathLst>
                <a:path w="1406" h="877" extrusionOk="0">
                  <a:moveTo>
                    <a:pt x="320" y="1"/>
                  </a:moveTo>
                  <a:cubicBezTo>
                    <a:pt x="216" y="1"/>
                    <a:pt x="119" y="50"/>
                    <a:pt x="49" y="138"/>
                  </a:cubicBezTo>
                  <a:cubicBezTo>
                    <a:pt x="49" y="162"/>
                    <a:pt x="25" y="186"/>
                    <a:pt x="25" y="209"/>
                  </a:cubicBezTo>
                  <a:cubicBezTo>
                    <a:pt x="1" y="233"/>
                    <a:pt x="1" y="257"/>
                    <a:pt x="1" y="305"/>
                  </a:cubicBezTo>
                  <a:cubicBezTo>
                    <a:pt x="1" y="448"/>
                    <a:pt x="72" y="567"/>
                    <a:pt x="215" y="614"/>
                  </a:cubicBezTo>
                  <a:lnTo>
                    <a:pt x="858" y="852"/>
                  </a:lnTo>
                  <a:cubicBezTo>
                    <a:pt x="906" y="876"/>
                    <a:pt x="930" y="876"/>
                    <a:pt x="977" y="876"/>
                  </a:cubicBezTo>
                  <a:cubicBezTo>
                    <a:pt x="1335" y="876"/>
                    <a:pt x="1406" y="400"/>
                    <a:pt x="1096" y="257"/>
                  </a:cubicBezTo>
                  <a:lnTo>
                    <a:pt x="430" y="19"/>
                  </a:lnTo>
                  <a:cubicBezTo>
                    <a:pt x="393" y="7"/>
                    <a:pt x="356"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4"/>
            <p:cNvSpPr/>
            <p:nvPr/>
          </p:nvSpPr>
          <p:spPr>
            <a:xfrm>
              <a:off x="5095115" y="4119799"/>
              <a:ext cx="50050" cy="22154"/>
            </a:xfrm>
            <a:custGeom>
              <a:avLst/>
              <a:gdLst/>
              <a:ahLst/>
              <a:cxnLst/>
              <a:rect l="l" t="t" r="r" b="b"/>
              <a:pathLst>
                <a:path w="1464" h="648" extrusionOk="0">
                  <a:moveTo>
                    <a:pt x="1065" y="1"/>
                  </a:moveTo>
                  <a:cubicBezTo>
                    <a:pt x="1052" y="1"/>
                    <a:pt x="1038" y="1"/>
                    <a:pt x="1024" y="3"/>
                  </a:cubicBezTo>
                  <a:lnTo>
                    <a:pt x="310" y="3"/>
                  </a:lnTo>
                  <a:cubicBezTo>
                    <a:pt x="143" y="3"/>
                    <a:pt x="0" y="146"/>
                    <a:pt x="0" y="336"/>
                  </a:cubicBezTo>
                  <a:cubicBezTo>
                    <a:pt x="0" y="360"/>
                    <a:pt x="0" y="384"/>
                    <a:pt x="0" y="408"/>
                  </a:cubicBezTo>
                  <a:lnTo>
                    <a:pt x="24" y="408"/>
                  </a:lnTo>
                  <a:cubicBezTo>
                    <a:pt x="48" y="527"/>
                    <a:pt x="167" y="646"/>
                    <a:pt x="310" y="646"/>
                  </a:cubicBezTo>
                  <a:lnTo>
                    <a:pt x="1024" y="646"/>
                  </a:lnTo>
                  <a:cubicBezTo>
                    <a:pt x="1038" y="647"/>
                    <a:pt x="1052" y="648"/>
                    <a:pt x="1065" y="648"/>
                  </a:cubicBezTo>
                  <a:cubicBezTo>
                    <a:pt x="1463" y="648"/>
                    <a:pt x="1463" y="1"/>
                    <a:pt x="1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4"/>
            <p:cNvSpPr/>
            <p:nvPr/>
          </p:nvSpPr>
          <p:spPr>
            <a:xfrm>
              <a:off x="5087764" y="4069475"/>
              <a:ext cx="49162" cy="30085"/>
            </a:xfrm>
            <a:custGeom>
              <a:avLst/>
              <a:gdLst/>
              <a:ahLst/>
              <a:cxnLst/>
              <a:rect l="l" t="t" r="r" b="b"/>
              <a:pathLst>
                <a:path w="1438" h="880" extrusionOk="0">
                  <a:moveTo>
                    <a:pt x="980" y="0"/>
                  </a:moveTo>
                  <a:cubicBezTo>
                    <a:pt x="942" y="0"/>
                    <a:pt x="901" y="7"/>
                    <a:pt x="858" y="22"/>
                  </a:cubicBezTo>
                  <a:lnTo>
                    <a:pt x="215" y="260"/>
                  </a:lnTo>
                  <a:cubicBezTo>
                    <a:pt x="72" y="308"/>
                    <a:pt x="1" y="427"/>
                    <a:pt x="1" y="594"/>
                  </a:cubicBezTo>
                  <a:cubicBezTo>
                    <a:pt x="1" y="617"/>
                    <a:pt x="1" y="641"/>
                    <a:pt x="25" y="665"/>
                  </a:cubicBezTo>
                  <a:cubicBezTo>
                    <a:pt x="25" y="689"/>
                    <a:pt x="49" y="713"/>
                    <a:pt x="49" y="737"/>
                  </a:cubicBezTo>
                  <a:cubicBezTo>
                    <a:pt x="120" y="808"/>
                    <a:pt x="215" y="879"/>
                    <a:pt x="310" y="879"/>
                  </a:cubicBezTo>
                  <a:cubicBezTo>
                    <a:pt x="358" y="879"/>
                    <a:pt x="382" y="856"/>
                    <a:pt x="430" y="856"/>
                  </a:cubicBezTo>
                  <a:lnTo>
                    <a:pt x="1096" y="617"/>
                  </a:lnTo>
                  <a:cubicBezTo>
                    <a:pt x="1437" y="490"/>
                    <a:pt x="1302" y="0"/>
                    <a:pt x="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4"/>
            <p:cNvSpPr/>
            <p:nvPr/>
          </p:nvSpPr>
          <p:spPr>
            <a:xfrm>
              <a:off x="4824657" y="4069475"/>
              <a:ext cx="49025" cy="30085"/>
            </a:xfrm>
            <a:custGeom>
              <a:avLst/>
              <a:gdLst/>
              <a:ahLst/>
              <a:cxnLst/>
              <a:rect l="l" t="t" r="r" b="b"/>
              <a:pathLst>
                <a:path w="1434" h="880" extrusionOk="0">
                  <a:moveTo>
                    <a:pt x="455" y="0"/>
                  </a:moveTo>
                  <a:cubicBezTo>
                    <a:pt x="133" y="0"/>
                    <a:pt x="0" y="490"/>
                    <a:pt x="362" y="617"/>
                  </a:cubicBezTo>
                  <a:lnTo>
                    <a:pt x="1029" y="856"/>
                  </a:lnTo>
                  <a:cubicBezTo>
                    <a:pt x="1053" y="879"/>
                    <a:pt x="1100" y="879"/>
                    <a:pt x="1124" y="879"/>
                  </a:cubicBezTo>
                  <a:cubicBezTo>
                    <a:pt x="1219" y="879"/>
                    <a:pt x="1315" y="832"/>
                    <a:pt x="1386" y="760"/>
                  </a:cubicBezTo>
                  <a:cubicBezTo>
                    <a:pt x="1386" y="737"/>
                    <a:pt x="1410" y="689"/>
                    <a:pt x="1434" y="665"/>
                  </a:cubicBezTo>
                  <a:cubicBezTo>
                    <a:pt x="1434" y="641"/>
                    <a:pt x="1434" y="594"/>
                    <a:pt x="1434" y="570"/>
                  </a:cubicBezTo>
                  <a:cubicBezTo>
                    <a:pt x="1434" y="427"/>
                    <a:pt x="1362" y="308"/>
                    <a:pt x="1219" y="260"/>
                  </a:cubicBezTo>
                  <a:lnTo>
                    <a:pt x="576" y="22"/>
                  </a:lnTo>
                  <a:cubicBezTo>
                    <a:pt x="534" y="7"/>
                    <a:pt x="493"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4"/>
            <p:cNvSpPr/>
            <p:nvPr/>
          </p:nvSpPr>
          <p:spPr>
            <a:xfrm>
              <a:off x="4816316" y="4119799"/>
              <a:ext cx="50050" cy="22154"/>
            </a:xfrm>
            <a:custGeom>
              <a:avLst/>
              <a:gdLst/>
              <a:ahLst/>
              <a:cxnLst/>
              <a:rect l="l" t="t" r="r" b="b"/>
              <a:pathLst>
                <a:path w="1464" h="648" extrusionOk="0">
                  <a:moveTo>
                    <a:pt x="398" y="1"/>
                  </a:moveTo>
                  <a:cubicBezTo>
                    <a:pt x="1" y="1"/>
                    <a:pt x="1" y="648"/>
                    <a:pt x="398" y="648"/>
                  </a:cubicBezTo>
                  <a:cubicBezTo>
                    <a:pt x="411" y="648"/>
                    <a:pt x="425" y="647"/>
                    <a:pt x="439" y="646"/>
                  </a:cubicBezTo>
                  <a:lnTo>
                    <a:pt x="1154" y="646"/>
                  </a:lnTo>
                  <a:cubicBezTo>
                    <a:pt x="1273" y="646"/>
                    <a:pt x="1392" y="550"/>
                    <a:pt x="1440" y="431"/>
                  </a:cubicBezTo>
                  <a:cubicBezTo>
                    <a:pt x="1463" y="384"/>
                    <a:pt x="1463" y="360"/>
                    <a:pt x="1463" y="336"/>
                  </a:cubicBezTo>
                  <a:cubicBezTo>
                    <a:pt x="1463" y="289"/>
                    <a:pt x="1463" y="265"/>
                    <a:pt x="1440" y="217"/>
                  </a:cubicBezTo>
                  <a:cubicBezTo>
                    <a:pt x="1392" y="98"/>
                    <a:pt x="1273" y="3"/>
                    <a:pt x="1154" y="3"/>
                  </a:cubicBezTo>
                  <a:lnTo>
                    <a:pt x="439" y="3"/>
                  </a:lnTo>
                  <a:cubicBezTo>
                    <a:pt x="425" y="1"/>
                    <a:pt x="411"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4"/>
            <p:cNvSpPr/>
            <p:nvPr/>
          </p:nvSpPr>
          <p:spPr>
            <a:xfrm>
              <a:off x="4828076" y="4163046"/>
              <a:ext cx="45606" cy="29333"/>
            </a:xfrm>
            <a:custGeom>
              <a:avLst/>
              <a:gdLst/>
              <a:ahLst/>
              <a:cxnLst/>
              <a:rect l="l" t="t" r="r" b="b"/>
              <a:pathLst>
                <a:path w="1334" h="858" extrusionOk="0">
                  <a:moveTo>
                    <a:pt x="1038" y="1"/>
                  </a:moveTo>
                  <a:cubicBezTo>
                    <a:pt x="996" y="1"/>
                    <a:pt x="950" y="9"/>
                    <a:pt x="905" y="24"/>
                  </a:cubicBezTo>
                  <a:lnTo>
                    <a:pt x="262" y="262"/>
                  </a:lnTo>
                  <a:cubicBezTo>
                    <a:pt x="95" y="309"/>
                    <a:pt x="0" y="500"/>
                    <a:pt x="72" y="667"/>
                  </a:cubicBezTo>
                  <a:cubicBezTo>
                    <a:pt x="119" y="786"/>
                    <a:pt x="238" y="857"/>
                    <a:pt x="357" y="857"/>
                  </a:cubicBezTo>
                  <a:lnTo>
                    <a:pt x="476" y="857"/>
                  </a:lnTo>
                  <a:lnTo>
                    <a:pt x="1119" y="619"/>
                  </a:lnTo>
                  <a:cubicBezTo>
                    <a:pt x="1262" y="571"/>
                    <a:pt x="1334" y="452"/>
                    <a:pt x="1334" y="309"/>
                  </a:cubicBezTo>
                  <a:cubicBezTo>
                    <a:pt x="1334" y="286"/>
                    <a:pt x="1334" y="238"/>
                    <a:pt x="1310" y="214"/>
                  </a:cubicBezTo>
                  <a:cubicBezTo>
                    <a:pt x="1310" y="167"/>
                    <a:pt x="1286" y="143"/>
                    <a:pt x="1262" y="119"/>
                  </a:cubicBezTo>
                  <a:cubicBezTo>
                    <a:pt x="1213" y="38"/>
                    <a:pt x="1131" y="1"/>
                    <a:pt x="1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44"/>
          <p:cNvGrpSpPr/>
          <p:nvPr/>
        </p:nvGrpSpPr>
        <p:grpSpPr>
          <a:xfrm>
            <a:off x="1658135" y="3721797"/>
            <a:ext cx="314286" cy="363960"/>
            <a:chOff x="4845990" y="4627894"/>
            <a:chExt cx="314286" cy="363960"/>
          </a:xfrm>
        </p:grpSpPr>
        <p:sp>
          <p:nvSpPr>
            <p:cNvPr id="1299" name="Google Shape;1299;p44"/>
            <p:cNvSpPr/>
            <p:nvPr/>
          </p:nvSpPr>
          <p:spPr>
            <a:xfrm>
              <a:off x="4845990" y="4627894"/>
              <a:ext cx="314286" cy="271175"/>
            </a:xfrm>
            <a:custGeom>
              <a:avLst/>
              <a:gdLst/>
              <a:ahLst/>
              <a:cxnLst/>
              <a:rect l="l" t="t" r="r" b="b"/>
              <a:pathLst>
                <a:path w="9193" h="7932" extrusionOk="0">
                  <a:moveTo>
                    <a:pt x="3941" y="1644"/>
                  </a:moveTo>
                  <a:cubicBezTo>
                    <a:pt x="4090" y="1644"/>
                    <a:pt x="4239" y="1739"/>
                    <a:pt x="4263" y="1930"/>
                  </a:cubicBezTo>
                  <a:lnTo>
                    <a:pt x="4263" y="2287"/>
                  </a:lnTo>
                  <a:lnTo>
                    <a:pt x="4644" y="2287"/>
                  </a:lnTo>
                  <a:cubicBezTo>
                    <a:pt x="5049" y="2335"/>
                    <a:pt x="5049" y="2882"/>
                    <a:pt x="4644" y="2930"/>
                  </a:cubicBezTo>
                  <a:lnTo>
                    <a:pt x="3929" y="2930"/>
                  </a:lnTo>
                  <a:cubicBezTo>
                    <a:pt x="3477" y="3025"/>
                    <a:pt x="3477" y="3716"/>
                    <a:pt x="3929" y="3811"/>
                  </a:cubicBezTo>
                  <a:lnTo>
                    <a:pt x="3953" y="3835"/>
                  </a:lnTo>
                  <a:cubicBezTo>
                    <a:pt x="4525" y="3835"/>
                    <a:pt x="5001" y="4335"/>
                    <a:pt x="4977" y="4907"/>
                  </a:cubicBezTo>
                  <a:cubicBezTo>
                    <a:pt x="4977" y="5383"/>
                    <a:pt x="4691" y="5788"/>
                    <a:pt x="4263" y="5954"/>
                  </a:cubicBezTo>
                  <a:lnTo>
                    <a:pt x="4263" y="6359"/>
                  </a:lnTo>
                  <a:cubicBezTo>
                    <a:pt x="4287" y="6586"/>
                    <a:pt x="4114" y="6699"/>
                    <a:pt x="3941" y="6699"/>
                  </a:cubicBezTo>
                  <a:cubicBezTo>
                    <a:pt x="3769" y="6699"/>
                    <a:pt x="3596" y="6586"/>
                    <a:pt x="3620" y="6359"/>
                  </a:cubicBezTo>
                  <a:lnTo>
                    <a:pt x="3620" y="6002"/>
                  </a:lnTo>
                  <a:lnTo>
                    <a:pt x="3239" y="6002"/>
                  </a:lnTo>
                  <a:cubicBezTo>
                    <a:pt x="3224" y="6004"/>
                    <a:pt x="3209" y="6004"/>
                    <a:pt x="3195" y="6004"/>
                  </a:cubicBezTo>
                  <a:cubicBezTo>
                    <a:pt x="2777" y="6004"/>
                    <a:pt x="2777" y="5357"/>
                    <a:pt x="3195" y="5357"/>
                  </a:cubicBezTo>
                  <a:cubicBezTo>
                    <a:pt x="3209" y="5357"/>
                    <a:pt x="3224" y="5358"/>
                    <a:pt x="3239" y="5359"/>
                  </a:cubicBezTo>
                  <a:lnTo>
                    <a:pt x="3953" y="5359"/>
                  </a:lnTo>
                  <a:cubicBezTo>
                    <a:pt x="4406" y="5264"/>
                    <a:pt x="4406" y="4573"/>
                    <a:pt x="3953" y="4478"/>
                  </a:cubicBezTo>
                  <a:cubicBezTo>
                    <a:pt x="3358" y="4454"/>
                    <a:pt x="2905" y="3954"/>
                    <a:pt x="2905" y="3383"/>
                  </a:cubicBezTo>
                  <a:cubicBezTo>
                    <a:pt x="2905" y="2930"/>
                    <a:pt x="3191" y="2501"/>
                    <a:pt x="3620" y="2335"/>
                  </a:cubicBezTo>
                  <a:lnTo>
                    <a:pt x="3620" y="1930"/>
                  </a:lnTo>
                  <a:cubicBezTo>
                    <a:pt x="3644" y="1739"/>
                    <a:pt x="3792" y="1644"/>
                    <a:pt x="3941" y="1644"/>
                  </a:cubicBezTo>
                  <a:close/>
                  <a:moveTo>
                    <a:pt x="3953" y="1"/>
                  </a:moveTo>
                  <a:cubicBezTo>
                    <a:pt x="1810" y="1"/>
                    <a:pt x="48" y="1739"/>
                    <a:pt x="24" y="3883"/>
                  </a:cubicBezTo>
                  <a:cubicBezTo>
                    <a:pt x="0" y="4954"/>
                    <a:pt x="452" y="6002"/>
                    <a:pt x="1238" y="6764"/>
                  </a:cubicBezTo>
                  <a:cubicBezTo>
                    <a:pt x="1572" y="7074"/>
                    <a:pt x="1786" y="7479"/>
                    <a:pt x="1858" y="7931"/>
                  </a:cubicBezTo>
                  <a:lnTo>
                    <a:pt x="6049" y="7931"/>
                  </a:lnTo>
                  <a:cubicBezTo>
                    <a:pt x="6120" y="7502"/>
                    <a:pt x="6335" y="7098"/>
                    <a:pt x="6644" y="6788"/>
                  </a:cubicBezTo>
                  <a:lnTo>
                    <a:pt x="6644" y="6764"/>
                  </a:lnTo>
                  <a:cubicBezTo>
                    <a:pt x="9192" y="4335"/>
                    <a:pt x="7502" y="49"/>
                    <a:pt x="4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4910297" y="4920197"/>
              <a:ext cx="141707" cy="71657"/>
            </a:xfrm>
            <a:custGeom>
              <a:avLst/>
              <a:gdLst/>
              <a:ahLst/>
              <a:cxnLst/>
              <a:rect l="l" t="t" r="r" b="b"/>
              <a:pathLst>
                <a:path w="4145" h="2096" extrusionOk="0">
                  <a:moveTo>
                    <a:pt x="0" y="0"/>
                  </a:moveTo>
                  <a:lnTo>
                    <a:pt x="0" y="596"/>
                  </a:lnTo>
                  <a:cubicBezTo>
                    <a:pt x="0" y="1429"/>
                    <a:pt x="667" y="2096"/>
                    <a:pt x="1524" y="2096"/>
                  </a:cubicBezTo>
                  <a:lnTo>
                    <a:pt x="2620" y="2096"/>
                  </a:lnTo>
                  <a:cubicBezTo>
                    <a:pt x="3453" y="2096"/>
                    <a:pt x="4144" y="1429"/>
                    <a:pt x="4144" y="596"/>
                  </a:cubicBez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4"/>
          <p:cNvGrpSpPr/>
          <p:nvPr/>
        </p:nvGrpSpPr>
        <p:grpSpPr>
          <a:xfrm>
            <a:off x="4439312" y="4272498"/>
            <a:ext cx="229637" cy="360917"/>
            <a:chOff x="4056225" y="2867511"/>
            <a:chExt cx="229637" cy="360917"/>
          </a:xfrm>
        </p:grpSpPr>
        <p:sp>
          <p:nvSpPr>
            <p:cNvPr id="1302" name="Google Shape;1302;p44"/>
            <p:cNvSpPr/>
            <p:nvPr/>
          </p:nvSpPr>
          <p:spPr>
            <a:xfrm>
              <a:off x="4100190" y="2867511"/>
              <a:ext cx="174288" cy="149228"/>
            </a:xfrm>
            <a:custGeom>
              <a:avLst/>
              <a:gdLst/>
              <a:ahLst/>
              <a:cxnLst/>
              <a:rect l="l" t="t" r="r" b="b"/>
              <a:pathLst>
                <a:path w="5098" h="4365" extrusionOk="0">
                  <a:moveTo>
                    <a:pt x="2561" y="0"/>
                  </a:moveTo>
                  <a:cubicBezTo>
                    <a:pt x="2359" y="0"/>
                    <a:pt x="2156" y="90"/>
                    <a:pt x="2001" y="268"/>
                  </a:cubicBezTo>
                  <a:lnTo>
                    <a:pt x="430" y="2054"/>
                  </a:lnTo>
                  <a:cubicBezTo>
                    <a:pt x="1" y="2531"/>
                    <a:pt x="358" y="3269"/>
                    <a:pt x="977" y="3269"/>
                  </a:cubicBezTo>
                  <a:lnTo>
                    <a:pt x="1335" y="3269"/>
                  </a:lnTo>
                  <a:lnTo>
                    <a:pt x="1335" y="4364"/>
                  </a:lnTo>
                  <a:cubicBezTo>
                    <a:pt x="1727" y="4221"/>
                    <a:pt x="2144" y="4150"/>
                    <a:pt x="2561" y="4150"/>
                  </a:cubicBezTo>
                  <a:cubicBezTo>
                    <a:pt x="2978" y="4150"/>
                    <a:pt x="3394" y="4221"/>
                    <a:pt x="3787" y="4364"/>
                  </a:cubicBezTo>
                  <a:lnTo>
                    <a:pt x="3787" y="3269"/>
                  </a:lnTo>
                  <a:lnTo>
                    <a:pt x="4145" y="3269"/>
                  </a:lnTo>
                  <a:cubicBezTo>
                    <a:pt x="4764" y="3269"/>
                    <a:pt x="5097" y="2531"/>
                    <a:pt x="4692" y="2054"/>
                  </a:cubicBezTo>
                  <a:lnTo>
                    <a:pt x="3121" y="268"/>
                  </a:lnTo>
                  <a:cubicBezTo>
                    <a:pt x="2966" y="90"/>
                    <a:pt x="2763" y="0"/>
                    <a:pt x="2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4056225" y="3031714"/>
              <a:ext cx="229637" cy="196715"/>
            </a:xfrm>
            <a:custGeom>
              <a:avLst/>
              <a:gdLst/>
              <a:ahLst/>
              <a:cxnLst/>
              <a:rect l="l" t="t" r="r" b="b"/>
              <a:pathLst>
                <a:path w="6717" h="5754" extrusionOk="0">
                  <a:moveTo>
                    <a:pt x="3859" y="561"/>
                  </a:moveTo>
                  <a:cubicBezTo>
                    <a:pt x="4038" y="561"/>
                    <a:pt x="4216" y="681"/>
                    <a:pt x="4192" y="919"/>
                  </a:cubicBezTo>
                  <a:lnTo>
                    <a:pt x="4192" y="1157"/>
                  </a:lnTo>
                  <a:lnTo>
                    <a:pt x="4430" y="1157"/>
                  </a:lnTo>
                  <a:cubicBezTo>
                    <a:pt x="4859" y="1157"/>
                    <a:pt x="4859" y="1800"/>
                    <a:pt x="4430" y="1800"/>
                  </a:cubicBezTo>
                  <a:lnTo>
                    <a:pt x="3859" y="1800"/>
                  </a:lnTo>
                  <a:cubicBezTo>
                    <a:pt x="3454" y="1800"/>
                    <a:pt x="3454" y="2395"/>
                    <a:pt x="3859" y="2395"/>
                  </a:cubicBezTo>
                  <a:cubicBezTo>
                    <a:pt x="4359" y="2419"/>
                    <a:pt x="4764" y="2848"/>
                    <a:pt x="4740" y="3348"/>
                  </a:cubicBezTo>
                  <a:cubicBezTo>
                    <a:pt x="4740" y="3753"/>
                    <a:pt x="4526" y="4086"/>
                    <a:pt x="4168" y="4253"/>
                  </a:cubicBezTo>
                  <a:lnTo>
                    <a:pt x="4168" y="4515"/>
                  </a:lnTo>
                  <a:cubicBezTo>
                    <a:pt x="4157" y="4717"/>
                    <a:pt x="4002" y="4818"/>
                    <a:pt x="3847" y="4818"/>
                  </a:cubicBezTo>
                  <a:cubicBezTo>
                    <a:pt x="3692" y="4818"/>
                    <a:pt x="3537" y="4717"/>
                    <a:pt x="3525" y="4515"/>
                  </a:cubicBezTo>
                  <a:lnTo>
                    <a:pt x="3525" y="4300"/>
                  </a:lnTo>
                  <a:lnTo>
                    <a:pt x="3287" y="4300"/>
                  </a:lnTo>
                  <a:cubicBezTo>
                    <a:pt x="2835" y="4300"/>
                    <a:pt x="2835" y="3634"/>
                    <a:pt x="3287" y="3634"/>
                  </a:cubicBezTo>
                  <a:lnTo>
                    <a:pt x="3859" y="3634"/>
                  </a:lnTo>
                  <a:cubicBezTo>
                    <a:pt x="4240" y="3634"/>
                    <a:pt x="4240" y="3038"/>
                    <a:pt x="3859" y="3038"/>
                  </a:cubicBezTo>
                  <a:cubicBezTo>
                    <a:pt x="3335" y="3014"/>
                    <a:pt x="2930" y="2610"/>
                    <a:pt x="2954" y="2086"/>
                  </a:cubicBezTo>
                  <a:cubicBezTo>
                    <a:pt x="2954" y="1705"/>
                    <a:pt x="3168" y="1347"/>
                    <a:pt x="3525" y="1204"/>
                  </a:cubicBezTo>
                  <a:lnTo>
                    <a:pt x="3525" y="919"/>
                  </a:lnTo>
                  <a:cubicBezTo>
                    <a:pt x="3502" y="681"/>
                    <a:pt x="3680" y="561"/>
                    <a:pt x="3859" y="561"/>
                  </a:cubicBezTo>
                  <a:close/>
                  <a:moveTo>
                    <a:pt x="3821" y="1"/>
                  </a:moveTo>
                  <a:cubicBezTo>
                    <a:pt x="3115" y="1"/>
                    <a:pt x="2396" y="262"/>
                    <a:pt x="1811" y="847"/>
                  </a:cubicBezTo>
                  <a:cubicBezTo>
                    <a:pt x="1" y="2657"/>
                    <a:pt x="1287" y="5753"/>
                    <a:pt x="3859" y="5753"/>
                  </a:cubicBezTo>
                  <a:cubicBezTo>
                    <a:pt x="5431" y="5753"/>
                    <a:pt x="6717" y="4467"/>
                    <a:pt x="6717" y="2871"/>
                  </a:cubicBezTo>
                  <a:cubicBezTo>
                    <a:pt x="6717" y="1147"/>
                    <a:pt x="5299" y="1"/>
                    <a:pt x="3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DFD91-2AA3-CC21-7E7F-EAE2FA61A364}"/>
              </a:ext>
            </a:extLst>
          </p:cNvPr>
          <p:cNvSpPr>
            <a:spLocks noGrp="1"/>
          </p:cNvSpPr>
          <p:nvPr>
            <p:ph type="title"/>
          </p:nvPr>
        </p:nvSpPr>
        <p:spPr>
          <a:xfrm>
            <a:off x="457199" y="452861"/>
            <a:ext cx="8229600" cy="371400"/>
          </a:xfrm>
        </p:spPr>
        <p:txBody>
          <a:bodyPr>
            <a:noAutofit/>
          </a:bodyPr>
          <a:lstStyle/>
          <a:p>
            <a:r>
              <a:rPr lang="en-US">
                <a:latin typeface="Neue Haas Grotesk Text Pro"/>
              </a:rPr>
              <a:t>Results</a:t>
            </a:r>
          </a:p>
        </p:txBody>
      </p:sp>
      <p:sp>
        <p:nvSpPr>
          <p:cNvPr id="5" name="Google Shape;987;p36">
            <a:extLst>
              <a:ext uri="{FF2B5EF4-FFF2-40B4-BE49-F238E27FC236}">
                <a16:creationId xmlns:a16="http://schemas.microsoft.com/office/drawing/2014/main" id="{069F9A40-A1B1-2B7D-6401-26753718DD9D}"/>
              </a:ext>
            </a:extLst>
          </p:cNvPr>
          <p:cNvSpPr txBox="1"/>
          <p:nvPr/>
        </p:nvSpPr>
        <p:spPr>
          <a:xfrm>
            <a:off x="1155743" y="3495070"/>
            <a:ext cx="2758150" cy="64079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err="1">
                <a:solidFill>
                  <a:schemeClr val="tx1"/>
                </a:solidFill>
                <a:latin typeface="Neue Haas Grotesk Text Pro" panose="020B0504020202020204" pitchFamily="34" charset="0"/>
              </a:rPr>
              <a:t>available_days_aveListedPrice</a:t>
            </a:r>
            <a:r>
              <a:rPr lang="en-US" sz="1200">
                <a:solidFill>
                  <a:schemeClr val="tx1"/>
                </a:solidFill>
                <a:latin typeface="Neue Haas Grotesk Text Pro" panose="020B0504020202020204" pitchFamily="34" charset="0"/>
              </a:rPr>
              <a:t>*</a:t>
            </a:r>
            <a:r>
              <a:rPr lang="en-US" sz="1200" err="1">
                <a:solidFill>
                  <a:schemeClr val="tx1"/>
                </a:solidFill>
                <a:latin typeface="Neue Haas Grotesk Text Pro" panose="020B0504020202020204" pitchFamily="34" charset="0"/>
              </a:rPr>
              <a:t>num_properties_private</a:t>
            </a:r>
            <a:r>
              <a:rPr lang="en-US" sz="1200">
                <a:solidFill>
                  <a:schemeClr val="tx1"/>
                </a:solidFill>
                <a:latin typeface="Neue Haas Grotesk Text Pro" panose="020B0504020202020204" pitchFamily="34" charset="0"/>
              </a:rPr>
              <a:t>: </a:t>
            </a:r>
            <a:r>
              <a:rPr lang="en-US" sz="1200" b="1">
                <a:solidFill>
                  <a:schemeClr val="tx1"/>
                </a:solidFill>
                <a:latin typeface="Neue Haas Grotesk Text Pro" panose="020B0504020202020204" pitchFamily="34" charset="0"/>
              </a:rPr>
              <a:t>0.0405</a:t>
            </a:r>
            <a:endParaRPr sz="1200" b="1">
              <a:solidFill>
                <a:schemeClr val="tx1"/>
              </a:solidFill>
              <a:latin typeface="Neue Haas Grotesk Text Pro" panose="020B0504020202020204" pitchFamily="34" charset="0"/>
              <a:sym typeface="Fira Sans Extra Condensed"/>
            </a:endParaRPr>
          </a:p>
        </p:txBody>
      </p:sp>
      <p:sp>
        <p:nvSpPr>
          <p:cNvPr id="10" name="Google Shape;989;p36">
            <a:extLst>
              <a:ext uri="{FF2B5EF4-FFF2-40B4-BE49-F238E27FC236}">
                <a16:creationId xmlns:a16="http://schemas.microsoft.com/office/drawing/2014/main" id="{E48EAA4C-E32C-1DE1-8D2C-9AA92164C265}"/>
              </a:ext>
            </a:extLst>
          </p:cNvPr>
          <p:cNvSpPr txBox="1"/>
          <p:nvPr/>
        </p:nvSpPr>
        <p:spPr>
          <a:xfrm>
            <a:off x="5233639" y="2422300"/>
            <a:ext cx="2758149" cy="636633"/>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fontAlgn="b"/>
            <a:endParaRPr lang="en-US" sz="1200">
              <a:solidFill>
                <a:schemeClr val="tx1"/>
              </a:solidFill>
              <a:latin typeface="Neue Haas Grotesk Text Pro" panose="020B0504020202020204" pitchFamily="34" charset="0"/>
            </a:endParaRPr>
          </a:p>
          <a:p>
            <a:pPr fontAlgn="b"/>
            <a:r>
              <a:rPr lang="en-US" sz="1200" err="1">
                <a:solidFill>
                  <a:schemeClr val="tx1"/>
                </a:solidFill>
                <a:latin typeface="Neue Haas Grotesk Text Pro" panose="020B0504020202020204" pitchFamily="34" charset="0"/>
              </a:rPr>
              <a:t>Number_of_Reviews</a:t>
            </a:r>
            <a:r>
              <a:rPr lang="en-US" sz="1200">
                <a:solidFill>
                  <a:schemeClr val="tx1"/>
                </a:solidFill>
                <a:latin typeface="Neue Haas Grotesk Text Pro" panose="020B0504020202020204" pitchFamily="34" charset="0"/>
              </a:rPr>
              <a:t>*</a:t>
            </a:r>
            <a:r>
              <a:rPr lang="en-US" sz="1200" err="1">
                <a:solidFill>
                  <a:schemeClr val="tx1"/>
                </a:solidFill>
                <a:latin typeface="Neue Haas Grotesk Text Pro" panose="020B0504020202020204" pitchFamily="34" charset="0"/>
              </a:rPr>
              <a:t>Rating_Overall</a:t>
            </a:r>
            <a:r>
              <a:rPr lang="en-US" sz="1200">
                <a:solidFill>
                  <a:schemeClr val="tx1"/>
                </a:solidFill>
                <a:latin typeface="Neue Haas Grotesk Text Pro" panose="020B0504020202020204" pitchFamily="34" charset="0"/>
              </a:rPr>
              <a:t>: </a:t>
            </a:r>
            <a:r>
              <a:rPr lang="en-US" sz="1200" b="1">
                <a:solidFill>
                  <a:schemeClr val="tx1"/>
                </a:solidFill>
                <a:latin typeface="Neue Haas Grotesk Text Pro" panose="020B0504020202020204" pitchFamily="34" charset="0"/>
              </a:rPr>
              <a:t>0.00154</a:t>
            </a:r>
          </a:p>
          <a:p>
            <a:pPr fontAlgn="b"/>
            <a:endParaRPr lang="en-US" sz="1200" b="0" i="0" u="none" strike="noStrike">
              <a:solidFill>
                <a:schemeClr val="tx1"/>
              </a:solidFill>
              <a:effectLst/>
              <a:latin typeface="Neue Haas Grotesk Text Pro" panose="020B0504020202020204" pitchFamily="34" charset="0"/>
            </a:endParaRPr>
          </a:p>
        </p:txBody>
      </p:sp>
      <p:sp>
        <p:nvSpPr>
          <p:cNvPr id="11" name="Google Shape;983;p36">
            <a:extLst>
              <a:ext uri="{FF2B5EF4-FFF2-40B4-BE49-F238E27FC236}">
                <a16:creationId xmlns:a16="http://schemas.microsoft.com/office/drawing/2014/main" id="{FFF17266-B77B-31A5-2BCB-B76CAACD156F}"/>
              </a:ext>
            </a:extLst>
          </p:cNvPr>
          <p:cNvSpPr txBox="1"/>
          <p:nvPr/>
        </p:nvSpPr>
        <p:spPr>
          <a:xfrm>
            <a:off x="5233639" y="3487568"/>
            <a:ext cx="2758149" cy="648292"/>
          </a:xfrm>
          <a:prstGeom prst="rect">
            <a:avLst/>
          </a:prstGeom>
          <a:solidFill>
            <a:schemeClr val="accent4">
              <a:lumMod val="40000"/>
              <a:lumOff val="60000"/>
            </a:schemeClr>
          </a:solidFill>
          <a:ln>
            <a:noFill/>
          </a:ln>
        </p:spPr>
        <p:txBody>
          <a:bodyPr spcFirstLastPara="1" wrap="square" lIns="91425" tIns="91425" rIns="91425" bIns="91425" anchor="ctr" anchorCtr="0">
            <a:noAutofit/>
          </a:bodyPr>
          <a:lstStyle/>
          <a:p>
            <a:r>
              <a:rPr lang="en-US" sz="1200" err="1">
                <a:solidFill>
                  <a:schemeClr val="tx1"/>
                </a:solidFill>
                <a:latin typeface="Neue Haas Grotesk Text Pro" panose="020B0504020202020204" pitchFamily="34" charset="0"/>
              </a:rPr>
              <a:t>Number_of_Reviews</a:t>
            </a:r>
            <a:r>
              <a:rPr lang="en-US" sz="1200">
                <a:solidFill>
                  <a:schemeClr val="tx1"/>
                </a:solidFill>
                <a:latin typeface="Neue Haas Grotesk Text Pro" panose="020B0504020202020204" pitchFamily="34" charset="0"/>
              </a:rPr>
              <a:t>*</a:t>
            </a:r>
            <a:r>
              <a:rPr lang="en-US" sz="1200" err="1">
                <a:solidFill>
                  <a:schemeClr val="tx1"/>
                </a:solidFill>
                <a:latin typeface="Neue Haas Grotesk Text Pro" panose="020B0504020202020204" pitchFamily="34" charset="0"/>
              </a:rPr>
              <a:t>available_days_aveListedPrice</a:t>
            </a:r>
            <a:r>
              <a:rPr lang="en-US" sz="1200">
                <a:solidFill>
                  <a:schemeClr val="tx1"/>
                </a:solidFill>
                <a:latin typeface="Neue Haas Grotesk Text Pro" panose="020B0504020202020204" pitchFamily="34" charset="0"/>
              </a:rPr>
              <a:t>: </a:t>
            </a:r>
            <a:r>
              <a:rPr lang="en-US" sz="1200" b="1" i="0" u="none" strike="noStrike">
                <a:solidFill>
                  <a:schemeClr val="tx1"/>
                </a:solidFill>
                <a:effectLst/>
                <a:latin typeface="Neue Haas Grotesk Text Pro" panose="020B0504020202020204" pitchFamily="34" charset="0"/>
              </a:rPr>
              <a:t>0.00059</a:t>
            </a:r>
          </a:p>
        </p:txBody>
      </p:sp>
      <p:pic>
        <p:nvPicPr>
          <p:cNvPr id="13" name="Graphic 12" descr="Presentation with pie chart outline">
            <a:extLst>
              <a:ext uri="{FF2B5EF4-FFF2-40B4-BE49-F238E27FC236}">
                <a16:creationId xmlns:a16="http://schemas.microsoft.com/office/drawing/2014/main" id="{A4D363D2-C03A-1CC5-0026-6AFFF64580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3963" y="2282579"/>
            <a:ext cx="916074" cy="916074"/>
          </a:xfrm>
          <a:prstGeom prst="rect">
            <a:avLst/>
          </a:prstGeom>
        </p:spPr>
      </p:pic>
      <p:sp>
        <p:nvSpPr>
          <p:cNvPr id="14" name="Google Shape;983;p36">
            <a:extLst>
              <a:ext uri="{FF2B5EF4-FFF2-40B4-BE49-F238E27FC236}">
                <a16:creationId xmlns:a16="http://schemas.microsoft.com/office/drawing/2014/main" id="{1A754CCA-4295-9F8D-2973-49E76795BD83}"/>
              </a:ext>
            </a:extLst>
          </p:cNvPr>
          <p:cNvSpPr txBox="1"/>
          <p:nvPr/>
        </p:nvSpPr>
        <p:spPr>
          <a:xfrm>
            <a:off x="1152212" y="2418550"/>
            <a:ext cx="2758149" cy="648292"/>
          </a:xfrm>
          <a:prstGeom prst="rect">
            <a:avLst/>
          </a:prstGeom>
          <a:solidFill>
            <a:schemeClr val="accent4">
              <a:lumMod val="40000"/>
              <a:lumOff val="60000"/>
            </a:schemeClr>
          </a:solidFill>
          <a:ln>
            <a:noFill/>
          </a:ln>
        </p:spPr>
        <p:txBody>
          <a:bodyPr spcFirstLastPara="1" wrap="square" lIns="91425" tIns="91425" rIns="91425" bIns="91425" anchor="ctr" anchorCtr="0">
            <a:noAutofit/>
          </a:bodyPr>
          <a:lstStyle/>
          <a:p>
            <a:pPr algn="l" fontAlgn="b"/>
            <a:r>
              <a:rPr lang="pt-BR" sz="1200" b="0" i="0" u="none" strike="noStrike">
                <a:solidFill>
                  <a:srgbClr val="000000"/>
                </a:solidFill>
                <a:effectLst/>
                <a:latin typeface="Neue Haas Grotesk Text Pro" panose="020B0504020202020204" pitchFamily="34" charset="0"/>
              </a:rPr>
              <a:t>num_properties_private*num_properties_private: </a:t>
            </a:r>
            <a:r>
              <a:rPr lang="pt-BR" sz="1200" b="1" i="0" u="none" strike="noStrike">
                <a:solidFill>
                  <a:srgbClr val="000000"/>
                </a:solidFill>
                <a:effectLst/>
                <a:latin typeface="Neue Haas Grotesk Text Pro" panose="020B0504020202020204" pitchFamily="34" charset="0"/>
              </a:rPr>
              <a:t>0.6363</a:t>
            </a:r>
          </a:p>
        </p:txBody>
      </p:sp>
      <p:sp>
        <p:nvSpPr>
          <p:cNvPr id="15" name="Google Shape;983;p36">
            <a:extLst>
              <a:ext uri="{FF2B5EF4-FFF2-40B4-BE49-F238E27FC236}">
                <a16:creationId xmlns:a16="http://schemas.microsoft.com/office/drawing/2014/main" id="{A0B7DCC9-8B5F-F4DB-A808-51048BB38201}"/>
              </a:ext>
            </a:extLst>
          </p:cNvPr>
          <p:cNvSpPr txBox="1"/>
          <p:nvPr/>
        </p:nvSpPr>
        <p:spPr>
          <a:xfrm>
            <a:off x="5233638" y="1345781"/>
            <a:ext cx="2758149" cy="648292"/>
          </a:xfrm>
          <a:prstGeom prst="rect">
            <a:avLst/>
          </a:prstGeom>
          <a:solidFill>
            <a:schemeClr val="accent4">
              <a:lumMod val="40000"/>
              <a:lumOff val="60000"/>
            </a:schemeClr>
          </a:solidFill>
          <a:ln>
            <a:noFill/>
          </a:ln>
        </p:spPr>
        <p:txBody>
          <a:bodyPr spcFirstLastPara="1" wrap="square" lIns="91425" tIns="91425" rIns="91425" bIns="91425" anchor="ctr" anchorCtr="0">
            <a:noAutofit/>
          </a:bodyPr>
          <a:lstStyle/>
          <a:p>
            <a:pPr algn="l" fontAlgn="b"/>
            <a:r>
              <a:rPr lang="pt-BR" sz="1200" b="0" i="0" u="none" strike="noStrike">
                <a:solidFill>
                  <a:srgbClr val="000000"/>
                </a:solidFill>
                <a:effectLst/>
                <a:latin typeface="Neue Haas Grotesk Text Pro" panose="020B0504020202020204" pitchFamily="34" charset="0"/>
              </a:rPr>
              <a:t>_7__Guests*superhost_percentage: </a:t>
            </a:r>
            <a:r>
              <a:rPr lang="pt-BR" sz="1200" b="1" i="0" u="none" strike="noStrike">
                <a:solidFill>
                  <a:srgbClr val="000000"/>
                </a:solidFill>
                <a:effectLst/>
                <a:latin typeface="Neue Haas Grotesk Text Pro" panose="020B0504020202020204" pitchFamily="34" charset="0"/>
              </a:rPr>
              <a:t>0.0229</a:t>
            </a:r>
          </a:p>
        </p:txBody>
      </p:sp>
      <p:sp>
        <p:nvSpPr>
          <p:cNvPr id="16" name="Google Shape;989;p36">
            <a:extLst>
              <a:ext uri="{FF2B5EF4-FFF2-40B4-BE49-F238E27FC236}">
                <a16:creationId xmlns:a16="http://schemas.microsoft.com/office/drawing/2014/main" id="{E03275B5-1F01-6974-AC24-4276160F756E}"/>
              </a:ext>
            </a:extLst>
          </p:cNvPr>
          <p:cNvSpPr txBox="1"/>
          <p:nvPr/>
        </p:nvSpPr>
        <p:spPr>
          <a:xfrm>
            <a:off x="1152212" y="1353689"/>
            <a:ext cx="2758149" cy="636633"/>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algn="l" fontAlgn="b"/>
            <a:r>
              <a:rPr lang="en-US" sz="1200" b="0" i="0" u="none" strike="noStrike">
                <a:solidFill>
                  <a:srgbClr val="000000"/>
                </a:solidFill>
                <a:effectLst/>
                <a:latin typeface="Neue Haas Grotesk Text Pro" panose="020B0504020202020204" pitchFamily="34" charset="0"/>
              </a:rPr>
              <a:t>Bathrooms*_1_2_Guests: </a:t>
            </a:r>
            <a:r>
              <a:rPr lang="en-US" sz="1200" b="1" i="0" u="none" strike="noStrike">
                <a:solidFill>
                  <a:srgbClr val="000000"/>
                </a:solidFill>
                <a:effectLst/>
                <a:latin typeface="Neue Haas Grotesk Text Pro" panose="020B0504020202020204" pitchFamily="34" charset="0"/>
              </a:rPr>
              <a:t>0.819</a:t>
            </a:r>
          </a:p>
        </p:txBody>
      </p:sp>
    </p:spTree>
    <p:extLst>
      <p:ext uri="{BB962C8B-B14F-4D97-AF65-F5344CB8AC3E}">
        <p14:creationId xmlns:p14="http://schemas.microsoft.com/office/powerpoint/2010/main" val="3362747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1"/>
          <p:cNvSpPr/>
          <p:nvPr/>
        </p:nvSpPr>
        <p:spPr>
          <a:xfrm>
            <a:off x="3754590" y="3063728"/>
            <a:ext cx="1902300" cy="190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300" name="Google Shape;300;p21"/>
          <p:cNvSpPr txBox="1">
            <a:spLocks noGrp="1"/>
          </p:cNvSpPr>
          <p:nvPr>
            <p:ph type="title"/>
          </p:nvPr>
        </p:nvSpPr>
        <p:spPr>
          <a:xfrm>
            <a:off x="457200" y="42021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Neue Haas Grotesk Text Pro"/>
              </a:rPr>
              <a:t>Implications</a:t>
            </a:r>
          </a:p>
        </p:txBody>
      </p:sp>
      <p:sp>
        <p:nvSpPr>
          <p:cNvPr id="301" name="Google Shape;301;p21"/>
          <p:cNvSpPr txBox="1"/>
          <p:nvPr/>
        </p:nvSpPr>
        <p:spPr>
          <a:xfrm>
            <a:off x="3880415" y="4117790"/>
            <a:ext cx="1650900" cy="36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Hosts</a:t>
            </a:r>
            <a:endParaRPr sz="2400" b="1">
              <a:solidFill>
                <a:schemeClr val="lt1"/>
              </a:solidFill>
              <a:latin typeface="Fira Sans Extra Condensed"/>
              <a:ea typeface="Fira Sans Extra Condensed"/>
              <a:cs typeface="Fira Sans Extra Condensed"/>
              <a:sym typeface="Fira Sans Extra Condensed"/>
            </a:endParaRPr>
          </a:p>
        </p:txBody>
      </p:sp>
      <p:grpSp>
        <p:nvGrpSpPr>
          <p:cNvPr id="302" name="Google Shape;302;p21"/>
          <p:cNvGrpSpPr/>
          <p:nvPr/>
        </p:nvGrpSpPr>
        <p:grpSpPr>
          <a:xfrm>
            <a:off x="895915" y="1182801"/>
            <a:ext cx="1666040" cy="1697701"/>
            <a:chOff x="762100" y="937474"/>
            <a:chExt cx="1666040" cy="1697701"/>
          </a:xfrm>
        </p:grpSpPr>
        <p:grpSp>
          <p:nvGrpSpPr>
            <p:cNvPr id="303" name="Google Shape;303;p21"/>
            <p:cNvGrpSpPr/>
            <p:nvPr/>
          </p:nvGrpSpPr>
          <p:grpSpPr>
            <a:xfrm>
              <a:off x="762100" y="937474"/>
              <a:ext cx="1666040" cy="956292"/>
              <a:chOff x="762100" y="939125"/>
              <a:chExt cx="1666040" cy="956292"/>
            </a:xfrm>
          </p:grpSpPr>
          <p:sp>
            <p:nvSpPr>
              <p:cNvPr id="304" name="Google Shape;304;p21"/>
              <p:cNvSpPr txBox="1"/>
              <p:nvPr/>
            </p:nvSpPr>
            <p:spPr>
              <a:xfrm>
                <a:off x="762100" y="939125"/>
                <a:ext cx="16509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i="0">
                    <a:effectLst/>
                    <a:latin typeface="Neue Haas Grotesk Text Pro" panose="020B0504020202020204" pitchFamily="34" charset="0"/>
                  </a:rPr>
                  <a:t>Operational Efficiency</a:t>
                </a:r>
                <a:endParaRPr b="1">
                  <a:solidFill>
                    <a:srgbClr val="000000"/>
                  </a:solidFill>
                  <a:latin typeface="Neue Haas Grotesk Text Pro" panose="020B0504020202020204" pitchFamily="34" charset="0"/>
                  <a:ea typeface="Fira Sans Extra Condensed"/>
                  <a:cs typeface="Fira Sans Extra Condensed"/>
                  <a:sym typeface="Fira Sans Extra Condensed"/>
                </a:endParaRPr>
              </a:p>
            </p:txBody>
          </p:sp>
          <p:sp>
            <p:nvSpPr>
              <p:cNvPr id="305" name="Google Shape;305;p21"/>
              <p:cNvSpPr txBox="1"/>
              <p:nvPr/>
            </p:nvSpPr>
            <p:spPr>
              <a:xfrm>
                <a:off x="777240" y="1280417"/>
                <a:ext cx="1650900" cy="61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Roboto"/>
                    <a:ea typeface="Roboto"/>
                    <a:cs typeface="Roboto"/>
                    <a:sym typeface="Roboto"/>
                  </a:rPr>
                  <a:t>Identify peak and off-peak periods</a:t>
                </a:r>
                <a:endParaRPr sz="1200">
                  <a:solidFill>
                    <a:srgbClr val="000000"/>
                  </a:solidFill>
                  <a:latin typeface="Roboto"/>
                  <a:ea typeface="Roboto"/>
                  <a:cs typeface="Roboto"/>
                  <a:sym typeface="Roboto"/>
                </a:endParaRPr>
              </a:p>
            </p:txBody>
          </p:sp>
        </p:grpSp>
        <p:sp>
          <p:nvSpPr>
            <p:cNvPr id="306" name="Google Shape;306;p21"/>
            <p:cNvSpPr/>
            <p:nvPr/>
          </p:nvSpPr>
          <p:spPr>
            <a:xfrm>
              <a:off x="1279950" y="2020175"/>
              <a:ext cx="615000" cy="615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307" name="Google Shape;307;p21"/>
          <p:cNvGrpSpPr/>
          <p:nvPr/>
        </p:nvGrpSpPr>
        <p:grpSpPr>
          <a:xfrm>
            <a:off x="3931309" y="1190322"/>
            <a:ext cx="1650900" cy="1690180"/>
            <a:chOff x="3797494" y="944995"/>
            <a:chExt cx="1650900" cy="1690180"/>
          </a:xfrm>
        </p:grpSpPr>
        <p:grpSp>
          <p:nvGrpSpPr>
            <p:cNvPr id="308" name="Google Shape;308;p21"/>
            <p:cNvGrpSpPr/>
            <p:nvPr/>
          </p:nvGrpSpPr>
          <p:grpSpPr>
            <a:xfrm>
              <a:off x="3797494" y="944995"/>
              <a:ext cx="1650900" cy="972444"/>
              <a:chOff x="3797494" y="944995"/>
              <a:chExt cx="1650900" cy="972444"/>
            </a:xfrm>
          </p:grpSpPr>
          <p:sp>
            <p:nvSpPr>
              <p:cNvPr id="309" name="Google Shape;309;p21"/>
              <p:cNvSpPr txBox="1"/>
              <p:nvPr/>
            </p:nvSpPr>
            <p:spPr>
              <a:xfrm>
                <a:off x="3797494" y="944995"/>
                <a:ext cx="1650900" cy="2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i="0">
                    <a:effectLst/>
                    <a:latin typeface="Neue Haas Grotesk Text Pro" panose="020B0504020202020204" pitchFamily="34" charset="0"/>
                  </a:rPr>
                  <a:t>Resource Allocation</a:t>
                </a:r>
                <a:endParaRPr b="1">
                  <a:solidFill>
                    <a:srgbClr val="000000"/>
                  </a:solidFill>
                  <a:latin typeface="Neue Haas Grotesk Text Pro" panose="020B0504020202020204" pitchFamily="34" charset="0"/>
                  <a:ea typeface="Fira Sans Extra Condensed"/>
                  <a:cs typeface="Fira Sans Extra Condensed"/>
                  <a:sym typeface="Fira Sans Extra Condensed"/>
                </a:endParaRPr>
              </a:p>
            </p:txBody>
          </p:sp>
          <p:sp>
            <p:nvSpPr>
              <p:cNvPr id="310" name="Google Shape;310;p21"/>
              <p:cNvSpPr txBox="1"/>
              <p:nvPr/>
            </p:nvSpPr>
            <p:spPr>
              <a:xfrm>
                <a:off x="3797494" y="1302439"/>
                <a:ext cx="1650900" cy="61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Roboto"/>
                    <a:ea typeface="Roboto"/>
                    <a:cs typeface="Roboto"/>
                    <a:sym typeface="Roboto"/>
                  </a:rPr>
                  <a:t>Justify investments in the resources</a:t>
                </a:r>
                <a:endParaRPr sz="1200">
                  <a:solidFill>
                    <a:srgbClr val="000000"/>
                  </a:solidFill>
                  <a:latin typeface="Roboto"/>
                  <a:ea typeface="Roboto"/>
                  <a:cs typeface="Roboto"/>
                  <a:sym typeface="Roboto"/>
                </a:endParaRPr>
              </a:p>
            </p:txBody>
          </p:sp>
        </p:grpSp>
        <p:sp>
          <p:nvSpPr>
            <p:cNvPr id="311" name="Google Shape;311;p21"/>
            <p:cNvSpPr/>
            <p:nvPr/>
          </p:nvSpPr>
          <p:spPr>
            <a:xfrm>
              <a:off x="4264500" y="2020175"/>
              <a:ext cx="615000" cy="61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312" name="Google Shape;312;p21"/>
          <p:cNvGrpSpPr/>
          <p:nvPr/>
        </p:nvGrpSpPr>
        <p:grpSpPr>
          <a:xfrm>
            <a:off x="911055" y="3305901"/>
            <a:ext cx="1650900" cy="1405799"/>
            <a:chOff x="762000" y="3096963"/>
            <a:chExt cx="1650900" cy="1405799"/>
          </a:xfrm>
        </p:grpSpPr>
        <p:grpSp>
          <p:nvGrpSpPr>
            <p:cNvPr id="313" name="Google Shape;313;p21"/>
            <p:cNvGrpSpPr/>
            <p:nvPr/>
          </p:nvGrpSpPr>
          <p:grpSpPr>
            <a:xfrm>
              <a:off x="762000" y="3872485"/>
              <a:ext cx="1650900" cy="630277"/>
              <a:chOff x="457200" y="3835098"/>
              <a:chExt cx="1650900" cy="630277"/>
            </a:xfrm>
          </p:grpSpPr>
          <p:sp>
            <p:nvSpPr>
              <p:cNvPr id="314" name="Google Shape;314;p21"/>
              <p:cNvSpPr txBox="1"/>
              <p:nvPr/>
            </p:nvSpPr>
            <p:spPr>
              <a:xfrm>
                <a:off x="457200" y="3835098"/>
                <a:ext cx="16509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a:latin typeface="Neue Haas Grotesk Text Pro" panose="020B0504020202020204" pitchFamily="34" charset="0"/>
                    <a:sym typeface="Fira Sans Extra Condensed"/>
                  </a:rPr>
                  <a:t>Loyalty Programs</a:t>
                </a:r>
                <a:endParaRPr b="1">
                  <a:solidFill>
                    <a:srgbClr val="000000"/>
                  </a:solidFill>
                  <a:latin typeface="Fira Sans Extra Condensed"/>
                  <a:ea typeface="Fira Sans Extra Condensed"/>
                  <a:cs typeface="Fira Sans Extra Condensed"/>
                  <a:sym typeface="Fira Sans Extra Condensed"/>
                </a:endParaRPr>
              </a:p>
            </p:txBody>
          </p:sp>
          <p:sp>
            <p:nvSpPr>
              <p:cNvPr id="315" name="Google Shape;315;p21"/>
              <p:cNvSpPr txBox="1"/>
              <p:nvPr/>
            </p:nvSpPr>
            <p:spPr>
              <a:xfrm>
                <a:off x="457200" y="4241075"/>
                <a:ext cx="1650900" cy="22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To repeat customers</a:t>
                </a:r>
                <a:endParaRPr sz="1200">
                  <a:solidFill>
                    <a:srgbClr val="000000"/>
                  </a:solidFill>
                  <a:latin typeface="Roboto"/>
                  <a:ea typeface="Roboto"/>
                  <a:cs typeface="Roboto"/>
                  <a:sym typeface="Roboto"/>
                </a:endParaRPr>
              </a:p>
            </p:txBody>
          </p:sp>
        </p:grpSp>
        <p:sp>
          <p:nvSpPr>
            <p:cNvPr id="316" name="Google Shape;316;p21"/>
            <p:cNvSpPr/>
            <p:nvPr/>
          </p:nvSpPr>
          <p:spPr>
            <a:xfrm>
              <a:off x="1280050" y="3096963"/>
              <a:ext cx="615000" cy="615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317" name="Google Shape;317;p21"/>
          <p:cNvGrpSpPr/>
          <p:nvPr/>
        </p:nvGrpSpPr>
        <p:grpSpPr>
          <a:xfrm>
            <a:off x="6864915" y="1205661"/>
            <a:ext cx="1650900" cy="1674841"/>
            <a:chOff x="6731100" y="960334"/>
            <a:chExt cx="1650900" cy="1674841"/>
          </a:xfrm>
        </p:grpSpPr>
        <p:grpSp>
          <p:nvGrpSpPr>
            <p:cNvPr id="318" name="Google Shape;318;p21"/>
            <p:cNvGrpSpPr/>
            <p:nvPr/>
          </p:nvGrpSpPr>
          <p:grpSpPr>
            <a:xfrm>
              <a:off x="6731100" y="960334"/>
              <a:ext cx="1650900" cy="874121"/>
              <a:chOff x="6731100" y="1061360"/>
              <a:chExt cx="1650900" cy="874121"/>
            </a:xfrm>
          </p:grpSpPr>
          <p:sp>
            <p:nvSpPr>
              <p:cNvPr id="319" name="Google Shape;319;p21"/>
              <p:cNvSpPr txBox="1"/>
              <p:nvPr/>
            </p:nvSpPr>
            <p:spPr>
              <a:xfrm>
                <a:off x="6731100" y="1061360"/>
                <a:ext cx="16509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i="0">
                    <a:effectLst/>
                    <a:latin typeface="Neue Haas Grotesk Text Pro" panose="020B0504020202020204" pitchFamily="34" charset="0"/>
                  </a:rPr>
                  <a:t>Competitive Analysis</a:t>
                </a:r>
                <a:endParaRPr lang="en-IN" b="1">
                  <a:solidFill>
                    <a:srgbClr val="000000"/>
                  </a:solidFill>
                  <a:latin typeface="Neue Haas Grotesk Text Pro" panose="020B0504020202020204" pitchFamily="34" charset="0"/>
                  <a:ea typeface="Fira Sans Extra Condensed"/>
                  <a:cs typeface="Fira Sans Extra Condensed"/>
                  <a:sym typeface="Fira Sans Extra Condensed"/>
                </a:endParaRPr>
              </a:p>
            </p:txBody>
          </p:sp>
          <p:sp>
            <p:nvSpPr>
              <p:cNvPr id="320" name="Google Shape;320;p21"/>
              <p:cNvSpPr txBox="1"/>
              <p:nvPr/>
            </p:nvSpPr>
            <p:spPr>
              <a:xfrm>
                <a:off x="6731100" y="1475440"/>
                <a:ext cx="1650900" cy="46004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a:solidFill>
                      <a:srgbClr val="000000"/>
                    </a:solidFill>
                    <a:latin typeface="Roboto"/>
                    <a:ea typeface="Roboto"/>
                    <a:cs typeface="Roboto"/>
                    <a:sym typeface="Roboto"/>
                  </a:rPr>
                  <a:t>To identify market trends</a:t>
                </a:r>
                <a:endParaRPr sz="1200">
                  <a:solidFill>
                    <a:srgbClr val="000000"/>
                  </a:solidFill>
                  <a:latin typeface="Roboto"/>
                  <a:ea typeface="Roboto"/>
                  <a:cs typeface="Roboto"/>
                  <a:sym typeface="Roboto"/>
                </a:endParaRPr>
              </a:p>
            </p:txBody>
          </p:sp>
        </p:grpSp>
        <p:sp>
          <p:nvSpPr>
            <p:cNvPr id="321" name="Google Shape;321;p21"/>
            <p:cNvSpPr/>
            <p:nvPr/>
          </p:nvSpPr>
          <p:spPr>
            <a:xfrm>
              <a:off x="7249050" y="2020175"/>
              <a:ext cx="615000" cy="615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322" name="Google Shape;322;p21"/>
          <p:cNvGrpSpPr/>
          <p:nvPr/>
        </p:nvGrpSpPr>
        <p:grpSpPr>
          <a:xfrm>
            <a:off x="6537960" y="3323920"/>
            <a:ext cx="2198835" cy="1512478"/>
            <a:chOff x="6404145" y="3096963"/>
            <a:chExt cx="2198835" cy="1512478"/>
          </a:xfrm>
        </p:grpSpPr>
        <p:grpSp>
          <p:nvGrpSpPr>
            <p:cNvPr id="323" name="Google Shape;323;p21"/>
            <p:cNvGrpSpPr/>
            <p:nvPr/>
          </p:nvGrpSpPr>
          <p:grpSpPr>
            <a:xfrm>
              <a:off x="6404145" y="3877285"/>
              <a:ext cx="2198835" cy="732156"/>
              <a:chOff x="6708945" y="3872485"/>
              <a:chExt cx="2198835" cy="732156"/>
            </a:xfrm>
          </p:grpSpPr>
          <p:sp>
            <p:nvSpPr>
              <p:cNvPr id="324" name="Google Shape;324;p21"/>
              <p:cNvSpPr txBox="1"/>
              <p:nvPr/>
            </p:nvSpPr>
            <p:spPr>
              <a:xfrm>
                <a:off x="6708945" y="3872485"/>
                <a:ext cx="2198835" cy="2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i="0">
                    <a:effectLst/>
                    <a:latin typeface="Neue Haas Grotesk Text Pro" panose="020B0504020202020204" pitchFamily="34" charset="0"/>
                  </a:rPr>
                  <a:t>Investor and Stakeholder Relations</a:t>
                </a:r>
                <a:endParaRPr b="1">
                  <a:solidFill>
                    <a:srgbClr val="000000"/>
                  </a:solidFill>
                  <a:latin typeface="Neue Haas Grotesk Text Pro" panose="020B0504020202020204" pitchFamily="34" charset="0"/>
                  <a:ea typeface="Fira Sans Extra Condensed"/>
                  <a:cs typeface="Fira Sans Extra Condensed"/>
                  <a:sym typeface="Fira Sans Extra Condensed"/>
                </a:endParaRPr>
              </a:p>
            </p:txBody>
          </p:sp>
          <p:sp>
            <p:nvSpPr>
              <p:cNvPr id="325" name="Google Shape;325;p21"/>
              <p:cNvSpPr txBox="1"/>
              <p:nvPr/>
            </p:nvSpPr>
            <p:spPr>
              <a:xfrm>
                <a:off x="6837840" y="4154986"/>
                <a:ext cx="1902300" cy="4496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Roboto"/>
                    <a:ea typeface="Roboto"/>
                    <a:cs typeface="Roboto"/>
                    <a:sym typeface="Roboto"/>
                  </a:rPr>
                  <a:t>Performance Indicator</a:t>
                </a:r>
                <a:endParaRPr sz="1200">
                  <a:solidFill>
                    <a:srgbClr val="000000"/>
                  </a:solidFill>
                  <a:latin typeface="Roboto"/>
                  <a:ea typeface="Roboto"/>
                  <a:cs typeface="Roboto"/>
                  <a:sym typeface="Roboto"/>
                </a:endParaRPr>
              </a:p>
            </p:txBody>
          </p:sp>
        </p:grpSp>
        <p:sp>
          <p:nvSpPr>
            <p:cNvPr id="326" name="Google Shape;326;p21"/>
            <p:cNvSpPr/>
            <p:nvPr/>
          </p:nvSpPr>
          <p:spPr>
            <a:xfrm>
              <a:off x="7248800" y="3096963"/>
              <a:ext cx="615000" cy="615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grpSp>
      <p:sp>
        <p:nvSpPr>
          <p:cNvPr id="327" name="Google Shape;327;p21"/>
          <p:cNvSpPr/>
          <p:nvPr/>
        </p:nvSpPr>
        <p:spPr>
          <a:xfrm>
            <a:off x="4398440" y="3342302"/>
            <a:ext cx="615000" cy="615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328" name="Google Shape;328;p21"/>
          <p:cNvGrpSpPr/>
          <p:nvPr/>
        </p:nvGrpSpPr>
        <p:grpSpPr>
          <a:xfrm>
            <a:off x="4503191" y="3466637"/>
            <a:ext cx="405498" cy="366353"/>
            <a:chOff x="7151664" y="2287794"/>
            <a:chExt cx="405498" cy="366353"/>
          </a:xfrm>
        </p:grpSpPr>
        <p:sp>
          <p:nvSpPr>
            <p:cNvPr id="329" name="Google Shape;329;p21"/>
            <p:cNvSpPr/>
            <p:nvPr/>
          </p:nvSpPr>
          <p:spPr>
            <a:xfrm>
              <a:off x="7151664" y="2287794"/>
              <a:ext cx="405498" cy="366353"/>
            </a:xfrm>
            <a:custGeom>
              <a:avLst/>
              <a:gdLst/>
              <a:ahLst/>
              <a:cxnLst/>
              <a:rect l="l" t="t" r="r" b="b"/>
              <a:pathLst>
                <a:path w="11861" h="10716" extrusionOk="0">
                  <a:moveTo>
                    <a:pt x="5885" y="0"/>
                  </a:moveTo>
                  <a:cubicBezTo>
                    <a:pt x="4222" y="0"/>
                    <a:pt x="2602" y="773"/>
                    <a:pt x="1572" y="2198"/>
                  </a:cubicBezTo>
                  <a:cubicBezTo>
                    <a:pt x="1" y="4318"/>
                    <a:pt x="239" y="7271"/>
                    <a:pt x="2096" y="9152"/>
                  </a:cubicBezTo>
                  <a:cubicBezTo>
                    <a:pt x="3141" y="10184"/>
                    <a:pt x="4517" y="10716"/>
                    <a:pt x="5896" y="10716"/>
                  </a:cubicBezTo>
                  <a:cubicBezTo>
                    <a:pt x="7001" y="10716"/>
                    <a:pt x="8108" y="10375"/>
                    <a:pt x="9050" y="9676"/>
                  </a:cubicBezTo>
                  <a:cubicBezTo>
                    <a:pt x="11193" y="8128"/>
                    <a:pt x="11860" y="5223"/>
                    <a:pt x="10646" y="2889"/>
                  </a:cubicBezTo>
                  <a:lnTo>
                    <a:pt x="10646" y="2889"/>
                  </a:lnTo>
                  <a:lnTo>
                    <a:pt x="10098" y="3461"/>
                  </a:lnTo>
                  <a:cubicBezTo>
                    <a:pt x="10027" y="3532"/>
                    <a:pt x="9955" y="3556"/>
                    <a:pt x="9860" y="3556"/>
                  </a:cubicBezTo>
                  <a:lnTo>
                    <a:pt x="9812" y="3556"/>
                  </a:lnTo>
                  <a:lnTo>
                    <a:pt x="8979" y="3437"/>
                  </a:lnTo>
                  <a:lnTo>
                    <a:pt x="8979" y="3437"/>
                  </a:lnTo>
                  <a:cubicBezTo>
                    <a:pt x="9955" y="5008"/>
                    <a:pt x="9598" y="7056"/>
                    <a:pt x="8145" y="8223"/>
                  </a:cubicBezTo>
                  <a:cubicBezTo>
                    <a:pt x="7479" y="8748"/>
                    <a:pt x="6682" y="9007"/>
                    <a:pt x="5888" y="9007"/>
                  </a:cubicBezTo>
                  <a:cubicBezTo>
                    <a:pt x="4952" y="9007"/>
                    <a:pt x="4020" y="8646"/>
                    <a:pt x="3311" y="7938"/>
                  </a:cubicBezTo>
                  <a:cubicBezTo>
                    <a:pt x="2001" y="6628"/>
                    <a:pt x="1882" y="4532"/>
                    <a:pt x="3025" y="3103"/>
                  </a:cubicBezTo>
                  <a:cubicBezTo>
                    <a:pt x="3750" y="2201"/>
                    <a:pt x="4815" y="1721"/>
                    <a:pt x="5894" y="1721"/>
                  </a:cubicBezTo>
                  <a:cubicBezTo>
                    <a:pt x="6552" y="1721"/>
                    <a:pt x="7216" y="1900"/>
                    <a:pt x="7812" y="2270"/>
                  </a:cubicBezTo>
                  <a:lnTo>
                    <a:pt x="7669" y="1484"/>
                  </a:lnTo>
                  <a:cubicBezTo>
                    <a:pt x="7645" y="1365"/>
                    <a:pt x="7693" y="1270"/>
                    <a:pt x="7764" y="1198"/>
                  </a:cubicBezTo>
                  <a:lnTo>
                    <a:pt x="8360" y="603"/>
                  </a:lnTo>
                  <a:cubicBezTo>
                    <a:pt x="7570" y="196"/>
                    <a:pt x="6722" y="0"/>
                    <a:pt x="5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7295798" y="2430390"/>
              <a:ext cx="109434" cy="82153"/>
            </a:xfrm>
            <a:custGeom>
              <a:avLst/>
              <a:gdLst/>
              <a:ahLst/>
              <a:cxnLst/>
              <a:rect l="l" t="t" r="r" b="b"/>
              <a:pathLst>
                <a:path w="3201" h="2403" extrusionOk="0">
                  <a:moveTo>
                    <a:pt x="1636" y="1"/>
                  </a:moveTo>
                  <a:cubicBezTo>
                    <a:pt x="696" y="1"/>
                    <a:pt x="0" y="1219"/>
                    <a:pt x="809" y="2028"/>
                  </a:cubicBezTo>
                  <a:cubicBezTo>
                    <a:pt x="1066" y="2291"/>
                    <a:pt x="1364" y="2402"/>
                    <a:pt x="1653" y="2402"/>
                  </a:cubicBezTo>
                  <a:cubicBezTo>
                    <a:pt x="2466" y="2402"/>
                    <a:pt x="3200" y="1519"/>
                    <a:pt x="2691" y="623"/>
                  </a:cubicBezTo>
                  <a:lnTo>
                    <a:pt x="2691" y="623"/>
                  </a:lnTo>
                  <a:lnTo>
                    <a:pt x="1881" y="1433"/>
                  </a:lnTo>
                  <a:cubicBezTo>
                    <a:pt x="1834" y="1480"/>
                    <a:pt x="1738" y="1504"/>
                    <a:pt x="1667" y="1504"/>
                  </a:cubicBezTo>
                  <a:cubicBezTo>
                    <a:pt x="1572" y="1504"/>
                    <a:pt x="1500" y="1480"/>
                    <a:pt x="1429" y="1409"/>
                  </a:cubicBezTo>
                  <a:cubicBezTo>
                    <a:pt x="1310" y="1290"/>
                    <a:pt x="1310" y="1099"/>
                    <a:pt x="1429" y="957"/>
                  </a:cubicBezTo>
                  <a:lnTo>
                    <a:pt x="2238" y="171"/>
                  </a:lnTo>
                  <a:cubicBezTo>
                    <a:pt x="2035" y="52"/>
                    <a:pt x="1830"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7209475" y="2368647"/>
              <a:ext cx="280850" cy="206185"/>
            </a:xfrm>
            <a:custGeom>
              <a:avLst/>
              <a:gdLst/>
              <a:ahLst/>
              <a:cxnLst/>
              <a:rect l="l" t="t" r="r" b="b"/>
              <a:pathLst>
                <a:path w="8215" h="6031" extrusionOk="0">
                  <a:moveTo>
                    <a:pt x="4192" y="0"/>
                  </a:moveTo>
                  <a:cubicBezTo>
                    <a:pt x="1001" y="0"/>
                    <a:pt x="0" y="4310"/>
                    <a:pt x="2882" y="5716"/>
                  </a:cubicBezTo>
                  <a:cubicBezTo>
                    <a:pt x="3337" y="5933"/>
                    <a:pt x="3788" y="6031"/>
                    <a:pt x="4219" y="6031"/>
                  </a:cubicBezTo>
                  <a:cubicBezTo>
                    <a:pt x="6517" y="6031"/>
                    <a:pt x="8214" y="3249"/>
                    <a:pt x="6549" y="1143"/>
                  </a:cubicBezTo>
                  <a:lnTo>
                    <a:pt x="6549" y="1143"/>
                  </a:lnTo>
                  <a:lnTo>
                    <a:pt x="5692" y="1977"/>
                  </a:lnTo>
                  <a:cubicBezTo>
                    <a:pt x="6655" y="3350"/>
                    <a:pt x="5481" y="4857"/>
                    <a:pt x="4171" y="4857"/>
                  </a:cubicBezTo>
                  <a:cubicBezTo>
                    <a:pt x="3731" y="4857"/>
                    <a:pt x="3277" y="4687"/>
                    <a:pt x="2882" y="4287"/>
                  </a:cubicBezTo>
                  <a:cubicBezTo>
                    <a:pt x="1615" y="3001"/>
                    <a:pt x="2730" y="1143"/>
                    <a:pt x="4171" y="1143"/>
                  </a:cubicBezTo>
                  <a:cubicBezTo>
                    <a:pt x="4518" y="1143"/>
                    <a:pt x="4884" y="1251"/>
                    <a:pt x="5240" y="1500"/>
                  </a:cubicBezTo>
                  <a:lnTo>
                    <a:pt x="6097" y="667"/>
                  </a:lnTo>
                  <a:cubicBezTo>
                    <a:pt x="5549" y="238"/>
                    <a:pt x="4882" y="0"/>
                    <a:pt x="4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7436616" y="2318152"/>
              <a:ext cx="70050" cy="68409"/>
            </a:xfrm>
            <a:custGeom>
              <a:avLst/>
              <a:gdLst/>
              <a:ahLst/>
              <a:cxnLst/>
              <a:rect l="l" t="t" r="r" b="b"/>
              <a:pathLst>
                <a:path w="2049" h="2001" extrusionOk="0">
                  <a:moveTo>
                    <a:pt x="644" y="1"/>
                  </a:moveTo>
                  <a:lnTo>
                    <a:pt x="1" y="644"/>
                  </a:lnTo>
                  <a:lnTo>
                    <a:pt x="215" y="1834"/>
                  </a:lnTo>
                  <a:lnTo>
                    <a:pt x="1406" y="2001"/>
                  </a:lnTo>
                  <a:lnTo>
                    <a:pt x="2049" y="1334"/>
                  </a:lnTo>
                  <a:lnTo>
                    <a:pt x="1072" y="1215"/>
                  </a:lnTo>
                  <a:cubicBezTo>
                    <a:pt x="929" y="1191"/>
                    <a:pt x="834" y="1096"/>
                    <a:pt x="810" y="953"/>
                  </a:cubicBezTo>
                  <a:lnTo>
                    <a:pt x="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3" name="Google Shape;333;p21"/>
          <p:cNvCxnSpPr>
            <a:cxnSpLocks/>
            <a:stCxn id="299" idx="2"/>
          </p:cNvCxnSpPr>
          <p:nvPr/>
        </p:nvCxnSpPr>
        <p:spPr>
          <a:xfrm rot="10800000">
            <a:off x="2028990" y="3631478"/>
            <a:ext cx="1725600" cy="3834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34" name="Google Shape;334;p21"/>
          <p:cNvCxnSpPr>
            <a:cxnSpLocks/>
            <a:endCxn id="299" idx="1"/>
          </p:cNvCxnSpPr>
          <p:nvPr/>
        </p:nvCxnSpPr>
        <p:spPr>
          <a:xfrm>
            <a:off x="2028765" y="2573002"/>
            <a:ext cx="2004300" cy="769200"/>
          </a:xfrm>
          <a:prstGeom prst="bentConnector2">
            <a:avLst/>
          </a:prstGeom>
          <a:noFill/>
          <a:ln w="9525" cap="flat" cmpd="sng">
            <a:solidFill>
              <a:schemeClr val="dk2"/>
            </a:solidFill>
            <a:prstDash val="solid"/>
            <a:round/>
            <a:headEnd type="none" w="med" len="med"/>
            <a:tailEnd type="none" w="med" len="med"/>
          </a:ln>
        </p:spPr>
      </p:cxnSp>
      <p:cxnSp>
        <p:nvCxnSpPr>
          <p:cNvPr id="335" name="Google Shape;335;p21"/>
          <p:cNvCxnSpPr>
            <a:cxnSpLocks/>
            <a:endCxn id="299" idx="0"/>
          </p:cNvCxnSpPr>
          <p:nvPr/>
        </p:nvCxnSpPr>
        <p:spPr>
          <a:xfrm rot="-5400000" flipH="1">
            <a:off x="4614465" y="2971852"/>
            <a:ext cx="183300" cy="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36" name="Google Shape;336;p21"/>
          <p:cNvCxnSpPr>
            <a:cxnSpLocks/>
            <a:stCxn id="299" idx="7"/>
          </p:cNvCxnSpPr>
          <p:nvPr/>
        </p:nvCxnSpPr>
        <p:spPr>
          <a:xfrm rot="-5400000">
            <a:off x="5996005" y="1955414"/>
            <a:ext cx="769200" cy="2004600"/>
          </a:xfrm>
          <a:prstGeom prst="bentConnector2">
            <a:avLst/>
          </a:prstGeom>
          <a:noFill/>
          <a:ln w="9525" cap="flat" cmpd="sng">
            <a:solidFill>
              <a:schemeClr val="dk2"/>
            </a:solidFill>
            <a:prstDash val="solid"/>
            <a:round/>
            <a:headEnd type="none" w="med" len="med"/>
            <a:tailEnd type="none" w="med" len="med"/>
          </a:ln>
        </p:spPr>
      </p:cxnSp>
      <p:cxnSp>
        <p:nvCxnSpPr>
          <p:cNvPr id="337" name="Google Shape;337;p21"/>
          <p:cNvCxnSpPr>
            <a:cxnSpLocks/>
            <a:stCxn id="299" idx="6"/>
          </p:cNvCxnSpPr>
          <p:nvPr/>
        </p:nvCxnSpPr>
        <p:spPr>
          <a:xfrm rot="10800000" flipH="1">
            <a:off x="5656890" y="3631478"/>
            <a:ext cx="1725600" cy="3834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56DF-A2A7-7DE4-617C-27510D1795F2}"/>
              </a:ext>
            </a:extLst>
          </p:cNvPr>
          <p:cNvSpPr>
            <a:spLocks noGrp="1"/>
          </p:cNvSpPr>
          <p:nvPr>
            <p:ph type="title"/>
          </p:nvPr>
        </p:nvSpPr>
        <p:spPr>
          <a:xfrm>
            <a:off x="311700" y="1563325"/>
            <a:ext cx="8520600" cy="1963500"/>
          </a:xfrm>
        </p:spPr>
        <p:txBody>
          <a:bodyPr wrap="square" anchor="b">
            <a:normAutofit/>
          </a:bodyPr>
          <a:lstStyle/>
          <a:p>
            <a:pPr>
              <a:lnSpc>
                <a:spcPct val="90000"/>
              </a:lnSpc>
            </a:pPr>
            <a:r>
              <a:rPr lang="en-US" sz="5400">
                <a:latin typeface="Neue Haas Grotesk Text Pro" panose="020B0504020202020204" pitchFamily="34" charset="0"/>
              </a:rPr>
              <a:t>THANK YOU</a:t>
            </a:r>
          </a:p>
        </p:txBody>
      </p:sp>
    </p:spTree>
    <p:extLst>
      <p:ext uri="{BB962C8B-B14F-4D97-AF65-F5344CB8AC3E}">
        <p14:creationId xmlns:p14="http://schemas.microsoft.com/office/powerpoint/2010/main" val="219400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06AC-00D5-965B-99F0-FC70076E485D}"/>
              </a:ext>
            </a:extLst>
          </p:cNvPr>
          <p:cNvSpPr>
            <a:spLocks noGrp="1"/>
          </p:cNvSpPr>
          <p:nvPr>
            <p:ph type="title"/>
          </p:nvPr>
        </p:nvSpPr>
        <p:spPr/>
        <p:txBody>
          <a:bodyPr>
            <a:normAutofit fontScale="90000"/>
          </a:bodyPr>
          <a:lstStyle/>
          <a:p>
            <a:r>
              <a:rPr lang="en-IN">
                <a:latin typeface="Neue Haas Grotesk Text Pro" panose="020B0504020202020204" pitchFamily="34" charset="0"/>
              </a:rPr>
              <a:t>What is RevPAR?</a:t>
            </a:r>
          </a:p>
        </p:txBody>
      </p:sp>
      <p:sp>
        <p:nvSpPr>
          <p:cNvPr id="6" name="TextBox 5">
            <a:extLst>
              <a:ext uri="{FF2B5EF4-FFF2-40B4-BE49-F238E27FC236}">
                <a16:creationId xmlns:a16="http://schemas.microsoft.com/office/drawing/2014/main" id="{9E8443C7-E808-1E9D-FEAA-F712613F7DF7}"/>
              </a:ext>
            </a:extLst>
          </p:cNvPr>
          <p:cNvSpPr txBox="1"/>
          <p:nvPr/>
        </p:nvSpPr>
        <p:spPr>
          <a:xfrm>
            <a:off x="3345180" y="2060469"/>
            <a:ext cx="2590800" cy="400110"/>
          </a:xfrm>
          <a:prstGeom prst="rect">
            <a:avLst/>
          </a:prstGeom>
          <a:noFill/>
        </p:spPr>
        <p:txBody>
          <a:bodyPr wrap="square">
            <a:spAutoFit/>
          </a:bodyPr>
          <a:lstStyle/>
          <a:p>
            <a:pPr algn="ctr"/>
            <a:r>
              <a:rPr kumimoji="0" lang="en" sz="2000" b="0" i="0" u="none" strike="noStrike" kern="0" cap="none" spc="0" normalizeH="0" baseline="0" noProof="0">
                <a:ln>
                  <a:noFill/>
                </a:ln>
                <a:solidFill>
                  <a:schemeClr val="accent3">
                    <a:lumMod val="75000"/>
                  </a:schemeClr>
                </a:solidFill>
                <a:effectLst/>
                <a:uLnTx/>
                <a:uFillTx/>
                <a:latin typeface="Neue Haas Grotesk Text Pro" panose="020B0504020202020204" pitchFamily="34" charset="0"/>
                <a:ea typeface="Open Sans ExtraBold"/>
                <a:cs typeface="Open Sans ExtraBold"/>
                <a:sym typeface="Open Sans ExtraBold"/>
              </a:rPr>
              <a:t>Total  Revenue</a:t>
            </a:r>
            <a:endParaRPr lang="en-IN" sz="2000">
              <a:solidFill>
                <a:schemeClr val="accent3">
                  <a:lumMod val="75000"/>
                </a:schemeClr>
              </a:solidFill>
              <a:latin typeface="Neue Haas Grotesk Text Pro" panose="020B0504020202020204" pitchFamily="34" charset="0"/>
            </a:endParaRPr>
          </a:p>
        </p:txBody>
      </p:sp>
      <p:cxnSp>
        <p:nvCxnSpPr>
          <p:cNvPr id="4" name="Straight Connector 3">
            <a:extLst>
              <a:ext uri="{FF2B5EF4-FFF2-40B4-BE49-F238E27FC236}">
                <a16:creationId xmlns:a16="http://schemas.microsoft.com/office/drawing/2014/main" id="{F6969F26-5B7C-A2D1-8413-EEC6B723420D}"/>
              </a:ext>
            </a:extLst>
          </p:cNvPr>
          <p:cNvCxnSpPr>
            <a:cxnSpLocks/>
          </p:cNvCxnSpPr>
          <p:nvPr/>
        </p:nvCxnSpPr>
        <p:spPr>
          <a:xfrm>
            <a:off x="3619127" y="2504348"/>
            <a:ext cx="2015955" cy="0"/>
          </a:xfrm>
          <a:prstGeom prst="line">
            <a:avLst/>
          </a:prstGeom>
          <a:ln w="571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895C864-FA3C-618D-E365-B3E3A0ED6947}"/>
              </a:ext>
            </a:extLst>
          </p:cNvPr>
          <p:cNvSpPr txBox="1"/>
          <p:nvPr/>
        </p:nvSpPr>
        <p:spPr>
          <a:xfrm>
            <a:off x="3459481" y="2548118"/>
            <a:ext cx="2362200" cy="400110"/>
          </a:xfrm>
          <a:prstGeom prst="rect">
            <a:avLst/>
          </a:prstGeom>
          <a:noFill/>
        </p:spPr>
        <p:txBody>
          <a:bodyPr wrap="square">
            <a:spAutoFit/>
          </a:bodyPr>
          <a:lstStyle/>
          <a:p>
            <a:pPr algn="ctr"/>
            <a:r>
              <a:rPr lang="en" sz="2000">
                <a:solidFill>
                  <a:schemeClr val="accent3">
                    <a:lumMod val="75000"/>
                  </a:schemeClr>
                </a:solidFill>
                <a:latin typeface="Neue Haas Grotesk Text Pro" panose="020B0504020202020204" pitchFamily="34" charset="0"/>
                <a:ea typeface="Open Sans ExtraBold"/>
                <a:cs typeface="Open Sans ExtraBold"/>
                <a:sym typeface="Open Sans ExtraBold"/>
              </a:rPr>
              <a:t>Available Rooms</a:t>
            </a:r>
            <a:endParaRPr lang="en-IN" sz="2000">
              <a:solidFill>
                <a:schemeClr val="accent3">
                  <a:lumMod val="75000"/>
                </a:schemeClr>
              </a:solidFill>
              <a:latin typeface="Neue Haas Grotesk Text Pro" panose="020B0504020202020204" pitchFamily="34" charset="0"/>
              <a:ea typeface="Open Sans ExtraBold"/>
              <a:cs typeface="Open Sans ExtraBold"/>
            </a:endParaRPr>
          </a:p>
        </p:txBody>
      </p:sp>
      <p:sp>
        <p:nvSpPr>
          <p:cNvPr id="10" name="TextBox 9">
            <a:extLst>
              <a:ext uri="{FF2B5EF4-FFF2-40B4-BE49-F238E27FC236}">
                <a16:creationId xmlns:a16="http://schemas.microsoft.com/office/drawing/2014/main" id="{51191875-1D82-D9B6-D883-7036D51C8ECE}"/>
              </a:ext>
            </a:extLst>
          </p:cNvPr>
          <p:cNvSpPr txBox="1"/>
          <p:nvPr/>
        </p:nvSpPr>
        <p:spPr>
          <a:xfrm>
            <a:off x="2762250" y="1113894"/>
            <a:ext cx="3756660" cy="307777"/>
          </a:xfrm>
          <a:prstGeom prst="rect">
            <a:avLst/>
          </a:prstGeom>
          <a:noFill/>
        </p:spPr>
        <p:txBody>
          <a:bodyPr wrap="square" rtlCol="0">
            <a:spAutoFit/>
          </a:bodyPr>
          <a:lstStyle/>
          <a:p>
            <a:pPr algn="ctr"/>
            <a:r>
              <a:rPr lang="en-IN"/>
              <a:t>Mathematically calculated as:</a:t>
            </a:r>
          </a:p>
        </p:txBody>
      </p:sp>
    </p:spTree>
    <p:extLst>
      <p:ext uri="{BB962C8B-B14F-4D97-AF65-F5344CB8AC3E}">
        <p14:creationId xmlns:p14="http://schemas.microsoft.com/office/powerpoint/2010/main" val="172800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8EC1-1927-C886-BD51-0065D2A90C41}"/>
              </a:ext>
            </a:extLst>
          </p:cNvPr>
          <p:cNvSpPr>
            <a:spLocks noGrp="1"/>
          </p:cNvSpPr>
          <p:nvPr>
            <p:ph type="title"/>
          </p:nvPr>
        </p:nvSpPr>
        <p:spPr>
          <a:xfrm>
            <a:off x="457200" y="454380"/>
            <a:ext cx="8229600" cy="371400"/>
          </a:xfrm>
        </p:spPr>
        <p:txBody>
          <a:bodyPr>
            <a:noAutofit/>
          </a:bodyPr>
          <a:lstStyle/>
          <a:p>
            <a:r>
              <a:rPr lang="en-IN">
                <a:latin typeface="Neue Haas Grotesk Text Pro" panose="020B0504020202020204" pitchFamily="34" charset="0"/>
              </a:rPr>
              <a:t>Selected Features</a:t>
            </a:r>
          </a:p>
        </p:txBody>
      </p:sp>
      <p:sp>
        <p:nvSpPr>
          <p:cNvPr id="3" name="Text Placeholder 2">
            <a:extLst>
              <a:ext uri="{FF2B5EF4-FFF2-40B4-BE49-F238E27FC236}">
                <a16:creationId xmlns:a16="http://schemas.microsoft.com/office/drawing/2014/main" id="{57594040-D228-730C-EB4A-2870600834AA}"/>
              </a:ext>
            </a:extLst>
          </p:cNvPr>
          <p:cNvSpPr>
            <a:spLocks noGrp="1"/>
          </p:cNvSpPr>
          <p:nvPr>
            <p:ph type="body" idx="1"/>
          </p:nvPr>
        </p:nvSpPr>
        <p:spPr>
          <a:xfrm>
            <a:off x="828908" y="1321413"/>
            <a:ext cx="3362651" cy="3255470"/>
          </a:xfrm>
        </p:spPr>
        <p:txBody>
          <a:bodyPr>
            <a:normAutofit/>
          </a:bodyPr>
          <a:lstStyle/>
          <a:p>
            <a:pPr>
              <a:buFont typeface="Arial" panose="020B0604020202020204" pitchFamily="34" charset="0"/>
              <a:buChar char="•"/>
            </a:pPr>
            <a:r>
              <a:rPr lang="en-IN">
                <a:latin typeface="Neue Haas Grotesk Text Pro" panose="020B0504020202020204" pitchFamily="34" charset="0"/>
                <a:sym typeface="Arial"/>
              </a:rPr>
              <a:t>'</a:t>
            </a:r>
            <a:r>
              <a:rPr lang="en-IN" err="1">
                <a:latin typeface="Neue Haas Grotesk Text Pro" panose="020B0504020202020204" pitchFamily="34" charset="0"/>
                <a:sym typeface="Arial"/>
              </a:rPr>
              <a:t>rating_ave_pastYear</a:t>
            </a:r>
            <a:r>
              <a:rPr lang="en-IN">
                <a:latin typeface="Neue Haas Grotesk Text Pro" panose="020B0504020202020204" pitchFamily="34" charset="0"/>
                <a:sym typeface="Arial"/>
              </a:rPr>
              <a:t>’</a:t>
            </a:r>
          </a:p>
          <a:p>
            <a:pPr>
              <a:buFont typeface="Arial" panose="020B0604020202020204" pitchFamily="34" charset="0"/>
              <a:buChar char="•"/>
            </a:pPr>
            <a:r>
              <a:rPr lang="en-IN">
                <a:latin typeface="Neue Haas Grotesk Text Pro" panose="020B0504020202020204" pitchFamily="34" charset="0"/>
                <a:sym typeface="Arial"/>
              </a:rPr>
              <a:t>'</a:t>
            </a:r>
            <a:r>
              <a:rPr lang="en-IN" err="1">
                <a:latin typeface="Neue Haas Grotesk Text Pro" panose="020B0504020202020204" pitchFamily="34" charset="0"/>
                <a:sym typeface="Arial"/>
              </a:rPr>
              <a:t>numCancel_pastYear</a:t>
            </a:r>
            <a:r>
              <a:rPr lang="en-IN">
                <a:latin typeface="Neue Haas Grotesk Text Pro" panose="020B0504020202020204" pitchFamily="34" charset="0"/>
                <a:sym typeface="Arial"/>
              </a:rPr>
              <a:t>’ </a:t>
            </a:r>
          </a:p>
          <a:p>
            <a:pPr>
              <a:buFont typeface="Arial" panose="020B0604020202020204" pitchFamily="34" charset="0"/>
              <a:buChar char="•"/>
            </a:pPr>
            <a:r>
              <a:rPr lang="en-IN">
                <a:latin typeface="Neue Haas Grotesk Text Pro" panose="020B0504020202020204" pitchFamily="34" charset="0"/>
                <a:sym typeface="Arial"/>
              </a:rPr>
              <a:t>'</a:t>
            </a:r>
            <a:r>
              <a:rPr lang="en-IN" err="1">
                <a:latin typeface="Neue Haas Grotesk Text Pro" panose="020B0504020202020204" pitchFamily="34" charset="0"/>
                <a:sym typeface="Arial"/>
              </a:rPr>
              <a:t>numReviews_pastYear</a:t>
            </a:r>
            <a:r>
              <a:rPr lang="en-IN">
                <a:latin typeface="Neue Haas Grotesk Text Pro" panose="020B0504020202020204" pitchFamily="34" charset="0"/>
                <a:sym typeface="Arial"/>
              </a:rPr>
              <a:t>'</a:t>
            </a:r>
          </a:p>
          <a:p>
            <a:pPr>
              <a:buFont typeface="Arial" panose="020B0604020202020204" pitchFamily="34" charset="0"/>
              <a:buChar char="•"/>
            </a:pPr>
            <a:r>
              <a:rPr lang="en-IN">
                <a:latin typeface="Neue Haas Grotesk Text Pro" panose="020B0504020202020204" pitchFamily="34" charset="0"/>
                <a:sym typeface="Arial"/>
              </a:rPr>
              <a:t>'prop_5_StarReviews_pastYear’</a:t>
            </a:r>
          </a:p>
          <a:p>
            <a:pPr>
              <a:buFont typeface="Arial" panose="020B0604020202020204" pitchFamily="34" charset="0"/>
              <a:buChar char="•"/>
            </a:pPr>
            <a:r>
              <a:rPr lang="en-IN">
                <a:latin typeface="Neue Haas Grotesk Text Pro" panose="020B0504020202020204" pitchFamily="34" charset="0"/>
                <a:sym typeface="Arial"/>
              </a:rPr>
              <a:t>'</a:t>
            </a:r>
            <a:r>
              <a:rPr lang="en-IN" err="1">
                <a:latin typeface="Neue Haas Grotesk Text Pro" panose="020B0504020202020204" pitchFamily="34" charset="0"/>
                <a:sym typeface="Arial"/>
              </a:rPr>
              <a:t>available_days_aveListedPrice</a:t>
            </a:r>
            <a:r>
              <a:rPr lang="en-IN">
                <a:latin typeface="Neue Haas Grotesk Text Pro" panose="020B0504020202020204" pitchFamily="34" charset="0"/>
                <a:sym typeface="Arial"/>
              </a:rPr>
              <a:t>'</a:t>
            </a:r>
          </a:p>
          <a:p>
            <a:pPr>
              <a:buFont typeface="Arial" panose="020B0604020202020204" pitchFamily="34" charset="0"/>
              <a:buChar char="•"/>
            </a:pPr>
            <a:r>
              <a:rPr lang="en-IN">
                <a:latin typeface="Neue Haas Grotesk Text Pro" panose="020B0504020202020204" pitchFamily="34" charset="0"/>
                <a:sym typeface="Arial"/>
              </a:rPr>
              <a:t>'</a:t>
            </a:r>
            <a:r>
              <a:rPr lang="en-IN" err="1">
                <a:latin typeface="Neue Haas Grotesk Text Pro" panose="020B0504020202020204" pitchFamily="34" charset="0"/>
                <a:sym typeface="Arial"/>
              </a:rPr>
              <a:t>booked_days_avePrice</a:t>
            </a:r>
            <a:r>
              <a:rPr lang="en-IN">
                <a:latin typeface="Neue Haas Grotesk Text Pro" panose="020B0504020202020204" pitchFamily="34" charset="0"/>
                <a:sym typeface="Arial"/>
              </a:rPr>
              <a:t>’</a:t>
            </a:r>
          </a:p>
          <a:p>
            <a:pPr>
              <a:buFont typeface="Arial" panose="020B0604020202020204" pitchFamily="34" charset="0"/>
              <a:buChar char="•"/>
            </a:pPr>
            <a:r>
              <a:rPr lang="en-IN">
                <a:latin typeface="Neue Haas Grotesk Text Pro" panose="020B0504020202020204" pitchFamily="34" charset="0"/>
                <a:sym typeface="Arial"/>
              </a:rPr>
              <a:t>'Bedrooms’</a:t>
            </a:r>
          </a:p>
          <a:p>
            <a:pPr>
              <a:buFont typeface="Arial" panose="020B0604020202020204" pitchFamily="34" charset="0"/>
              <a:buChar char="•"/>
            </a:pPr>
            <a:r>
              <a:rPr lang="en-IN">
                <a:latin typeface="Neue Haas Grotesk Text Pro" panose="020B0504020202020204" pitchFamily="34" charset="0"/>
                <a:sym typeface="Arial"/>
              </a:rPr>
              <a:t>'Bathrooms’</a:t>
            </a:r>
          </a:p>
          <a:p>
            <a:pPr>
              <a:buFont typeface="Arial" panose="020B0604020202020204" pitchFamily="34" charset="0"/>
              <a:buChar char="•"/>
            </a:pPr>
            <a:r>
              <a:rPr lang="en-IN">
                <a:latin typeface="Neue Haas Grotesk Text Pro" panose="020B0504020202020204" pitchFamily="34" charset="0"/>
                <a:sym typeface="Arial"/>
              </a:rPr>
              <a:t>'Number of Photos'</a:t>
            </a:r>
          </a:p>
          <a:p>
            <a:pPr>
              <a:buFont typeface="Arial" panose="020B0604020202020204" pitchFamily="34" charset="0"/>
              <a:buChar char="•"/>
            </a:pPr>
            <a:r>
              <a:rPr lang="en-IN">
                <a:latin typeface="Neue Haas Grotesk Text Pro" panose="020B0504020202020204" pitchFamily="34" charset="0"/>
                <a:sym typeface="Arial"/>
              </a:rPr>
              <a:t>'Nightly Rate’</a:t>
            </a:r>
          </a:p>
          <a:p>
            <a:pPr>
              <a:buFont typeface="Arial" panose="020B0604020202020204" pitchFamily="34" charset="0"/>
              <a:buChar char="•"/>
            </a:pPr>
            <a:r>
              <a:rPr lang="en-IN">
                <a:latin typeface="Neue Haas Grotesk Text Pro" panose="020B0504020202020204" pitchFamily="34" charset="0"/>
                <a:sym typeface="Arial"/>
              </a:rPr>
              <a:t>'Number of Reviews’</a:t>
            </a:r>
          </a:p>
          <a:p>
            <a:pPr>
              <a:buFont typeface="Arial" panose="020B0604020202020204" pitchFamily="34" charset="0"/>
              <a:buChar char="•"/>
            </a:pPr>
            <a:r>
              <a:rPr lang="en-IN">
                <a:latin typeface="Neue Haas Grotesk Text Pro" panose="020B0504020202020204" pitchFamily="34" charset="0"/>
                <a:sym typeface="Arial"/>
              </a:rPr>
              <a:t>'Rating Overall’</a:t>
            </a:r>
          </a:p>
          <a:p>
            <a:pPr>
              <a:buFont typeface="Arial" panose="020B0604020202020204" pitchFamily="34" charset="0"/>
              <a:buChar char="•"/>
            </a:pPr>
            <a:r>
              <a:rPr lang="en-IN">
                <a:latin typeface="Neue Haas Grotesk Text Pro" panose="020B0504020202020204" pitchFamily="34" charset="0"/>
                <a:sym typeface="Arial"/>
              </a:rPr>
              <a:t>'</a:t>
            </a:r>
            <a:r>
              <a:rPr lang="en-IN" err="1">
                <a:latin typeface="Neue Haas Grotesk Text Pro" panose="020B0504020202020204" pitchFamily="34" charset="0"/>
                <a:sym typeface="Arial"/>
              </a:rPr>
              <a:t>occupancy_rate</a:t>
            </a:r>
            <a:r>
              <a:rPr lang="en-IN">
                <a:latin typeface="Neue Haas Grotesk Text Pro" panose="020B0504020202020204" pitchFamily="34" charset="0"/>
                <a:sym typeface="Arial"/>
              </a:rPr>
              <a:t>'</a:t>
            </a:r>
          </a:p>
        </p:txBody>
      </p:sp>
      <p:sp>
        <p:nvSpPr>
          <p:cNvPr id="4" name="TextBox 3">
            <a:extLst>
              <a:ext uri="{FF2B5EF4-FFF2-40B4-BE49-F238E27FC236}">
                <a16:creationId xmlns:a16="http://schemas.microsoft.com/office/drawing/2014/main" id="{9570FD5C-BDFD-5DC4-91A8-E2DA80D4A3D0}"/>
              </a:ext>
            </a:extLst>
          </p:cNvPr>
          <p:cNvSpPr txBox="1"/>
          <p:nvPr/>
        </p:nvSpPr>
        <p:spPr>
          <a:xfrm>
            <a:off x="4952442" y="1321413"/>
            <a:ext cx="3162300" cy="2893100"/>
          </a:xfrm>
          <a:prstGeom prst="rect">
            <a:avLst/>
          </a:prstGeom>
          <a:noFill/>
        </p:spPr>
        <p:txBody>
          <a:bodyPr wrap="square" rtlCol="0">
            <a:spAutoFit/>
          </a:bodyPr>
          <a:lstStyle/>
          <a:p>
            <a:pPr marL="285750" indent="-285750">
              <a:buFont typeface="Arial" panose="020B0604020202020204" pitchFamily="34" charset="0"/>
              <a:buChar char="•"/>
            </a:pPr>
            <a:r>
              <a:rPr lang="en-IN" err="1">
                <a:solidFill>
                  <a:schemeClr val="dk1"/>
                </a:solidFill>
                <a:latin typeface="Neue Haas Grotesk Text Pro" panose="020B0504020202020204" pitchFamily="34" charset="0"/>
                <a:ea typeface="Roboto"/>
                <a:cs typeface="Roboto"/>
                <a:sym typeface="Roboto"/>
              </a:rPr>
              <a:t>numReserv_pastYear</a:t>
            </a:r>
            <a:r>
              <a:rPr lang="en-IN">
                <a:solidFill>
                  <a:schemeClr val="dk1"/>
                </a:solidFill>
                <a:latin typeface="Neue Haas Grotesk Text Pro" panose="020B0504020202020204" pitchFamily="34" charset="0"/>
                <a:ea typeface="Roboto"/>
                <a:cs typeface="Roboto"/>
                <a:sym typeface="Roboto"/>
              </a:rPr>
              <a:t>' '</a:t>
            </a:r>
            <a:r>
              <a:rPr lang="en-IN" err="1">
                <a:solidFill>
                  <a:schemeClr val="dk1"/>
                </a:solidFill>
                <a:latin typeface="Neue Haas Grotesk Text Pro" panose="020B0504020202020204" pitchFamily="34" charset="0"/>
                <a:ea typeface="Roboto"/>
                <a:cs typeface="Roboto"/>
                <a:sym typeface="Roboto"/>
              </a:rPr>
              <a:t>available_days</a:t>
            </a:r>
            <a:r>
              <a:rPr lang="en-IN">
                <a:solidFill>
                  <a:schemeClr val="dk1"/>
                </a:solidFill>
                <a:latin typeface="Neue Haas Grotesk Text Pro" panose="020B0504020202020204" pitchFamily="34" charset="0"/>
                <a:ea typeface="Roboto"/>
                <a:cs typeface="Roboto"/>
                <a:sym typeface="Roboto"/>
              </a:rPr>
              <a:t>'</a:t>
            </a:r>
          </a:p>
          <a:p>
            <a:pPr marL="285750" indent="-285750">
              <a:buFont typeface="Arial" panose="020B0604020202020204" pitchFamily="34" charset="0"/>
              <a:buChar char="•"/>
            </a:pPr>
            <a:r>
              <a:rPr lang="en-IN">
                <a:solidFill>
                  <a:schemeClr val="dk1"/>
                </a:solidFill>
                <a:latin typeface="Neue Haas Grotesk Text Pro" panose="020B0504020202020204" pitchFamily="34" charset="0"/>
                <a:ea typeface="Roboto"/>
                <a:cs typeface="Roboto"/>
                <a:sym typeface="Roboto"/>
              </a:rPr>
              <a:t>'</a:t>
            </a:r>
            <a:r>
              <a:rPr lang="en-IN" err="1">
                <a:solidFill>
                  <a:schemeClr val="dk1"/>
                </a:solidFill>
                <a:latin typeface="Neue Haas Grotesk Text Pro" panose="020B0504020202020204" pitchFamily="34" charset="0"/>
                <a:ea typeface="Roboto"/>
                <a:cs typeface="Roboto"/>
                <a:sym typeface="Roboto"/>
              </a:rPr>
              <a:t>booked_days</a:t>
            </a:r>
            <a:r>
              <a:rPr lang="en-IN">
                <a:solidFill>
                  <a:schemeClr val="dk1"/>
                </a:solidFill>
                <a:latin typeface="Neue Haas Grotesk Text Pro" panose="020B0504020202020204" pitchFamily="34" charset="0"/>
                <a:ea typeface="Roboto"/>
                <a:cs typeface="Roboto"/>
                <a:sym typeface="Roboto"/>
              </a:rPr>
              <a:t>’</a:t>
            </a:r>
          </a:p>
          <a:p>
            <a:pPr marL="285750" indent="-285750">
              <a:buFont typeface="Arial" panose="020B0604020202020204" pitchFamily="34" charset="0"/>
              <a:buChar char="•"/>
            </a:pPr>
            <a:r>
              <a:rPr lang="en-IN">
                <a:solidFill>
                  <a:schemeClr val="dk1"/>
                </a:solidFill>
                <a:latin typeface="Neue Haas Grotesk Text Pro" panose="020B0504020202020204" pitchFamily="34" charset="0"/>
                <a:ea typeface="Roboto"/>
                <a:cs typeface="Roboto"/>
                <a:sym typeface="Roboto"/>
              </a:rPr>
              <a:t>'Cleaning Fee (USD)’</a:t>
            </a:r>
          </a:p>
          <a:p>
            <a:pPr marL="285750" indent="-285750">
              <a:buFont typeface="Arial" panose="020B0604020202020204" pitchFamily="34" charset="0"/>
              <a:buChar char="•"/>
            </a:pPr>
            <a:r>
              <a:rPr lang="en-IN">
                <a:solidFill>
                  <a:schemeClr val="dk1"/>
                </a:solidFill>
                <a:latin typeface="Neue Haas Grotesk Text Pro" panose="020B0504020202020204" pitchFamily="34" charset="0"/>
                <a:ea typeface="Roboto"/>
                <a:cs typeface="Roboto"/>
                <a:sym typeface="Roboto"/>
              </a:rPr>
              <a:t>'</a:t>
            </a:r>
            <a:r>
              <a:rPr lang="en-IN" err="1">
                <a:solidFill>
                  <a:schemeClr val="dk1"/>
                </a:solidFill>
                <a:latin typeface="Neue Haas Grotesk Text Pro" panose="020B0504020202020204" pitchFamily="34" charset="0"/>
                <a:ea typeface="Roboto"/>
                <a:cs typeface="Roboto"/>
                <a:sym typeface="Roboto"/>
              </a:rPr>
              <a:t>superhost_percentage</a:t>
            </a:r>
            <a:r>
              <a:rPr lang="en-IN">
                <a:solidFill>
                  <a:schemeClr val="dk1"/>
                </a:solidFill>
                <a:latin typeface="Neue Haas Grotesk Text Pro" panose="020B0504020202020204" pitchFamily="34" charset="0"/>
                <a:ea typeface="Roboto"/>
                <a:cs typeface="Roboto"/>
                <a:sym typeface="Roboto"/>
              </a:rPr>
              <a:t>’</a:t>
            </a:r>
          </a:p>
          <a:p>
            <a:pPr marL="285750" indent="-285750">
              <a:buFont typeface="Arial" panose="020B0604020202020204" pitchFamily="34" charset="0"/>
              <a:buChar char="•"/>
            </a:pPr>
            <a:r>
              <a:rPr lang="en-IN">
                <a:solidFill>
                  <a:schemeClr val="dk1"/>
                </a:solidFill>
                <a:latin typeface="Neue Haas Grotesk Text Pro" panose="020B0504020202020204" pitchFamily="34" charset="0"/>
                <a:ea typeface="Roboto"/>
                <a:cs typeface="Roboto"/>
                <a:sym typeface="Roboto"/>
              </a:rPr>
              <a:t>'</a:t>
            </a:r>
            <a:r>
              <a:rPr lang="en-IN" err="1">
                <a:solidFill>
                  <a:schemeClr val="dk1"/>
                </a:solidFill>
                <a:latin typeface="Neue Haas Grotesk Text Pro" panose="020B0504020202020204" pitchFamily="34" charset="0"/>
                <a:ea typeface="Roboto"/>
                <a:cs typeface="Roboto"/>
                <a:sym typeface="Roboto"/>
              </a:rPr>
              <a:t>num_properties_home</a:t>
            </a:r>
            <a:r>
              <a:rPr lang="en-IN">
                <a:solidFill>
                  <a:schemeClr val="dk1"/>
                </a:solidFill>
                <a:latin typeface="Neue Haas Grotesk Text Pro" panose="020B0504020202020204" pitchFamily="34" charset="0"/>
                <a:ea typeface="Roboto"/>
                <a:cs typeface="Roboto"/>
                <a:sym typeface="Roboto"/>
              </a:rPr>
              <a:t>’</a:t>
            </a:r>
          </a:p>
          <a:p>
            <a:pPr marL="285750" indent="-285750">
              <a:buFont typeface="Arial" panose="020B0604020202020204" pitchFamily="34" charset="0"/>
              <a:buChar char="•"/>
            </a:pPr>
            <a:r>
              <a:rPr lang="en-IN">
                <a:solidFill>
                  <a:schemeClr val="dk1"/>
                </a:solidFill>
                <a:latin typeface="Neue Haas Grotesk Text Pro" panose="020B0504020202020204" pitchFamily="34" charset="0"/>
                <a:ea typeface="Roboto"/>
                <a:cs typeface="Roboto"/>
                <a:sym typeface="Roboto"/>
              </a:rPr>
              <a:t>'</a:t>
            </a:r>
            <a:r>
              <a:rPr lang="en-IN" err="1">
                <a:solidFill>
                  <a:schemeClr val="dk1"/>
                </a:solidFill>
                <a:latin typeface="Neue Haas Grotesk Text Pro" panose="020B0504020202020204" pitchFamily="34" charset="0"/>
                <a:ea typeface="Roboto"/>
                <a:cs typeface="Roboto"/>
                <a:sym typeface="Roboto"/>
              </a:rPr>
              <a:t>num_properties_hotel</a:t>
            </a:r>
            <a:r>
              <a:rPr lang="en-IN">
                <a:solidFill>
                  <a:schemeClr val="dk1"/>
                </a:solidFill>
                <a:latin typeface="Neue Haas Grotesk Text Pro" panose="020B0504020202020204" pitchFamily="34" charset="0"/>
                <a:ea typeface="Roboto"/>
                <a:cs typeface="Roboto"/>
                <a:sym typeface="Roboto"/>
              </a:rPr>
              <a:t>'</a:t>
            </a:r>
          </a:p>
          <a:p>
            <a:pPr marL="285750" indent="-285750">
              <a:buFont typeface="Arial" panose="020B0604020202020204" pitchFamily="34" charset="0"/>
              <a:buChar char="•"/>
            </a:pPr>
            <a:r>
              <a:rPr lang="en-IN">
                <a:solidFill>
                  <a:schemeClr val="dk1"/>
                </a:solidFill>
                <a:latin typeface="Neue Haas Grotesk Text Pro" panose="020B0504020202020204" pitchFamily="34" charset="0"/>
                <a:ea typeface="Roboto"/>
                <a:cs typeface="Roboto"/>
                <a:sym typeface="Roboto"/>
              </a:rPr>
              <a:t>'</a:t>
            </a:r>
            <a:r>
              <a:rPr lang="en-IN" err="1">
                <a:solidFill>
                  <a:schemeClr val="dk1"/>
                </a:solidFill>
                <a:latin typeface="Neue Haas Grotesk Text Pro" panose="020B0504020202020204" pitchFamily="34" charset="0"/>
                <a:ea typeface="Roboto"/>
                <a:cs typeface="Roboto"/>
                <a:sym typeface="Roboto"/>
              </a:rPr>
              <a:t>num_properties_private</a:t>
            </a:r>
            <a:r>
              <a:rPr lang="en-IN">
                <a:solidFill>
                  <a:schemeClr val="dk1"/>
                </a:solidFill>
                <a:latin typeface="Neue Haas Grotesk Text Pro" panose="020B0504020202020204" pitchFamily="34" charset="0"/>
                <a:ea typeface="Roboto"/>
                <a:cs typeface="Roboto"/>
                <a:sym typeface="Roboto"/>
              </a:rPr>
              <a:t>’</a:t>
            </a:r>
          </a:p>
          <a:p>
            <a:pPr marL="285750" indent="-285750">
              <a:buFont typeface="Arial" panose="020B0604020202020204" pitchFamily="34" charset="0"/>
              <a:buChar char="•"/>
            </a:pPr>
            <a:r>
              <a:rPr lang="en-IN">
                <a:solidFill>
                  <a:schemeClr val="dk1"/>
                </a:solidFill>
                <a:latin typeface="Neue Haas Grotesk Text Pro" panose="020B0504020202020204" pitchFamily="34" charset="0"/>
                <a:ea typeface="Roboto"/>
                <a:cs typeface="Roboto"/>
                <a:sym typeface="Roboto"/>
              </a:rPr>
              <a:t>'</a:t>
            </a:r>
            <a:r>
              <a:rPr lang="en-IN" err="1">
                <a:solidFill>
                  <a:schemeClr val="dk1"/>
                </a:solidFill>
                <a:latin typeface="Neue Haas Grotesk Text Pro" panose="020B0504020202020204" pitchFamily="34" charset="0"/>
                <a:ea typeface="Roboto"/>
                <a:cs typeface="Roboto"/>
                <a:sym typeface="Roboto"/>
              </a:rPr>
              <a:t>num_properties_shared</a:t>
            </a:r>
            <a:r>
              <a:rPr lang="en-IN">
                <a:solidFill>
                  <a:schemeClr val="dk1"/>
                </a:solidFill>
                <a:latin typeface="Neue Haas Grotesk Text Pro" panose="020B0504020202020204" pitchFamily="34" charset="0"/>
                <a:ea typeface="Roboto"/>
                <a:cs typeface="Roboto"/>
                <a:sym typeface="Roboto"/>
              </a:rPr>
              <a:t>’</a:t>
            </a:r>
          </a:p>
          <a:p>
            <a:pPr marL="285750" indent="-285750">
              <a:buFont typeface="Arial" panose="020B0604020202020204" pitchFamily="34" charset="0"/>
              <a:buChar char="•"/>
            </a:pPr>
            <a:r>
              <a:rPr lang="en-IN">
                <a:solidFill>
                  <a:schemeClr val="dk1"/>
                </a:solidFill>
                <a:latin typeface="Neue Haas Grotesk Text Pro" panose="020B0504020202020204" pitchFamily="34" charset="0"/>
                <a:ea typeface="Roboto"/>
                <a:cs typeface="Roboto"/>
                <a:sym typeface="Roboto"/>
              </a:rPr>
              <a:t>'num_properties_stay_1-2_days’</a:t>
            </a:r>
          </a:p>
          <a:p>
            <a:pPr marL="285750" indent="-285750">
              <a:buFont typeface="Arial" panose="020B0604020202020204" pitchFamily="34" charset="0"/>
              <a:buChar char="•"/>
            </a:pPr>
            <a:r>
              <a:rPr lang="en-IN">
                <a:solidFill>
                  <a:schemeClr val="dk1"/>
                </a:solidFill>
                <a:latin typeface="Neue Haas Grotesk Text Pro" panose="020B0504020202020204" pitchFamily="34" charset="0"/>
                <a:ea typeface="Roboto"/>
                <a:cs typeface="Roboto"/>
                <a:sym typeface="Roboto"/>
              </a:rPr>
              <a:t>'num_properties_max_3-10_days’</a:t>
            </a:r>
          </a:p>
          <a:p>
            <a:pPr marL="285750" indent="-285750">
              <a:buFont typeface="Arial" panose="020B0604020202020204" pitchFamily="34" charset="0"/>
              <a:buChar char="•"/>
            </a:pPr>
            <a:r>
              <a:rPr lang="en-IN">
                <a:solidFill>
                  <a:schemeClr val="dk1"/>
                </a:solidFill>
                <a:latin typeface="Neue Haas Grotesk Text Pro" panose="020B0504020202020204" pitchFamily="34" charset="0"/>
                <a:ea typeface="Roboto"/>
                <a:cs typeface="Roboto"/>
                <a:sym typeface="Roboto"/>
              </a:rPr>
              <a:t>'num_properties_max_10+_days'</a:t>
            </a:r>
          </a:p>
          <a:p>
            <a:pPr marL="285750" indent="-285750">
              <a:buFont typeface="Arial" panose="020B0604020202020204" pitchFamily="34" charset="0"/>
              <a:buChar char="•"/>
            </a:pPr>
            <a:endParaRPr lang="en-IN">
              <a:latin typeface="Neue Haas Grotesk Text Pro" panose="020B0504020202020204" pitchFamily="34" charset="0"/>
            </a:endParaRPr>
          </a:p>
        </p:txBody>
      </p:sp>
    </p:spTree>
    <p:extLst>
      <p:ext uri="{BB962C8B-B14F-4D97-AF65-F5344CB8AC3E}">
        <p14:creationId xmlns:p14="http://schemas.microsoft.com/office/powerpoint/2010/main" val="1302266501"/>
      </p:ext>
    </p:extLst>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32EB-DDA7-B109-787F-61100D680B8A}"/>
              </a:ext>
            </a:extLst>
          </p:cNvPr>
          <p:cNvSpPr>
            <a:spLocks noGrp="1"/>
          </p:cNvSpPr>
          <p:nvPr>
            <p:ph type="title"/>
          </p:nvPr>
        </p:nvSpPr>
        <p:spPr/>
        <p:txBody>
          <a:bodyPr>
            <a:normAutofit fontScale="90000"/>
          </a:bodyPr>
          <a:lstStyle/>
          <a:p>
            <a:r>
              <a:rPr lang="en-IN"/>
              <a:t>Code Snippets – Missing Variables</a:t>
            </a:r>
          </a:p>
        </p:txBody>
      </p:sp>
      <p:pic>
        <p:nvPicPr>
          <p:cNvPr id="4" name="Picture 3">
            <a:extLst>
              <a:ext uri="{FF2B5EF4-FFF2-40B4-BE49-F238E27FC236}">
                <a16:creationId xmlns:a16="http://schemas.microsoft.com/office/drawing/2014/main" id="{F8550326-D322-A0EC-F810-AAA65D031B7F}"/>
              </a:ext>
            </a:extLst>
          </p:cNvPr>
          <p:cNvPicPr>
            <a:picLocks noChangeAspect="1"/>
          </p:cNvPicPr>
          <p:nvPr/>
        </p:nvPicPr>
        <p:blipFill>
          <a:blip r:embed="rId2"/>
          <a:stretch>
            <a:fillRect/>
          </a:stretch>
        </p:blipFill>
        <p:spPr>
          <a:xfrm>
            <a:off x="457200" y="1146812"/>
            <a:ext cx="4610096" cy="1424938"/>
          </a:xfrm>
          <a:prstGeom prst="rect">
            <a:avLst/>
          </a:prstGeom>
        </p:spPr>
      </p:pic>
      <p:pic>
        <p:nvPicPr>
          <p:cNvPr id="6" name="Picture 5">
            <a:extLst>
              <a:ext uri="{FF2B5EF4-FFF2-40B4-BE49-F238E27FC236}">
                <a16:creationId xmlns:a16="http://schemas.microsoft.com/office/drawing/2014/main" id="{9A560C50-D86D-68A1-5500-65237A4672C1}"/>
              </a:ext>
            </a:extLst>
          </p:cNvPr>
          <p:cNvPicPr>
            <a:picLocks noChangeAspect="1"/>
          </p:cNvPicPr>
          <p:nvPr/>
        </p:nvPicPr>
        <p:blipFill>
          <a:blip r:embed="rId3"/>
          <a:stretch>
            <a:fillRect/>
          </a:stretch>
        </p:blipFill>
        <p:spPr>
          <a:xfrm>
            <a:off x="518160" y="3491947"/>
            <a:ext cx="4610096" cy="975358"/>
          </a:xfrm>
          <a:prstGeom prst="rect">
            <a:avLst/>
          </a:prstGeom>
        </p:spPr>
      </p:pic>
      <p:pic>
        <p:nvPicPr>
          <p:cNvPr id="8" name="Picture 7">
            <a:extLst>
              <a:ext uri="{FF2B5EF4-FFF2-40B4-BE49-F238E27FC236}">
                <a16:creationId xmlns:a16="http://schemas.microsoft.com/office/drawing/2014/main" id="{D903E896-4BFB-7B82-B20D-E8A64496792E}"/>
              </a:ext>
            </a:extLst>
          </p:cNvPr>
          <p:cNvPicPr>
            <a:picLocks noChangeAspect="1"/>
          </p:cNvPicPr>
          <p:nvPr/>
        </p:nvPicPr>
        <p:blipFill>
          <a:blip r:embed="rId4"/>
          <a:stretch>
            <a:fillRect/>
          </a:stretch>
        </p:blipFill>
        <p:spPr>
          <a:xfrm>
            <a:off x="4206240" y="2645218"/>
            <a:ext cx="4663440" cy="735160"/>
          </a:xfrm>
          <a:prstGeom prst="rect">
            <a:avLst/>
          </a:prstGeom>
        </p:spPr>
      </p:pic>
    </p:spTree>
    <p:extLst>
      <p:ext uri="{BB962C8B-B14F-4D97-AF65-F5344CB8AC3E}">
        <p14:creationId xmlns:p14="http://schemas.microsoft.com/office/powerpoint/2010/main" val="93530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eue Haas Grotesk Text Pro" panose="020B0504020202020204" pitchFamily="34" charset="0"/>
              </a:rPr>
              <a:t>Agenda</a:t>
            </a:r>
            <a:endParaRPr>
              <a:latin typeface="Neue Haas Grotesk Text Pro" panose="020B0504020202020204" pitchFamily="34" charset="0"/>
            </a:endParaRPr>
          </a:p>
        </p:txBody>
      </p:sp>
      <p:grpSp>
        <p:nvGrpSpPr>
          <p:cNvPr id="236" name="Google Shape;236;p16"/>
          <p:cNvGrpSpPr/>
          <p:nvPr/>
        </p:nvGrpSpPr>
        <p:grpSpPr>
          <a:xfrm>
            <a:off x="3297249" y="1084258"/>
            <a:ext cx="2653489" cy="621716"/>
            <a:chOff x="3297249" y="1084258"/>
            <a:chExt cx="2653489" cy="621716"/>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3929292" y="1084258"/>
              <a:ext cx="2021446" cy="617055"/>
              <a:chOff x="3929292" y="1165020"/>
              <a:chExt cx="2021446" cy="617055"/>
            </a:xfrm>
          </p:grpSpPr>
          <p:sp>
            <p:nvSpPr>
              <p:cNvPr id="239" name="Google Shape;239;p16"/>
              <p:cNvSpPr txBox="1"/>
              <p:nvPr/>
            </p:nvSpPr>
            <p:spPr>
              <a:xfrm>
                <a:off x="3929292" y="1165020"/>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Neue Haas Grotesk Text Pro"/>
                    <a:ea typeface="Fira Sans Extra Condensed"/>
                    <a:cs typeface="Fira Sans Extra Condensed"/>
                    <a:sym typeface="Fira Sans Extra Condensed"/>
                  </a:rPr>
                  <a:t>Introduction</a:t>
                </a:r>
                <a:endParaRPr lang="en-US" sz="1600" b="1">
                  <a:solidFill>
                    <a:srgbClr val="000000"/>
                  </a:solidFill>
                  <a:latin typeface="Neue Haas Grotesk Text Pro"/>
                  <a:ea typeface="Fira Sans Extra Condensed"/>
                  <a:cs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r>
                  <a:rPr lang="en" sz="1200">
                    <a:latin typeface="Neue Haas Grotesk Text Pro" panose="020B0504020202020204" pitchFamily="34" charset="0"/>
                    <a:ea typeface="Roboto"/>
                    <a:cs typeface="Roboto"/>
                    <a:sym typeface="Roboto"/>
                  </a:rPr>
                  <a:t>Marketshare, Value chain</a:t>
                </a:r>
                <a:endParaRPr lang="en-US" sz="1200">
                  <a:latin typeface="Neue Haas Grotesk Text Pro" panose="020B0504020202020204" pitchFamily="34" charset="0"/>
                  <a:ea typeface="Roboto"/>
                  <a:cs typeface="Roboto"/>
                </a:endParaRPr>
              </a:p>
            </p:txBody>
          </p:sp>
        </p:grpSp>
      </p:grpSp>
      <p:grpSp>
        <p:nvGrpSpPr>
          <p:cNvPr id="299" name="Google Shape;299;p16"/>
          <p:cNvGrpSpPr/>
          <p:nvPr/>
        </p:nvGrpSpPr>
        <p:grpSpPr>
          <a:xfrm>
            <a:off x="6033350" y="1084258"/>
            <a:ext cx="2616443" cy="663201"/>
            <a:chOff x="6033350" y="1084258"/>
            <a:chExt cx="2616443" cy="663201"/>
          </a:xfrm>
        </p:grpSpPr>
        <p:grpSp>
          <p:nvGrpSpPr>
            <p:cNvPr id="300" name="Google Shape;300;p16"/>
            <p:cNvGrpSpPr/>
            <p:nvPr/>
          </p:nvGrpSpPr>
          <p:grpSpPr>
            <a:xfrm>
              <a:off x="6628349" y="1084258"/>
              <a:ext cx="2021444" cy="663201"/>
              <a:chOff x="5975774" y="756716"/>
              <a:chExt cx="2021444" cy="663201"/>
            </a:xfrm>
          </p:grpSpPr>
          <p:sp>
            <p:nvSpPr>
              <p:cNvPr id="301" name="Google Shape;301;p16"/>
              <p:cNvSpPr txBox="1"/>
              <p:nvPr/>
            </p:nvSpPr>
            <p:spPr>
              <a:xfrm>
                <a:off x="5975774" y="756716"/>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000000"/>
                    </a:solidFill>
                    <a:latin typeface="Neue Haas Grotesk Text Pro" panose="020B0504020202020204" pitchFamily="34" charset="0"/>
                    <a:ea typeface="Fira Sans Extra Condensed"/>
                    <a:cs typeface="Fira Sans Extra Condensed"/>
                    <a:sym typeface="Fira Sans Extra Condensed"/>
                  </a:rPr>
                  <a:t>Model Training</a:t>
                </a:r>
                <a:endParaRPr lang="en-US" sz="1600" b="1">
                  <a:solidFill>
                    <a:srgbClr val="000000"/>
                  </a:solidFill>
                  <a:latin typeface="Neue Haas Grotesk Text Pro" panose="020B0504020202020204" pitchFamily="34" charset="0"/>
                  <a:ea typeface="Fira Sans Extra Condensed"/>
                  <a:cs typeface="Fira Sans Extra Condensed"/>
                </a:endParaRPr>
              </a:p>
            </p:txBody>
          </p:sp>
          <p:sp>
            <p:nvSpPr>
              <p:cNvPr id="302" name="Google Shape;302;p16"/>
              <p:cNvSpPr txBox="1"/>
              <p:nvPr/>
            </p:nvSpPr>
            <p:spPr>
              <a:xfrm>
                <a:off x="6016018" y="1088117"/>
                <a:ext cx="1981200" cy="331800"/>
              </a:xfrm>
              <a:prstGeom prst="rect">
                <a:avLst/>
              </a:prstGeom>
              <a:noFill/>
              <a:ln>
                <a:noFill/>
              </a:ln>
            </p:spPr>
            <p:txBody>
              <a:bodyPr spcFirstLastPara="1" wrap="square" lIns="91425" tIns="91425" rIns="91425" bIns="91425" anchor="ctr" anchorCtr="0">
                <a:noAutofit/>
              </a:bodyPr>
              <a:lstStyle/>
              <a:p>
                <a:pPr algn="ctr"/>
                <a:r>
                  <a:rPr lang="en" sz="1200">
                    <a:latin typeface="Neue Haas Grotesk Text Pro" panose="020B0504020202020204" pitchFamily="34" charset="0"/>
                    <a:ea typeface="Roboto"/>
                    <a:cs typeface="Roboto"/>
                    <a:sym typeface="Roboto"/>
                  </a:rPr>
                  <a:t>Linear/Logistic Regression</a:t>
                </a:r>
                <a:endParaRPr lang="en-US" sz="1200">
                  <a:latin typeface="Neue Haas Grotesk Text Pro" panose="020B0504020202020204" pitchFamily="34" charset="0"/>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97647"/>
            <a:ext cx="2653505" cy="731549"/>
            <a:chOff x="3297248" y="2589598"/>
            <a:chExt cx="2653505" cy="731549"/>
          </a:xfrm>
        </p:grpSpPr>
        <p:grpSp>
          <p:nvGrpSpPr>
            <p:cNvPr id="305" name="Google Shape;305;p16"/>
            <p:cNvGrpSpPr/>
            <p:nvPr/>
          </p:nvGrpSpPr>
          <p:grpSpPr>
            <a:xfrm>
              <a:off x="3969548" y="2607501"/>
              <a:ext cx="1981205" cy="713646"/>
              <a:chOff x="3581360" y="1258554"/>
              <a:chExt cx="1981205" cy="713646"/>
            </a:xfrm>
          </p:grpSpPr>
          <p:sp>
            <p:nvSpPr>
              <p:cNvPr id="306" name="Google Shape;306;p16"/>
              <p:cNvSpPr txBox="1"/>
              <p:nvPr/>
            </p:nvSpPr>
            <p:spPr>
              <a:xfrm>
                <a:off x="3581365" y="1258554"/>
                <a:ext cx="1981200" cy="331800"/>
              </a:xfrm>
              <a:prstGeom prst="rect">
                <a:avLst/>
              </a:prstGeom>
              <a:noFill/>
              <a:ln>
                <a:noFill/>
              </a:ln>
            </p:spPr>
            <p:txBody>
              <a:bodyPr spcFirstLastPara="1" wrap="square" lIns="91425" tIns="91425" rIns="91425" bIns="91425" anchor="ctr" anchorCtr="0">
                <a:noAutofit/>
              </a:bodyPr>
              <a:lstStyle/>
              <a:p>
                <a:pPr algn="ctr"/>
                <a:r>
                  <a:rPr lang="en" sz="1600" b="1">
                    <a:latin typeface="Neue Haas Grotesk Text Pro" panose="020B0504020202020204" pitchFamily="34" charset="0"/>
                    <a:sym typeface="Fira Sans Extra Condensed"/>
                  </a:rPr>
                  <a:t>Problem Statement &amp; Data</a:t>
                </a:r>
                <a:endParaRPr lang="en-US" sz="1600">
                  <a:latin typeface="Neue Haas Grotesk Text Pro" panose="020B0504020202020204" pitchFamily="34" charset="0"/>
                </a:endParaRPr>
              </a:p>
            </p:txBody>
          </p:sp>
          <p:sp>
            <p:nvSpPr>
              <p:cNvPr id="307" name="Google Shape;307;p16"/>
              <p:cNvSpPr txBox="1"/>
              <p:nvPr/>
            </p:nvSpPr>
            <p:spPr>
              <a:xfrm>
                <a:off x="3581360" y="1640400"/>
                <a:ext cx="1981200" cy="331800"/>
              </a:xfrm>
              <a:prstGeom prst="rect">
                <a:avLst/>
              </a:prstGeom>
              <a:noFill/>
              <a:ln>
                <a:noFill/>
              </a:ln>
            </p:spPr>
            <p:txBody>
              <a:bodyPr spcFirstLastPara="1" wrap="square" lIns="91425" tIns="91425" rIns="91425" bIns="91425" anchor="ctr" anchorCtr="0">
                <a:noAutofit/>
              </a:bodyPr>
              <a:lstStyle/>
              <a:p>
                <a:pPr algn="ctr"/>
                <a:r>
                  <a:rPr lang="en" sz="1200">
                    <a:latin typeface="Neue Haas Grotesk Text Pro" panose="020B0504020202020204" pitchFamily="34" charset="0"/>
                    <a:ea typeface="Roboto"/>
                    <a:cs typeface="Roboto"/>
                    <a:sym typeface="Roboto"/>
                  </a:rPr>
                  <a:t>Summary Statistics</a:t>
                </a:r>
                <a:endParaRPr lang="en-US" sz="1200">
                  <a:latin typeface="Neue Haas Grotesk Text Pro" panose="020B0504020202020204" pitchFamily="34" charset="0"/>
                </a:endParaRPr>
              </a:p>
            </p:txBody>
          </p:sp>
        </p:gr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297248" y="3977808"/>
            <a:ext cx="2653505" cy="697548"/>
            <a:chOff x="3297248" y="3977808"/>
            <a:chExt cx="2653505" cy="697548"/>
          </a:xfrm>
        </p:grpSpPr>
        <p:grpSp>
          <p:nvGrpSpPr>
            <p:cNvPr id="310" name="Google Shape;310;p16"/>
            <p:cNvGrpSpPr/>
            <p:nvPr/>
          </p:nvGrpSpPr>
          <p:grpSpPr>
            <a:xfrm>
              <a:off x="3969548" y="3977808"/>
              <a:ext cx="1981205" cy="697548"/>
              <a:chOff x="3581360" y="2254821"/>
              <a:chExt cx="1981205" cy="697548"/>
            </a:xfrm>
          </p:grpSpPr>
          <p:sp>
            <p:nvSpPr>
              <p:cNvPr id="311" name="Google Shape;311;p16"/>
              <p:cNvSpPr txBox="1"/>
              <p:nvPr/>
            </p:nvSpPr>
            <p:spPr>
              <a:xfrm>
                <a:off x="3581365" y="2254821"/>
                <a:ext cx="1981200" cy="33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800" b="1">
                    <a:latin typeface="Neue Haas Grotesk Text Pro" panose="020B0504020202020204" pitchFamily="34" charset="0"/>
                    <a:sym typeface="Fira Sans Extra Condensed"/>
                  </a:rPr>
                  <a:t>Preprocessing</a:t>
                </a:r>
                <a:endParaRPr lang="en-US">
                  <a:latin typeface="Neue Haas Grotesk Text Pro" panose="020B0504020202020204" pitchFamily="34" charset="0"/>
                </a:endParaRPr>
              </a:p>
            </p:txBody>
          </p:sp>
          <p:sp>
            <p:nvSpPr>
              <p:cNvPr id="312" name="Google Shape;312;p16"/>
              <p:cNvSpPr txBox="1"/>
              <p:nvPr/>
            </p:nvSpPr>
            <p:spPr>
              <a:xfrm>
                <a:off x="3581360" y="2620569"/>
                <a:ext cx="1981200" cy="331800"/>
              </a:xfrm>
              <a:prstGeom prst="rect">
                <a:avLst/>
              </a:prstGeom>
              <a:noFill/>
              <a:ln>
                <a:noFill/>
              </a:ln>
            </p:spPr>
            <p:txBody>
              <a:bodyPr spcFirstLastPara="1" wrap="square" lIns="91425" tIns="91425" rIns="91425" bIns="91425" anchor="ctr" anchorCtr="0">
                <a:noAutofit/>
              </a:bodyPr>
              <a:lstStyle/>
              <a:p>
                <a:pPr algn="ctr"/>
                <a:r>
                  <a:rPr lang="en" sz="1200">
                    <a:latin typeface="Neue Haas Grotesk Text Pro" panose="020B0504020202020204" pitchFamily="34" charset="0"/>
                    <a:ea typeface="Roboto"/>
                    <a:cs typeface="Roboto"/>
                  </a:rPr>
                  <a:t>Data Cleaning, Feature Selection, Imputation</a:t>
                </a:r>
                <a:endParaRPr lang="en-US">
                  <a:latin typeface="Neue Haas Grotesk Text Pro" panose="020B0504020202020204" pitchFamily="34" charset="0"/>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50159" y="2501790"/>
            <a:ext cx="2653515" cy="711260"/>
            <a:chOff x="6033350" y="2501790"/>
            <a:chExt cx="2653515" cy="711260"/>
          </a:xfrm>
        </p:grpSpPr>
        <p:grpSp>
          <p:nvGrpSpPr>
            <p:cNvPr id="315" name="Google Shape;315;p16"/>
            <p:cNvGrpSpPr/>
            <p:nvPr/>
          </p:nvGrpSpPr>
          <p:grpSpPr>
            <a:xfrm>
              <a:off x="6705660" y="2501790"/>
              <a:ext cx="1981205" cy="698613"/>
              <a:chOff x="6705660" y="2628879"/>
              <a:chExt cx="1981205" cy="698613"/>
            </a:xfrm>
          </p:grpSpPr>
          <p:sp>
            <p:nvSpPr>
              <p:cNvPr id="316" name="Google Shape;316;p16"/>
              <p:cNvSpPr txBox="1"/>
              <p:nvPr/>
            </p:nvSpPr>
            <p:spPr>
              <a:xfrm>
                <a:off x="6705665" y="2628879"/>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Neue Haas Grotesk Text Pro" panose="020B0504020202020204" pitchFamily="34" charset="0"/>
                    <a:ea typeface="Fira Sans Extra Condensed"/>
                    <a:cs typeface="Fira Sans Extra Condensed"/>
                    <a:sym typeface="Fira Sans Extra Condensed"/>
                  </a:rPr>
                  <a:t>Model Validation</a:t>
                </a:r>
                <a:endParaRPr lang="en-US" sz="1600" b="1">
                  <a:solidFill>
                    <a:srgbClr val="000000"/>
                  </a:solidFill>
                  <a:latin typeface="Neue Haas Grotesk Text Pro" panose="020B0504020202020204" pitchFamily="34" charset="0"/>
                  <a:ea typeface="Fira Sans Extra Condensed"/>
                  <a:cs typeface="Fira Sans Extra Condensed"/>
                </a:endParaRPr>
              </a:p>
            </p:txBody>
          </p:sp>
          <p:sp>
            <p:nvSpPr>
              <p:cNvPr id="317" name="Google Shape;317;p16"/>
              <p:cNvSpPr txBox="1"/>
              <p:nvPr/>
            </p:nvSpPr>
            <p:spPr>
              <a:xfrm>
                <a:off x="6705660" y="2995692"/>
                <a:ext cx="1981200" cy="331800"/>
              </a:xfrm>
              <a:prstGeom prst="rect">
                <a:avLst/>
              </a:prstGeom>
              <a:noFill/>
              <a:ln>
                <a:noFill/>
              </a:ln>
            </p:spPr>
            <p:txBody>
              <a:bodyPr spcFirstLastPara="1" wrap="square" lIns="91425" tIns="91425" rIns="91425" bIns="91425" anchor="ctr" anchorCtr="0">
                <a:noAutofit/>
              </a:bodyPr>
              <a:lstStyle/>
              <a:p>
                <a:pPr algn="ctr"/>
                <a:r>
                  <a:rPr lang="en" sz="1200">
                    <a:latin typeface="Neue Haas Grotesk Text Pro" panose="020B0504020202020204" pitchFamily="34" charset="0"/>
                    <a:ea typeface="Roboto"/>
                    <a:cs typeface="Roboto"/>
                  </a:rPr>
                  <a:t>Results, Train/Test, Specificity, Sensitivity</a:t>
                </a: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41754" y="3977817"/>
            <a:ext cx="2619855" cy="674283"/>
            <a:chOff x="6033350" y="3977817"/>
            <a:chExt cx="2619855" cy="674283"/>
          </a:xfrm>
        </p:grpSpPr>
        <p:grpSp>
          <p:nvGrpSpPr>
            <p:cNvPr id="320" name="Google Shape;320;p16"/>
            <p:cNvGrpSpPr/>
            <p:nvPr/>
          </p:nvGrpSpPr>
          <p:grpSpPr>
            <a:xfrm>
              <a:off x="6646796" y="3977817"/>
              <a:ext cx="2006409" cy="673400"/>
              <a:chOff x="6646796" y="4058579"/>
              <a:chExt cx="2006409" cy="673400"/>
            </a:xfrm>
          </p:grpSpPr>
          <p:sp>
            <p:nvSpPr>
              <p:cNvPr id="321" name="Google Shape;321;p16"/>
              <p:cNvSpPr txBox="1"/>
              <p:nvPr/>
            </p:nvSpPr>
            <p:spPr>
              <a:xfrm>
                <a:off x="6646796" y="4058579"/>
                <a:ext cx="1981200" cy="33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600" b="1">
                    <a:latin typeface="Neue Haas Grotesk Text Pro" panose="020B0504020202020204" pitchFamily="34" charset="0"/>
                  </a:rPr>
                  <a:t>Implications</a:t>
                </a:r>
              </a:p>
            </p:txBody>
          </p:sp>
          <p:sp>
            <p:nvSpPr>
              <p:cNvPr id="322" name="Google Shape;322;p16"/>
              <p:cNvSpPr txBox="1"/>
              <p:nvPr/>
            </p:nvSpPr>
            <p:spPr>
              <a:xfrm>
                <a:off x="6672005" y="4400179"/>
                <a:ext cx="1981200" cy="331800"/>
              </a:xfrm>
              <a:prstGeom prst="rect">
                <a:avLst/>
              </a:prstGeom>
              <a:noFill/>
              <a:ln>
                <a:noFill/>
              </a:ln>
            </p:spPr>
            <p:txBody>
              <a:bodyPr spcFirstLastPara="1" wrap="square" lIns="91425" tIns="91425" rIns="91425" bIns="91425" anchor="ctr" anchorCtr="0">
                <a:noAutofit/>
              </a:bodyPr>
              <a:lstStyle/>
              <a:p>
                <a:pPr algn="ctr"/>
                <a:r>
                  <a:rPr lang="en" sz="1200">
                    <a:latin typeface="Neue Haas Grotesk Text Pro" panose="020B0504020202020204" pitchFamily="34" charset="0"/>
                    <a:ea typeface="Roboto"/>
                    <a:cs typeface="Roboto"/>
                    <a:sym typeface="Roboto"/>
                  </a:rPr>
                  <a:t>Real-world meaning and value</a:t>
                </a:r>
                <a:endParaRPr lang="en-US" sz="1200">
                  <a:latin typeface="Neue Haas Grotesk Text Pro" panose="020B0504020202020204" pitchFamily="34" charset="0"/>
                </a:endParaRPr>
              </a:p>
            </p:txBody>
          </p:sp>
        </p:gr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cxnSpLocks/>
          </p:cNvCxnSpPr>
          <p:nvPr/>
        </p:nvCxnSpPr>
        <p:spPr>
          <a:xfrm>
            <a:off x="3595299" y="1705974"/>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cxnSpLocks/>
          </p:cNvCxnSpPr>
          <p:nvPr/>
        </p:nvCxnSpPr>
        <p:spPr>
          <a:xfrm>
            <a:off x="3595298" y="3185698"/>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cxnSpLocks/>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cxnSpLocks/>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pic>
        <p:nvPicPr>
          <p:cNvPr id="2050" name="Picture 2" descr="Beló Animation for Airbnb by Bokeh Inc on Dribbble">
            <a:extLst>
              <a:ext uri="{FF2B5EF4-FFF2-40B4-BE49-F238E27FC236}">
                <a16:creationId xmlns:a16="http://schemas.microsoft.com/office/drawing/2014/main" id="{F76B2079-CE6C-B33D-2D30-BEA243495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83" y="1703220"/>
            <a:ext cx="2707716" cy="2030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9CF1-45C0-3776-9E21-30AEB7DEDC9C}"/>
              </a:ext>
            </a:extLst>
          </p:cNvPr>
          <p:cNvSpPr>
            <a:spLocks noGrp="1"/>
          </p:cNvSpPr>
          <p:nvPr>
            <p:ph type="title"/>
          </p:nvPr>
        </p:nvSpPr>
        <p:spPr/>
        <p:txBody>
          <a:bodyPr>
            <a:normAutofit fontScale="90000"/>
          </a:bodyPr>
          <a:lstStyle/>
          <a:p>
            <a:r>
              <a:rPr lang="en-IN"/>
              <a:t>Code Snippets – SAS EM</a:t>
            </a:r>
          </a:p>
        </p:txBody>
      </p:sp>
      <p:pic>
        <p:nvPicPr>
          <p:cNvPr id="3074" name="Picture 2">
            <a:extLst>
              <a:ext uri="{FF2B5EF4-FFF2-40B4-BE49-F238E27FC236}">
                <a16:creationId xmlns:a16="http://schemas.microsoft.com/office/drawing/2014/main" id="{5D1CB323-679B-5808-F5AB-C347FCA87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44" y="1061578"/>
            <a:ext cx="3026916" cy="18124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56CE652-31F4-B2C6-48C0-EBA00EB7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209" y="3072272"/>
            <a:ext cx="3180144" cy="18364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6D8920F-6257-ADEC-83B8-7B7E8C9C3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290" y="1022332"/>
            <a:ext cx="3133710" cy="189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824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DFD91-2AA3-CC21-7E7F-EAE2FA61A364}"/>
              </a:ext>
            </a:extLst>
          </p:cNvPr>
          <p:cNvSpPr>
            <a:spLocks noGrp="1"/>
          </p:cNvSpPr>
          <p:nvPr>
            <p:ph type="title"/>
          </p:nvPr>
        </p:nvSpPr>
        <p:spPr>
          <a:xfrm>
            <a:off x="457199" y="452861"/>
            <a:ext cx="8229600" cy="371400"/>
          </a:xfrm>
        </p:spPr>
        <p:txBody>
          <a:bodyPr>
            <a:noAutofit/>
          </a:bodyPr>
          <a:lstStyle/>
          <a:p>
            <a:r>
              <a:rPr lang="en-US">
                <a:latin typeface="Neue Haas Grotesk Text Pro"/>
              </a:rPr>
              <a:t>Results</a:t>
            </a:r>
          </a:p>
        </p:txBody>
      </p:sp>
      <p:pic>
        <p:nvPicPr>
          <p:cNvPr id="2051" name="Picture 3">
            <a:extLst>
              <a:ext uri="{FF2B5EF4-FFF2-40B4-BE49-F238E27FC236}">
                <a16:creationId xmlns:a16="http://schemas.microsoft.com/office/drawing/2014/main" id="{93F5713F-F449-9AC1-460E-67302D95F0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242"/>
          <a:stretch/>
        </p:blipFill>
        <p:spPr bwMode="auto">
          <a:xfrm>
            <a:off x="1411557" y="1188686"/>
            <a:ext cx="6320884" cy="3598155"/>
          </a:xfrm>
          <a:prstGeom prst="rect">
            <a:avLst/>
          </a:prstGeom>
          <a:noFill/>
          <a:ln w="19050">
            <a:solidFill>
              <a:schemeClr val="accent4">
                <a:lumMod val="75000"/>
              </a:schemeClr>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15C7D18-D237-C1C5-20F6-BD42B2C88E9E}"/>
              </a:ext>
            </a:extLst>
          </p:cNvPr>
          <p:cNvSpPr txBox="1"/>
          <p:nvPr/>
        </p:nvSpPr>
        <p:spPr>
          <a:xfrm>
            <a:off x="1791628" y="1533567"/>
            <a:ext cx="2966225" cy="523220"/>
          </a:xfrm>
          <a:prstGeom prst="rect">
            <a:avLst/>
          </a:prstGeom>
          <a:noFill/>
        </p:spPr>
        <p:txBody>
          <a:bodyPr wrap="square" rtlCol="0">
            <a:spAutoFit/>
          </a:bodyPr>
          <a:lstStyle/>
          <a:p>
            <a:r>
              <a:rPr lang="en-US">
                <a:latin typeface="Neue Haas Grotesk Text Pro" panose="020B0504020202020204" pitchFamily="34" charset="0"/>
              </a:rPr>
              <a:t>R-squared value: </a:t>
            </a:r>
            <a:r>
              <a:rPr lang="en-US" b="1">
                <a:latin typeface="Neue Haas Grotesk Text Pro" panose="020B0504020202020204" pitchFamily="34" charset="0"/>
              </a:rPr>
              <a:t>79.43%</a:t>
            </a:r>
          </a:p>
          <a:p>
            <a:endParaRPr lang="en-US">
              <a:latin typeface="Neue Haas Grotesk Text Pro" panose="020B0504020202020204" pitchFamily="34" charset="0"/>
            </a:endParaRPr>
          </a:p>
        </p:txBody>
      </p:sp>
    </p:spTree>
    <p:extLst>
      <p:ext uri="{BB962C8B-B14F-4D97-AF65-F5344CB8AC3E}">
        <p14:creationId xmlns:p14="http://schemas.microsoft.com/office/powerpoint/2010/main" val="3774685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5FAD-D84A-82C2-4C09-6D6BA9AF4A07}"/>
              </a:ext>
            </a:extLst>
          </p:cNvPr>
          <p:cNvSpPr>
            <a:spLocks noGrp="1"/>
          </p:cNvSpPr>
          <p:nvPr>
            <p:ph type="title"/>
          </p:nvPr>
        </p:nvSpPr>
        <p:spPr/>
        <p:txBody>
          <a:bodyPr>
            <a:normAutofit fontScale="90000"/>
          </a:bodyPr>
          <a:lstStyle/>
          <a:p>
            <a:r>
              <a:rPr lang="en-US"/>
              <a:t>References</a:t>
            </a:r>
          </a:p>
        </p:txBody>
      </p:sp>
      <p:sp>
        <p:nvSpPr>
          <p:cNvPr id="4" name="Text Placeholder 3">
            <a:extLst>
              <a:ext uri="{FF2B5EF4-FFF2-40B4-BE49-F238E27FC236}">
                <a16:creationId xmlns:a16="http://schemas.microsoft.com/office/drawing/2014/main" id="{2F9CDA7F-1398-04A5-E7A2-C6E2C664A5F1}"/>
              </a:ext>
            </a:extLst>
          </p:cNvPr>
          <p:cNvSpPr>
            <a:spLocks noGrp="1"/>
          </p:cNvSpPr>
          <p:nvPr>
            <p:ph type="body" idx="1"/>
          </p:nvPr>
        </p:nvSpPr>
        <p:spPr>
          <a:xfrm>
            <a:off x="457200" y="1068946"/>
            <a:ext cx="8229600" cy="3208104"/>
          </a:xfrm>
        </p:spPr>
        <p:txBody>
          <a:bodyPr/>
          <a:lstStyle/>
          <a:p>
            <a:pPr marL="285750" indent="-285750">
              <a:buFont typeface="Arial" panose="020B0604020202020204" pitchFamily="34" charset="0"/>
              <a:buChar char="•"/>
            </a:pPr>
            <a:r>
              <a:rPr lang="en-US">
                <a:hlinkClick r:id="rId2"/>
              </a:rPr>
              <a:t>https://6sense.com/tech/reservation-and-online-booking/airbnb-market-share</a:t>
            </a:r>
            <a:endParaRPr lang="en-US"/>
          </a:p>
          <a:p>
            <a:pPr marL="285750" indent="-285750">
              <a:buFont typeface="Arial" panose="020B0604020202020204" pitchFamily="34" charset="0"/>
              <a:buChar char="•"/>
            </a:pPr>
            <a:r>
              <a:rPr lang="en-US">
                <a:hlinkClick r:id="rId3"/>
              </a:rPr>
              <a:t>https://bmtoolbox.net/stories/airbnb/</a:t>
            </a:r>
            <a:endParaRPr lang="en-US"/>
          </a:p>
          <a:p>
            <a:pPr marL="285750" indent="-285750">
              <a:buFont typeface="Arial" panose="020B0604020202020204" pitchFamily="34" charset="0"/>
              <a:buChar char="•"/>
            </a:pPr>
            <a:r>
              <a:rPr lang="en-US" u="sng"/>
              <a:t>https://www.investopedia.com/</a:t>
            </a:r>
          </a:p>
          <a:p>
            <a:pPr marL="285750" indent="-285750">
              <a:buFont typeface="Arial" panose="020B0604020202020204" pitchFamily="34" charset="0"/>
              <a:buChar char="•"/>
            </a:pPr>
            <a:r>
              <a:rPr lang="en-US">
                <a:hlinkClick r:id="rId4"/>
              </a:rPr>
              <a:t>https://chat.openai.com/</a:t>
            </a:r>
            <a:endParaRPr lang="en-US"/>
          </a:p>
          <a:p>
            <a:pPr marL="285750" indent="-285750">
              <a:buFont typeface="Arial" panose="020B0604020202020204" pitchFamily="34" charset="0"/>
              <a:buChar char="•"/>
            </a:pPr>
            <a:endParaRPr lang="en-US" sz="3600" kern="1200">
              <a:solidFill>
                <a:schemeClr val="accent1"/>
              </a:solidFill>
              <a:latin typeface="+mj-lt"/>
              <a:ea typeface="+mj-ea"/>
              <a:cs typeface="+mj-cs"/>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4105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66" name="Google Shape;466;p24"/>
          <p:cNvSpPr/>
          <p:nvPr/>
        </p:nvSpPr>
        <p:spPr>
          <a:xfrm>
            <a:off x="5438700" y="3787375"/>
            <a:ext cx="615000" cy="615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33" name="Google Shape;433;p24"/>
          <p:cNvSpPr txBox="1"/>
          <p:nvPr/>
        </p:nvSpPr>
        <p:spPr>
          <a:xfrm>
            <a:off x="5141527" y="1112900"/>
            <a:ext cx="3545066" cy="1274400"/>
          </a:xfrm>
          <a:prstGeom prst="rect">
            <a:avLst/>
          </a:prstGeom>
          <a:solidFill>
            <a:srgbClr val="849397">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b="1">
              <a:solidFill>
                <a:schemeClr val="lt1"/>
              </a:solidFill>
              <a:latin typeface="Fira Sans Extra Condensed"/>
              <a:ea typeface="Fira Sans Extra Condensed"/>
              <a:cs typeface="Fira Sans Extra Condensed"/>
              <a:sym typeface="Fira Sans Extra Condensed"/>
            </a:endParaRPr>
          </a:p>
        </p:txBody>
      </p:sp>
      <p:sp>
        <p:nvSpPr>
          <p:cNvPr id="434" name="Google Shape;434;p24"/>
          <p:cNvSpPr txBox="1"/>
          <p:nvPr/>
        </p:nvSpPr>
        <p:spPr>
          <a:xfrm>
            <a:off x="5144215" y="3457675"/>
            <a:ext cx="3542378" cy="1274400"/>
          </a:xfrm>
          <a:prstGeom prst="rect">
            <a:avLst/>
          </a:prstGeom>
          <a:solidFill>
            <a:srgbClr val="508683">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b="1">
              <a:solidFill>
                <a:schemeClr val="lt1"/>
              </a:solidFill>
              <a:latin typeface="Fira Sans Extra Condensed"/>
              <a:ea typeface="Fira Sans Extra Condensed"/>
              <a:cs typeface="Fira Sans Extra Condensed"/>
              <a:sym typeface="Fira Sans Extra Condensed"/>
            </a:endParaRPr>
          </a:p>
        </p:txBody>
      </p:sp>
      <p:sp>
        <p:nvSpPr>
          <p:cNvPr id="435" name="Google Shape;435;p24"/>
          <p:cNvSpPr txBox="1"/>
          <p:nvPr/>
        </p:nvSpPr>
        <p:spPr>
          <a:xfrm>
            <a:off x="457193" y="1112900"/>
            <a:ext cx="3381900" cy="1274400"/>
          </a:xfrm>
          <a:prstGeom prst="rect">
            <a:avLst/>
          </a:prstGeom>
          <a:solidFill>
            <a:srgbClr val="AAB7BB">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b="1">
              <a:solidFill>
                <a:schemeClr val="lt1"/>
              </a:solidFill>
              <a:latin typeface="Fira Sans Extra Condensed"/>
              <a:ea typeface="Fira Sans Extra Condensed"/>
              <a:cs typeface="Fira Sans Extra Condensed"/>
              <a:sym typeface="Fira Sans Extra Condensed"/>
            </a:endParaRPr>
          </a:p>
        </p:txBody>
      </p:sp>
      <p:sp>
        <p:nvSpPr>
          <p:cNvPr id="436" name="Google Shape;436;p24"/>
          <p:cNvSpPr txBox="1"/>
          <p:nvPr/>
        </p:nvSpPr>
        <p:spPr>
          <a:xfrm>
            <a:off x="457193" y="3457675"/>
            <a:ext cx="3381900" cy="1274400"/>
          </a:xfrm>
          <a:prstGeom prst="rect">
            <a:avLst/>
          </a:prstGeom>
          <a:solidFill>
            <a:srgbClr val="23C2AC">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b="1">
              <a:solidFill>
                <a:schemeClr val="lt1"/>
              </a:solidFill>
              <a:latin typeface="Fira Sans Extra Condensed"/>
              <a:ea typeface="Fira Sans Extra Condensed"/>
              <a:cs typeface="Fira Sans Extra Condensed"/>
              <a:sym typeface="Fira Sans Extra Condensed"/>
            </a:endParaRPr>
          </a:p>
        </p:txBody>
      </p:sp>
      <p:sp>
        <p:nvSpPr>
          <p:cNvPr id="437" name="Google Shape;437;p24"/>
          <p:cNvSpPr txBox="1">
            <a:spLocks noGrp="1"/>
          </p:cNvSpPr>
          <p:nvPr>
            <p:ph type="title"/>
          </p:nvPr>
        </p:nvSpPr>
        <p:spPr>
          <a:xfrm>
            <a:off x="418170" y="274273"/>
            <a:ext cx="8307659" cy="6490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atin typeface="Neue Haas Grotesk Text Pro" panose="020B0504020202020204" pitchFamily="34" charset="0"/>
              </a:rPr>
              <a:t>Introduction</a:t>
            </a:r>
          </a:p>
        </p:txBody>
      </p:sp>
      <p:grpSp>
        <p:nvGrpSpPr>
          <p:cNvPr id="439" name="Google Shape;439;p24"/>
          <p:cNvGrpSpPr/>
          <p:nvPr/>
        </p:nvGrpSpPr>
        <p:grpSpPr>
          <a:xfrm>
            <a:off x="1321375" y="1405997"/>
            <a:ext cx="2152530" cy="688203"/>
            <a:chOff x="1321375" y="1405997"/>
            <a:chExt cx="2152530" cy="688203"/>
          </a:xfrm>
        </p:grpSpPr>
        <p:sp>
          <p:nvSpPr>
            <p:cNvPr id="440" name="Google Shape;440;p24"/>
            <p:cNvSpPr txBox="1"/>
            <p:nvPr/>
          </p:nvSpPr>
          <p:spPr>
            <a:xfrm>
              <a:off x="1321375" y="1406000"/>
              <a:ext cx="1600758" cy="68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chemeClr val="accent1">
                      <a:lumMod val="75000"/>
                    </a:schemeClr>
                  </a:solidFill>
                  <a:latin typeface="Neue Haas Grotesk Text Pro" panose="020B0504020202020204" pitchFamily="34" charset="0"/>
                  <a:ea typeface="Fira Sans Extra Condensed"/>
                  <a:cs typeface="Fira Sans Extra Condensed"/>
                  <a:sym typeface="Fira Sans Extra Condensed"/>
                </a:rPr>
                <a:t>4 Million</a:t>
              </a:r>
              <a:endParaRPr sz="2800" b="1">
                <a:solidFill>
                  <a:schemeClr val="accent1">
                    <a:lumMod val="75000"/>
                  </a:schemeClr>
                </a:solidFill>
                <a:latin typeface="Neue Haas Grotesk Text Pro" panose="020B0504020202020204" pitchFamily="34" charset="0"/>
                <a:ea typeface="Fira Sans Extra Condensed"/>
                <a:cs typeface="Fira Sans Extra Condensed"/>
                <a:sym typeface="Fira Sans Extra Condensed"/>
              </a:endParaRPr>
            </a:p>
          </p:txBody>
        </p:sp>
        <p:sp>
          <p:nvSpPr>
            <p:cNvPr id="441" name="Google Shape;441;p24"/>
            <p:cNvSpPr txBox="1"/>
            <p:nvPr/>
          </p:nvSpPr>
          <p:spPr>
            <a:xfrm>
              <a:off x="2675643" y="1405997"/>
              <a:ext cx="798262" cy="68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1">
                      <a:lumMod val="75000"/>
                    </a:schemeClr>
                  </a:solidFill>
                  <a:latin typeface="Neue Haas Grotesk Text Pro" panose="020B0504020202020204" pitchFamily="34" charset="0"/>
                  <a:sym typeface="Roboto"/>
                </a:rPr>
                <a:t>Hosts</a:t>
              </a:r>
              <a:endParaRPr sz="1600" b="1">
                <a:solidFill>
                  <a:schemeClr val="accent1">
                    <a:lumMod val="75000"/>
                  </a:schemeClr>
                </a:solidFill>
                <a:latin typeface="Neue Haas Grotesk Text Pro" panose="020B0504020202020204" pitchFamily="34" charset="0"/>
                <a:sym typeface="Roboto"/>
              </a:endParaRPr>
            </a:p>
          </p:txBody>
        </p:sp>
      </p:grpSp>
      <p:sp>
        <p:nvSpPr>
          <p:cNvPr id="442" name="Google Shape;442;p24"/>
          <p:cNvSpPr/>
          <p:nvPr/>
        </p:nvSpPr>
        <p:spPr>
          <a:xfrm>
            <a:off x="591288" y="1442600"/>
            <a:ext cx="615000" cy="615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43" name="Google Shape;443;p24"/>
          <p:cNvSpPr/>
          <p:nvPr/>
        </p:nvSpPr>
        <p:spPr>
          <a:xfrm>
            <a:off x="791474" y="1642575"/>
            <a:ext cx="214547" cy="215054"/>
          </a:xfrm>
          <a:custGeom>
            <a:avLst/>
            <a:gdLst/>
            <a:ahLst/>
            <a:cxnLst/>
            <a:rect l="l" t="t" r="r" b="b"/>
            <a:pathLst>
              <a:path w="5216" h="5228" extrusionOk="0">
                <a:moveTo>
                  <a:pt x="2596" y="0"/>
                </a:moveTo>
                <a:cubicBezTo>
                  <a:pt x="1822" y="0"/>
                  <a:pt x="1048" y="512"/>
                  <a:pt x="1048" y="1536"/>
                </a:cubicBezTo>
                <a:cubicBezTo>
                  <a:pt x="1048" y="1941"/>
                  <a:pt x="1191" y="2298"/>
                  <a:pt x="1477" y="2584"/>
                </a:cubicBezTo>
                <a:cubicBezTo>
                  <a:pt x="1144" y="2727"/>
                  <a:pt x="858" y="2941"/>
                  <a:pt x="620" y="3251"/>
                </a:cubicBezTo>
                <a:cubicBezTo>
                  <a:pt x="215" y="3703"/>
                  <a:pt x="0" y="4299"/>
                  <a:pt x="0" y="4894"/>
                </a:cubicBezTo>
                <a:cubicBezTo>
                  <a:pt x="0" y="5085"/>
                  <a:pt x="120" y="5228"/>
                  <a:pt x="310" y="5228"/>
                </a:cubicBezTo>
                <a:lnTo>
                  <a:pt x="4906" y="5228"/>
                </a:lnTo>
                <a:cubicBezTo>
                  <a:pt x="5073" y="5204"/>
                  <a:pt x="5216" y="5061"/>
                  <a:pt x="5216" y="4894"/>
                </a:cubicBezTo>
                <a:cubicBezTo>
                  <a:pt x="5192" y="4299"/>
                  <a:pt x="4978" y="3703"/>
                  <a:pt x="4597" y="3251"/>
                </a:cubicBezTo>
                <a:cubicBezTo>
                  <a:pt x="4358" y="2941"/>
                  <a:pt x="4049" y="2727"/>
                  <a:pt x="3715" y="2584"/>
                </a:cubicBezTo>
                <a:cubicBezTo>
                  <a:pt x="3858" y="2418"/>
                  <a:pt x="3977" y="2251"/>
                  <a:pt x="4049" y="2060"/>
                </a:cubicBezTo>
                <a:cubicBezTo>
                  <a:pt x="4097" y="1894"/>
                  <a:pt x="4144" y="1727"/>
                  <a:pt x="4144" y="1536"/>
                </a:cubicBezTo>
                <a:cubicBezTo>
                  <a:pt x="4144" y="512"/>
                  <a:pt x="3370" y="0"/>
                  <a:pt x="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4"/>
          <p:cNvGrpSpPr/>
          <p:nvPr/>
        </p:nvGrpSpPr>
        <p:grpSpPr>
          <a:xfrm>
            <a:off x="6168849" y="1389247"/>
            <a:ext cx="2349865" cy="704953"/>
            <a:chOff x="6168849" y="1389247"/>
            <a:chExt cx="2120515" cy="704953"/>
          </a:xfrm>
        </p:grpSpPr>
        <p:sp>
          <p:nvSpPr>
            <p:cNvPr id="445" name="Google Shape;445;p24"/>
            <p:cNvSpPr txBox="1"/>
            <p:nvPr/>
          </p:nvSpPr>
          <p:spPr>
            <a:xfrm>
              <a:off x="6168849" y="1406000"/>
              <a:ext cx="1792778" cy="68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chemeClr val="accent2"/>
                  </a:solidFill>
                  <a:latin typeface="Neue Haas Grotesk Text Pro" panose="020B0504020202020204" pitchFamily="34" charset="0"/>
                  <a:ea typeface="Fira Sans Extra Condensed"/>
                  <a:cs typeface="Fira Sans Extra Condensed"/>
                  <a:sym typeface="Fira Sans Extra Condensed"/>
                </a:rPr>
                <a:t>150 Million</a:t>
              </a:r>
              <a:endParaRPr sz="2800" b="1">
                <a:solidFill>
                  <a:schemeClr val="accent2"/>
                </a:solidFill>
                <a:latin typeface="Neue Haas Grotesk Text Pro" panose="020B0504020202020204" pitchFamily="34" charset="0"/>
                <a:ea typeface="Fira Sans Extra Condensed"/>
                <a:cs typeface="Fira Sans Extra Condensed"/>
                <a:sym typeface="Fira Sans Extra Condensed"/>
              </a:endParaRPr>
            </a:p>
          </p:txBody>
        </p:sp>
        <p:sp>
          <p:nvSpPr>
            <p:cNvPr id="446" name="Google Shape;446;p24"/>
            <p:cNvSpPr txBox="1"/>
            <p:nvPr/>
          </p:nvSpPr>
          <p:spPr>
            <a:xfrm>
              <a:off x="7482629" y="1389247"/>
              <a:ext cx="806735" cy="68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2"/>
                  </a:solidFill>
                  <a:latin typeface="Neue Haas Grotesk Text Pro" panose="020B0504020202020204" pitchFamily="34" charset="0"/>
                  <a:sym typeface="Roboto"/>
                </a:rPr>
                <a:t>Users</a:t>
              </a:r>
              <a:endParaRPr sz="2800" b="1">
                <a:solidFill>
                  <a:schemeClr val="accent2"/>
                </a:solidFill>
                <a:latin typeface="Neue Haas Grotesk Text Pro" panose="020B0504020202020204" pitchFamily="34" charset="0"/>
                <a:sym typeface="Roboto"/>
              </a:endParaRPr>
            </a:p>
          </p:txBody>
        </p:sp>
      </p:grpSp>
      <p:sp>
        <p:nvSpPr>
          <p:cNvPr id="447" name="Google Shape;447;p24"/>
          <p:cNvSpPr/>
          <p:nvPr/>
        </p:nvSpPr>
        <p:spPr>
          <a:xfrm>
            <a:off x="5438775" y="1442600"/>
            <a:ext cx="615000" cy="615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448" name="Google Shape;448;p24"/>
          <p:cNvGrpSpPr/>
          <p:nvPr/>
        </p:nvGrpSpPr>
        <p:grpSpPr>
          <a:xfrm>
            <a:off x="5562381" y="1660581"/>
            <a:ext cx="367791" cy="179033"/>
            <a:chOff x="4794075" y="2379856"/>
            <a:chExt cx="367791" cy="179033"/>
          </a:xfrm>
        </p:grpSpPr>
        <p:sp>
          <p:nvSpPr>
            <p:cNvPr id="449" name="Google Shape;449;p24"/>
            <p:cNvSpPr/>
            <p:nvPr/>
          </p:nvSpPr>
          <p:spPr>
            <a:xfrm>
              <a:off x="4794075" y="2411464"/>
              <a:ext cx="121501" cy="146706"/>
            </a:xfrm>
            <a:custGeom>
              <a:avLst/>
              <a:gdLst/>
              <a:ahLst/>
              <a:cxnLst/>
              <a:rect l="l" t="t" r="r" b="b"/>
              <a:pathLst>
                <a:path w="3548" h="4284" extrusionOk="0">
                  <a:moveTo>
                    <a:pt x="2380" y="0"/>
                  </a:moveTo>
                  <a:cubicBezTo>
                    <a:pt x="1797" y="0"/>
                    <a:pt x="1213" y="387"/>
                    <a:pt x="1213" y="1161"/>
                  </a:cubicBezTo>
                  <a:lnTo>
                    <a:pt x="1213" y="1233"/>
                  </a:lnTo>
                  <a:cubicBezTo>
                    <a:pt x="1213" y="1423"/>
                    <a:pt x="1285" y="1637"/>
                    <a:pt x="1404" y="1804"/>
                  </a:cubicBezTo>
                  <a:cubicBezTo>
                    <a:pt x="570" y="2209"/>
                    <a:pt x="23" y="3042"/>
                    <a:pt x="23" y="3971"/>
                  </a:cubicBezTo>
                  <a:cubicBezTo>
                    <a:pt x="0" y="4127"/>
                    <a:pt x="124" y="4283"/>
                    <a:pt x="296" y="4283"/>
                  </a:cubicBezTo>
                  <a:cubicBezTo>
                    <a:pt x="308" y="4283"/>
                    <a:pt x="320" y="4282"/>
                    <a:pt x="332" y="4281"/>
                  </a:cubicBezTo>
                  <a:lnTo>
                    <a:pt x="2190" y="4281"/>
                  </a:lnTo>
                  <a:cubicBezTo>
                    <a:pt x="2166" y="4186"/>
                    <a:pt x="2142" y="4090"/>
                    <a:pt x="2142" y="3995"/>
                  </a:cubicBezTo>
                  <a:cubicBezTo>
                    <a:pt x="2166" y="3233"/>
                    <a:pt x="2428" y="2519"/>
                    <a:pt x="2904" y="1947"/>
                  </a:cubicBezTo>
                  <a:cubicBezTo>
                    <a:pt x="3095" y="1709"/>
                    <a:pt x="3309" y="1518"/>
                    <a:pt x="3547" y="1352"/>
                  </a:cubicBezTo>
                  <a:lnTo>
                    <a:pt x="3547" y="1233"/>
                  </a:lnTo>
                  <a:lnTo>
                    <a:pt x="3547" y="1161"/>
                  </a:lnTo>
                  <a:cubicBezTo>
                    <a:pt x="3547" y="387"/>
                    <a:pt x="2964" y="0"/>
                    <a:pt x="2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4"/>
            <p:cNvSpPr/>
            <p:nvPr/>
          </p:nvSpPr>
          <p:spPr>
            <a:xfrm>
              <a:off x="5039509" y="2411670"/>
              <a:ext cx="122357" cy="147219"/>
            </a:xfrm>
            <a:custGeom>
              <a:avLst/>
              <a:gdLst/>
              <a:ahLst/>
              <a:cxnLst/>
              <a:rect l="l" t="t" r="r" b="b"/>
              <a:pathLst>
                <a:path w="3573" h="4299" extrusionOk="0">
                  <a:moveTo>
                    <a:pt x="1167" y="0"/>
                  </a:moveTo>
                  <a:cubicBezTo>
                    <a:pt x="584" y="0"/>
                    <a:pt x="0" y="393"/>
                    <a:pt x="0" y="1179"/>
                  </a:cubicBezTo>
                  <a:lnTo>
                    <a:pt x="0" y="1227"/>
                  </a:lnTo>
                  <a:lnTo>
                    <a:pt x="0" y="1346"/>
                  </a:lnTo>
                  <a:cubicBezTo>
                    <a:pt x="238" y="1512"/>
                    <a:pt x="453" y="1703"/>
                    <a:pt x="643" y="1941"/>
                  </a:cubicBezTo>
                  <a:lnTo>
                    <a:pt x="667" y="1917"/>
                  </a:lnTo>
                  <a:cubicBezTo>
                    <a:pt x="1143" y="2489"/>
                    <a:pt x="1405" y="3227"/>
                    <a:pt x="1429" y="3965"/>
                  </a:cubicBezTo>
                  <a:cubicBezTo>
                    <a:pt x="1429" y="4084"/>
                    <a:pt x="1405" y="4180"/>
                    <a:pt x="1381" y="4299"/>
                  </a:cubicBezTo>
                  <a:lnTo>
                    <a:pt x="3263" y="4299"/>
                  </a:lnTo>
                  <a:cubicBezTo>
                    <a:pt x="3429" y="4275"/>
                    <a:pt x="3572" y="4132"/>
                    <a:pt x="3572" y="3965"/>
                  </a:cubicBezTo>
                  <a:cubicBezTo>
                    <a:pt x="3548" y="3036"/>
                    <a:pt x="3001" y="2203"/>
                    <a:pt x="2143" y="1798"/>
                  </a:cubicBezTo>
                  <a:cubicBezTo>
                    <a:pt x="2262" y="1631"/>
                    <a:pt x="2334" y="1441"/>
                    <a:pt x="2334" y="1227"/>
                  </a:cubicBezTo>
                  <a:lnTo>
                    <a:pt x="2334" y="1179"/>
                  </a:lnTo>
                  <a:cubicBezTo>
                    <a:pt x="2334" y="393"/>
                    <a:pt x="1750" y="0"/>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4"/>
            <p:cNvSpPr/>
            <p:nvPr/>
          </p:nvSpPr>
          <p:spPr>
            <a:xfrm>
              <a:off x="4888625" y="2379856"/>
              <a:ext cx="178622" cy="179033"/>
            </a:xfrm>
            <a:custGeom>
              <a:avLst/>
              <a:gdLst/>
              <a:ahLst/>
              <a:cxnLst/>
              <a:rect l="l" t="t" r="r" b="b"/>
              <a:pathLst>
                <a:path w="5216" h="5228" extrusionOk="0">
                  <a:moveTo>
                    <a:pt x="2596" y="0"/>
                  </a:moveTo>
                  <a:cubicBezTo>
                    <a:pt x="1822" y="0"/>
                    <a:pt x="1048" y="512"/>
                    <a:pt x="1048" y="1536"/>
                  </a:cubicBezTo>
                  <a:cubicBezTo>
                    <a:pt x="1048" y="1941"/>
                    <a:pt x="1191" y="2298"/>
                    <a:pt x="1477" y="2584"/>
                  </a:cubicBezTo>
                  <a:cubicBezTo>
                    <a:pt x="1144" y="2727"/>
                    <a:pt x="858" y="2941"/>
                    <a:pt x="620" y="3251"/>
                  </a:cubicBezTo>
                  <a:cubicBezTo>
                    <a:pt x="215" y="3703"/>
                    <a:pt x="0" y="4299"/>
                    <a:pt x="0" y="4894"/>
                  </a:cubicBezTo>
                  <a:cubicBezTo>
                    <a:pt x="0" y="5085"/>
                    <a:pt x="120" y="5228"/>
                    <a:pt x="310" y="5228"/>
                  </a:cubicBezTo>
                  <a:lnTo>
                    <a:pt x="4906" y="5228"/>
                  </a:lnTo>
                  <a:cubicBezTo>
                    <a:pt x="5073" y="5204"/>
                    <a:pt x="5216" y="5061"/>
                    <a:pt x="5216" y="4894"/>
                  </a:cubicBezTo>
                  <a:cubicBezTo>
                    <a:pt x="5192" y="4299"/>
                    <a:pt x="4978" y="3703"/>
                    <a:pt x="4597" y="3251"/>
                  </a:cubicBezTo>
                  <a:cubicBezTo>
                    <a:pt x="4358" y="2941"/>
                    <a:pt x="4049" y="2727"/>
                    <a:pt x="3715" y="2584"/>
                  </a:cubicBezTo>
                  <a:cubicBezTo>
                    <a:pt x="3858" y="2418"/>
                    <a:pt x="3977" y="2251"/>
                    <a:pt x="4049" y="2060"/>
                  </a:cubicBezTo>
                  <a:cubicBezTo>
                    <a:pt x="4097" y="1894"/>
                    <a:pt x="4144" y="1727"/>
                    <a:pt x="4144" y="1536"/>
                  </a:cubicBezTo>
                  <a:cubicBezTo>
                    <a:pt x="4144" y="512"/>
                    <a:pt x="3370" y="0"/>
                    <a:pt x="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24"/>
          <p:cNvGrpSpPr/>
          <p:nvPr/>
        </p:nvGrpSpPr>
        <p:grpSpPr>
          <a:xfrm>
            <a:off x="1321374" y="3714175"/>
            <a:ext cx="2319486" cy="724800"/>
            <a:chOff x="1321374" y="3714175"/>
            <a:chExt cx="2319486" cy="724800"/>
          </a:xfrm>
        </p:grpSpPr>
        <p:sp>
          <p:nvSpPr>
            <p:cNvPr id="453" name="Google Shape;453;p24"/>
            <p:cNvSpPr txBox="1"/>
            <p:nvPr/>
          </p:nvSpPr>
          <p:spPr>
            <a:xfrm>
              <a:off x="1321374" y="3750775"/>
              <a:ext cx="2126075" cy="68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chemeClr val="accent3"/>
                  </a:solidFill>
                  <a:latin typeface="Neue Haas Grotesk Text Pro" panose="020B0504020202020204" pitchFamily="34" charset="0"/>
                  <a:ea typeface="Fira Sans Extra Condensed"/>
                  <a:cs typeface="Fira Sans Extra Condensed"/>
                  <a:sym typeface="Fira Sans Extra Condensed"/>
                </a:rPr>
                <a:t>$3.3 Million</a:t>
              </a:r>
              <a:endParaRPr sz="2800" b="1">
                <a:solidFill>
                  <a:schemeClr val="accent3"/>
                </a:solidFill>
                <a:latin typeface="Neue Haas Grotesk Text Pro" panose="020B0504020202020204" pitchFamily="34" charset="0"/>
                <a:ea typeface="Fira Sans Extra Condensed"/>
                <a:cs typeface="Fira Sans Extra Condensed"/>
                <a:sym typeface="Fira Sans Extra Condensed"/>
              </a:endParaRPr>
            </a:p>
          </p:txBody>
        </p:sp>
        <p:sp>
          <p:nvSpPr>
            <p:cNvPr id="454" name="Google Shape;454;p24"/>
            <p:cNvSpPr txBox="1"/>
            <p:nvPr/>
          </p:nvSpPr>
          <p:spPr>
            <a:xfrm>
              <a:off x="2563126" y="3714175"/>
              <a:ext cx="1077734" cy="68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3"/>
                  </a:solidFill>
                  <a:latin typeface="Neue Haas Grotesk Text Pro" panose="020B0504020202020204" pitchFamily="34" charset="0"/>
                  <a:sym typeface="Roboto"/>
                </a:rPr>
                <a:t>Revenue</a:t>
              </a:r>
              <a:endParaRPr sz="2800" b="1">
                <a:solidFill>
                  <a:schemeClr val="accent3"/>
                </a:solidFill>
                <a:latin typeface="Neue Haas Grotesk Text Pro" panose="020B0504020202020204" pitchFamily="34" charset="0"/>
                <a:sym typeface="Roboto"/>
              </a:endParaRPr>
            </a:p>
          </p:txBody>
        </p:sp>
      </p:grpSp>
      <p:sp>
        <p:nvSpPr>
          <p:cNvPr id="455" name="Google Shape;455;p24"/>
          <p:cNvSpPr/>
          <p:nvPr/>
        </p:nvSpPr>
        <p:spPr>
          <a:xfrm>
            <a:off x="591288" y="3787375"/>
            <a:ext cx="615000" cy="61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456" name="Google Shape;456;p24"/>
          <p:cNvGrpSpPr/>
          <p:nvPr/>
        </p:nvGrpSpPr>
        <p:grpSpPr>
          <a:xfrm>
            <a:off x="5569117" y="3904015"/>
            <a:ext cx="361056" cy="361056"/>
            <a:chOff x="2419414" y="4045708"/>
            <a:chExt cx="361056" cy="361056"/>
          </a:xfrm>
        </p:grpSpPr>
        <p:sp>
          <p:nvSpPr>
            <p:cNvPr id="457" name="Google Shape;457;p24"/>
            <p:cNvSpPr/>
            <p:nvPr/>
          </p:nvSpPr>
          <p:spPr>
            <a:xfrm>
              <a:off x="2658167" y="4203291"/>
              <a:ext cx="76653" cy="72273"/>
            </a:xfrm>
            <a:custGeom>
              <a:avLst/>
              <a:gdLst/>
              <a:ahLst/>
              <a:cxnLst/>
              <a:rect l="l" t="t" r="r" b="b"/>
              <a:pathLst>
                <a:path w="2240" h="2112" extrusionOk="0">
                  <a:moveTo>
                    <a:pt x="1150" y="0"/>
                  </a:moveTo>
                  <a:cubicBezTo>
                    <a:pt x="576" y="0"/>
                    <a:pt x="1" y="402"/>
                    <a:pt x="1" y="1135"/>
                  </a:cubicBezTo>
                  <a:lnTo>
                    <a:pt x="1" y="2111"/>
                  </a:lnTo>
                  <a:lnTo>
                    <a:pt x="835" y="1373"/>
                  </a:lnTo>
                  <a:cubicBezTo>
                    <a:pt x="1216" y="1040"/>
                    <a:pt x="1716" y="849"/>
                    <a:pt x="2240" y="849"/>
                  </a:cubicBezTo>
                  <a:cubicBezTo>
                    <a:pt x="2089" y="270"/>
                    <a:pt x="1620" y="0"/>
                    <a:pt x="1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p:cNvSpPr/>
            <p:nvPr/>
          </p:nvSpPr>
          <p:spPr>
            <a:xfrm>
              <a:off x="2465030" y="4203805"/>
              <a:ext cx="315440" cy="202959"/>
            </a:xfrm>
            <a:custGeom>
              <a:avLst/>
              <a:gdLst/>
              <a:ahLst/>
              <a:cxnLst/>
              <a:rect l="l" t="t" r="r" b="b"/>
              <a:pathLst>
                <a:path w="9218" h="5931" extrusionOk="0">
                  <a:moveTo>
                    <a:pt x="977" y="1"/>
                  </a:moveTo>
                  <a:cubicBezTo>
                    <a:pt x="715" y="1"/>
                    <a:pt x="477" y="120"/>
                    <a:pt x="287" y="310"/>
                  </a:cubicBezTo>
                  <a:cubicBezTo>
                    <a:pt x="96" y="477"/>
                    <a:pt x="1" y="739"/>
                    <a:pt x="1" y="1001"/>
                  </a:cubicBezTo>
                  <a:lnTo>
                    <a:pt x="1" y="5621"/>
                  </a:lnTo>
                  <a:cubicBezTo>
                    <a:pt x="1" y="5788"/>
                    <a:pt x="120" y="5931"/>
                    <a:pt x="287" y="5931"/>
                  </a:cubicBezTo>
                  <a:lnTo>
                    <a:pt x="5169" y="5931"/>
                  </a:lnTo>
                  <a:cubicBezTo>
                    <a:pt x="5716" y="5931"/>
                    <a:pt x="6264" y="5716"/>
                    <a:pt x="6693" y="5335"/>
                  </a:cubicBezTo>
                  <a:lnTo>
                    <a:pt x="8884" y="3359"/>
                  </a:lnTo>
                  <a:cubicBezTo>
                    <a:pt x="9098" y="3168"/>
                    <a:pt x="9217" y="2906"/>
                    <a:pt x="9217" y="2620"/>
                  </a:cubicBezTo>
                  <a:cubicBezTo>
                    <a:pt x="9217" y="2335"/>
                    <a:pt x="9122" y="2073"/>
                    <a:pt x="8908" y="1882"/>
                  </a:cubicBezTo>
                  <a:lnTo>
                    <a:pt x="8908" y="1882"/>
                  </a:lnTo>
                  <a:lnTo>
                    <a:pt x="8955" y="1906"/>
                  </a:lnTo>
                  <a:cubicBezTo>
                    <a:pt x="8657" y="1608"/>
                    <a:pt x="8268" y="1459"/>
                    <a:pt x="7880" y="1459"/>
                  </a:cubicBezTo>
                  <a:cubicBezTo>
                    <a:pt x="7524" y="1459"/>
                    <a:pt x="7168" y="1584"/>
                    <a:pt x="6883" y="1834"/>
                  </a:cubicBezTo>
                  <a:lnTo>
                    <a:pt x="5169" y="3311"/>
                  </a:lnTo>
                  <a:lnTo>
                    <a:pt x="3287" y="3311"/>
                  </a:lnTo>
                  <a:cubicBezTo>
                    <a:pt x="2740" y="3311"/>
                    <a:pt x="2287" y="2858"/>
                    <a:pt x="2287" y="2311"/>
                  </a:cubicBezTo>
                  <a:lnTo>
                    <a:pt x="2287" y="1311"/>
                  </a:lnTo>
                  <a:cubicBezTo>
                    <a:pt x="2287" y="596"/>
                    <a:pt x="1692" y="1"/>
                    <a:pt x="9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2419414" y="4280355"/>
              <a:ext cx="24467" cy="126409"/>
            </a:xfrm>
            <a:custGeom>
              <a:avLst/>
              <a:gdLst/>
              <a:ahLst/>
              <a:cxnLst/>
              <a:rect l="l" t="t" r="r" b="b"/>
              <a:pathLst>
                <a:path w="715" h="3694" extrusionOk="0">
                  <a:moveTo>
                    <a:pt x="321" y="0"/>
                  </a:moveTo>
                  <a:cubicBezTo>
                    <a:pt x="146" y="0"/>
                    <a:pt x="0" y="159"/>
                    <a:pt x="0" y="360"/>
                  </a:cubicBezTo>
                  <a:lnTo>
                    <a:pt x="0" y="3336"/>
                  </a:lnTo>
                  <a:cubicBezTo>
                    <a:pt x="0" y="3574"/>
                    <a:pt x="179" y="3694"/>
                    <a:pt x="358" y="3694"/>
                  </a:cubicBezTo>
                  <a:cubicBezTo>
                    <a:pt x="536" y="3694"/>
                    <a:pt x="715" y="3574"/>
                    <a:pt x="715" y="3336"/>
                  </a:cubicBezTo>
                  <a:lnTo>
                    <a:pt x="715" y="360"/>
                  </a:lnTo>
                  <a:cubicBezTo>
                    <a:pt x="715" y="145"/>
                    <a:pt x="548" y="2"/>
                    <a:pt x="358" y="2"/>
                  </a:cubicBezTo>
                  <a:cubicBezTo>
                    <a:pt x="345" y="1"/>
                    <a:pt x="333" y="0"/>
                    <a:pt x="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2538397" y="4045708"/>
              <a:ext cx="124698" cy="36718"/>
            </a:xfrm>
            <a:custGeom>
              <a:avLst/>
              <a:gdLst/>
              <a:ahLst/>
              <a:cxnLst/>
              <a:rect l="l" t="t" r="r" b="b"/>
              <a:pathLst>
                <a:path w="3644" h="1073" extrusionOk="0">
                  <a:moveTo>
                    <a:pt x="715" y="1"/>
                  </a:moveTo>
                  <a:cubicBezTo>
                    <a:pt x="0" y="1"/>
                    <a:pt x="0" y="1072"/>
                    <a:pt x="715" y="1072"/>
                  </a:cubicBezTo>
                  <a:lnTo>
                    <a:pt x="2929" y="1072"/>
                  </a:lnTo>
                  <a:cubicBezTo>
                    <a:pt x="3644" y="1049"/>
                    <a:pt x="3644" y="1"/>
                    <a:pt x="2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2538397" y="4106038"/>
              <a:ext cx="124698" cy="36684"/>
            </a:xfrm>
            <a:custGeom>
              <a:avLst/>
              <a:gdLst/>
              <a:ahLst/>
              <a:cxnLst/>
              <a:rect l="l" t="t" r="r" b="b"/>
              <a:pathLst>
                <a:path w="3644" h="1072" extrusionOk="0">
                  <a:moveTo>
                    <a:pt x="715" y="0"/>
                  </a:moveTo>
                  <a:cubicBezTo>
                    <a:pt x="0" y="0"/>
                    <a:pt x="0" y="1072"/>
                    <a:pt x="715" y="1072"/>
                  </a:cubicBezTo>
                  <a:lnTo>
                    <a:pt x="2929" y="1072"/>
                  </a:lnTo>
                  <a:cubicBezTo>
                    <a:pt x="3644" y="1072"/>
                    <a:pt x="3644" y="0"/>
                    <a:pt x="2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2540006" y="4166334"/>
              <a:ext cx="120660" cy="36684"/>
            </a:xfrm>
            <a:custGeom>
              <a:avLst/>
              <a:gdLst/>
              <a:ahLst/>
              <a:cxnLst/>
              <a:rect l="l" t="t" r="r" b="b"/>
              <a:pathLst>
                <a:path w="3526" h="1072" extrusionOk="0">
                  <a:moveTo>
                    <a:pt x="668" y="0"/>
                  </a:moveTo>
                  <a:cubicBezTo>
                    <a:pt x="1" y="48"/>
                    <a:pt x="1" y="1024"/>
                    <a:pt x="668" y="1072"/>
                  </a:cubicBezTo>
                  <a:lnTo>
                    <a:pt x="2882" y="1072"/>
                  </a:lnTo>
                  <a:cubicBezTo>
                    <a:pt x="3525" y="1024"/>
                    <a:pt x="3525" y="48"/>
                    <a:pt x="28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a:off x="6168787" y="3740443"/>
            <a:ext cx="2587202" cy="698532"/>
            <a:chOff x="6168788" y="3740443"/>
            <a:chExt cx="2587202" cy="698532"/>
          </a:xfrm>
        </p:grpSpPr>
        <p:sp>
          <p:nvSpPr>
            <p:cNvPr id="464" name="Google Shape;464;p24"/>
            <p:cNvSpPr txBox="1"/>
            <p:nvPr/>
          </p:nvSpPr>
          <p:spPr>
            <a:xfrm>
              <a:off x="6168788" y="3750775"/>
              <a:ext cx="1465500" cy="68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b="1">
                  <a:solidFill>
                    <a:schemeClr val="accent4"/>
                  </a:solidFill>
                  <a:latin typeface="Neue Haas Grotesk Text Pro" panose="020B0504020202020204" pitchFamily="34" charset="0"/>
                  <a:ea typeface="Fira Sans Extra Condensed"/>
                  <a:cs typeface="Fira Sans Extra Condensed"/>
                  <a:sym typeface="Fira Sans Extra Condensed"/>
                </a:rPr>
                <a:t>30%</a:t>
              </a:r>
              <a:endParaRPr sz="3200" b="1">
                <a:solidFill>
                  <a:schemeClr val="accent4"/>
                </a:solidFill>
                <a:latin typeface="Neue Haas Grotesk Text Pro" panose="020B0504020202020204" pitchFamily="34" charset="0"/>
                <a:ea typeface="Fira Sans Extra Condensed"/>
                <a:cs typeface="Fira Sans Extra Condensed"/>
                <a:sym typeface="Fira Sans Extra Condensed"/>
              </a:endParaRPr>
            </a:p>
          </p:txBody>
        </p:sp>
        <p:sp>
          <p:nvSpPr>
            <p:cNvPr id="465" name="Google Shape;465;p24"/>
            <p:cNvSpPr txBox="1"/>
            <p:nvPr/>
          </p:nvSpPr>
          <p:spPr>
            <a:xfrm>
              <a:off x="7238454" y="3740443"/>
              <a:ext cx="1517536" cy="68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4"/>
                  </a:solidFill>
                  <a:latin typeface="Neue Haas Grotesk Text Pro" panose="020B0504020202020204" pitchFamily="34" charset="0"/>
                  <a:sym typeface="Roboto"/>
                </a:rPr>
                <a:t>Market</a:t>
              </a:r>
              <a:r>
                <a:rPr lang="en" sz="1600">
                  <a:latin typeface="Neue Haas Grotesk Text Pro" panose="020B0504020202020204" pitchFamily="34" charset="0"/>
                  <a:ea typeface="Roboto"/>
                  <a:cs typeface="Roboto"/>
                  <a:sym typeface="Roboto"/>
                </a:rPr>
                <a:t> </a:t>
              </a:r>
              <a:r>
                <a:rPr lang="en" sz="1600" b="1">
                  <a:solidFill>
                    <a:schemeClr val="accent4"/>
                  </a:solidFill>
                  <a:latin typeface="Neue Haas Grotesk Text Pro" panose="020B0504020202020204" pitchFamily="34" charset="0"/>
                  <a:sym typeface="Roboto"/>
                </a:rPr>
                <a:t>share</a:t>
              </a:r>
              <a:endParaRPr sz="1600" b="1">
                <a:solidFill>
                  <a:schemeClr val="accent4"/>
                </a:solidFill>
                <a:latin typeface="Neue Haas Grotesk Text Pro" panose="020B0504020202020204" pitchFamily="34" charset="0"/>
                <a:sym typeface="Roboto"/>
              </a:endParaRPr>
            </a:p>
          </p:txBody>
        </p:sp>
      </p:grpSp>
      <p:sp>
        <p:nvSpPr>
          <p:cNvPr id="467" name="Google Shape;467;p24"/>
          <p:cNvSpPr/>
          <p:nvPr/>
        </p:nvSpPr>
        <p:spPr>
          <a:xfrm>
            <a:off x="681040" y="3926732"/>
            <a:ext cx="367038" cy="364196"/>
          </a:xfrm>
          <a:custGeom>
            <a:avLst/>
            <a:gdLst/>
            <a:ahLst/>
            <a:cxnLst/>
            <a:rect l="l" t="t" r="r" b="b"/>
            <a:pathLst>
              <a:path w="10718" h="10635" extrusionOk="0">
                <a:moveTo>
                  <a:pt x="8131" y="1682"/>
                </a:moveTo>
                <a:cubicBezTo>
                  <a:pt x="8360" y="1682"/>
                  <a:pt x="8595" y="1767"/>
                  <a:pt x="8788" y="1960"/>
                </a:cubicBezTo>
                <a:cubicBezTo>
                  <a:pt x="9145" y="2317"/>
                  <a:pt x="9145" y="2912"/>
                  <a:pt x="8788" y="3270"/>
                </a:cubicBezTo>
                <a:cubicBezTo>
                  <a:pt x="8597" y="3454"/>
                  <a:pt x="8363" y="3536"/>
                  <a:pt x="8135" y="3536"/>
                </a:cubicBezTo>
                <a:cubicBezTo>
                  <a:pt x="7653" y="3536"/>
                  <a:pt x="7193" y="3168"/>
                  <a:pt x="7193" y="2603"/>
                </a:cubicBezTo>
                <a:cubicBezTo>
                  <a:pt x="7193" y="2055"/>
                  <a:pt x="7650" y="1682"/>
                  <a:pt x="8131" y="1682"/>
                </a:cubicBezTo>
                <a:close/>
                <a:moveTo>
                  <a:pt x="4704" y="4020"/>
                </a:moveTo>
                <a:cubicBezTo>
                  <a:pt x="4787" y="4020"/>
                  <a:pt x="4871" y="4056"/>
                  <a:pt x="4930" y="4127"/>
                </a:cubicBezTo>
                <a:cubicBezTo>
                  <a:pt x="5049" y="4246"/>
                  <a:pt x="5049" y="4437"/>
                  <a:pt x="4930" y="4556"/>
                </a:cubicBezTo>
                <a:lnTo>
                  <a:pt x="4406" y="5080"/>
                </a:lnTo>
                <a:cubicBezTo>
                  <a:pt x="4311" y="5175"/>
                  <a:pt x="4311" y="5365"/>
                  <a:pt x="4406" y="5461"/>
                </a:cubicBezTo>
                <a:cubicBezTo>
                  <a:pt x="4466" y="5520"/>
                  <a:pt x="4537" y="5550"/>
                  <a:pt x="4609" y="5550"/>
                </a:cubicBezTo>
                <a:cubicBezTo>
                  <a:pt x="4680" y="5550"/>
                  <a:pt x="4752" y="5520"/>
                  <a:pt x="4811" y="5461"/>
                </a:cubicBezTo>
                <a:lnTo>
                  <a:pt x="4954" y="5318"/>
                </a:lnTo>
                <a:lnTo>
                  <a:pt x="5121" y="5175"/>
                </a:lnTo>
                <a:cubicBezTo>
                  <a:pt x="5319" y="4947"/>
                  <a:pt x="5551" y="4852"/>
                  <a:pt x="5776" y="4852"/>
                </a:cubicBezTo>
                <a:cubicBezTo>
                  <a:pt x="6444" y="4852"/>
                  <a:pt x="7042" y="5689"/>
                  <a:pt x="6454" y="6366"/>
                </a:cubicBezTo>
                <a:lnTo>
                  <a:pt x="6597" y="6508"/>
                </a:lnTo>
                <a:cubicBezTo>
                  <a:pt x="6716" y="6604"/>
                  <a:pt x="6716" y="6818"/>
                  <a:pt x="6597" y="6937"/>
                </a:cubicBezTo>
                <a:lnTo>
                  <a:pt x="6573" y="6961"/>
                </a:lnTo>
                <a:cubicBezTo>
                  <a:pt x="6526" y="7009"/>
                  <a:pt x="6454" y="7032"/>
                  <a:pt x="6359" y="7032"/>
                </a:cubicBezTo>
                <a:cubicBezTo>
                  <a:pt x="6288" y="7032"/>
                  <a:pt x="6192" y="7009"/>
                  <a:pt x="6145" y="6961"/>
                </a:cubicBezTo>
                <a:lnTo>
                  <a:pt x="6002" y="6818"/>
                </a:lnTo>
                <a:lnTo>
                  <a:pt x="5787" y="7032"/>
                </a:lnTo>
                <a:cubicBezTo>
                  <a:pt x="5740" y="7104"/>
                  <a:pt x="5645" y="7128"/>
                  <a:pt x="5573" y="7128"/>
                </a:cubicBezTo>
                <a:cubicBezTo>
                  <a:pt x="5564" y="7128"/>
                  <a:pt x="5555" y="7129"/>
                  <a:pt x="5546" y="7129"/>
                </a:cubicBezTo>
                <a:cubicBezTo>
                  <a:pt x="5277" y="7129"/>
                  <a:pt x="5128" y="6788"/>
                  <a:pt x="5359" y="6604"/>
                </a:cubicBezTo>
                <a:lnTo>
                  <a:pt x="5954" y="6008"/>
                </a:lnTo>
                <a:cubicBezTo>
                  <a:pt x="6053" y="5791"/>
                  <a:pt x="5890" y="5574"/>
                  <a:pt x="5682" y="5574"/>
                </a:cubicBezTo>
                <a:cubicBezTo>
                  <a:pt x="5639" y="5574"/>
                  <a:pt x="5594" y="5583"/>
                  <a:pt x="5549" y="5603"/>
                </a:cubicBezTo>
                <a:lnTo>
                  <a:pt x="5406" y="5746"/>
                </a:lnTo>
                <a:lnTo>
                  <a:pt x="5240" y="5913"/>
                </a:lnTo>
                <a:cubicBezTo>
                  <a:pt x="5073" y="6092"/>
                  <a:pt x="4841" y="6181"/>
                  <a:pt x="4609" y="6181"/>
                </a:cubicBezTo>
                <a:cubicBezTo>
                  <a:pt x="4376" y="6181"/>
                  <a:pt x="4144" y="6092"/>
                  <a:pt x="3978" y="5913"/>
                </a:cubicBezTo>
                <a:cubicBezTo>
                  <a:pt x="3644" y="5580"/>
                  <a:pt x="3620" y="5056"/>
                  <a:pt x="3906" y="4699"/>
                </a:cubicBezTo>
                <a:lnTo>
                  <a:pt x="3763" y="4556"/>
                </a:lnTo>
                <a:cubicBezTo>
                  <a:pt x="3644" y="4437"/>
                  <a:pt x="3644" y="4246"/>
                  <a:pt x="3763" y="4127"/>
                </a:cubicBezTo>
                <a:cubicBezTo>
                  <a:pt x="3823" y="4067"/>
                  <a:pt x="3906" y="4038"/>
                  <a:pt x="3989" y="4038"/>
                </a:cubicBezTo>
                <a:cubicBezTo>
                  <a:pt x="4073" y="4038"/>
                  <a:pt x="4156" y="4067"/>
                  <a:pt x="4216" y="4127"/>
                </a:cubicBezTo>
                <a:lnTo>
                  <a:pt x="4335" y="4270"/>
                </a:lnTo>
                <a:lnTo>
                  <a:pt x="4478" y="4127"/>
                </a:lnTo>
                <a:cubicBezTo>
                  <a:pt x="4537" y="4056"/>
                  <a:pt x="4621" y="4020"/>
                  <a:pt x="4704" y="4020"/>
                </a:cubicBezTo>
                <a:close/>
                <a:moveTo>
                  <a:pt x="6025" y="1"/>
                </a:moveTo>
                <a:cubicBezTo>
                  <a:pt x="5953" y="1"/>
                  <a:pt x="5894" y="44"/>
                  <a:pt x="5835" y="102"/>
                </a:cubicBezTo>
                <a:lnTo>
                  <a:pt x="644" y="5342"/>
                </a:lnTo>
                <a:cubicBezTo>
                  <a:pt x="1" y="5985"/>
                  <a:pt x="1" y="7032"/>
                  <a:pt x="644" y="7675"/>
                </a:cubicBezTo>
                <a:lnTo>
                  <a:pt x="3096" y="10152"/>
                </a:lnTo>
                <a:cubicBezTo>
                  <a:pt x="3418" y="10474"/>
                  <a:pt x="3841" y="10634"/>
                  <a:pt x="4260" y="10634"/>
                </a:cubicBezTo>
                <a:cubicBezTo>
                  <a:pt x="4680" y="10634"/>
                  <a:pt x="5097" y="10474"/>
                  <a:pt x="5406" y="10152"/>
                </a:cubicBezTo>
                <a:lnTo>
                  <a:pt x="10622" y="4913"/>
                </a:lnTo>
                <a:cubicBezTo>
                  <a:pt x="10669" y="4841"/>
                  <a:pt x="10717" y="4770"/>
                  <a:pt x="10717" y="4675"/>
                </a:cubicBezTo>
                <a:lnTo>
                  <a:pt x="10574" y="436"/>
                </a:lnTo>
                <a:cubicBezTo>
                  <a:pt x="10574" y="269"/>
                  <a:pt x="10455" y="126"/>
                  <a:pt x="10288" y="126"/>
                </a:cubicBezTo>
                <a:lnTo>
                  <a:pt x="6073" y="7"/>
                </a:lnTo>
                <a:cubicBezTo>
                  <a:pt x="6056" y="3"/>
                  <a:pt x="6040" y="1"/>
                  <a:pt x="6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white logo in a red circle&#10;&#10;Description automatically generated">
            <a:extLst>
              <a:ext uri="{FF2B5EF4-FFF2-40B4-BE49-F238E27FC236}">
                <a16:creationId xmlns:a16="http://schemas.microsoft.com/office/drawing/2014/main" id="{EE79747D-E174-AED2-2736-DA437A734D6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000"/>
                    </a14:imgEffect>
                    <a14:imgEffect>
                      <a14:saturation sat="82000"/>
                    </a14:imgEffect>
                  </a14:imgLayer>
                </a14:imgProps>
              </a:ext>
            </a:extLst>
          </a:blip>
          <a:stretch>
            <a:fillRect/>
          </a:stretch>
        </p:blipFill>
        <p:spPr>
          <a:xfrm>
            <a:off x="3413526" y="1772094"/>
            <a:ext cx="2148855" cy="21488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siness Model Airbnb">
            <a:extLst>
              <a:ext uri="{FF2B5EF4-FFF2-40B4-BE49-F238E27FC236}">
                <a16:creationId xmlns:a16="http://schemas.microsoft.com/office/drawing/2014/main" id="{B29FA776-9364-A739-4CC3-24170FF12DB8}"/>
              </a:ext>
            </a:extLst>
          </p:cNvPr>
          <p:cNvPicPr>
            <a:picLocks noChangeAspect="1"/>
          </p:cNvPicPr>
          <p:nvPr/>
        </p:nvPicPr>
        <p:blipFill rotWithShape="1">
          <a:blip r:embed="rId2">
            <a:alphaModFix amt="86000"/>
          </a:blip>
          <a:srcRect t="7077" r="-410" b="3692"/>
          <a:stretch/>
        </p:blipFill>
        <p:spPr>
          <a:xfrm>
            <a:off x="958427" y="544624"/>
            <a:ext cx="7196803" cy="4279779"/>
          </a:xfrm>
          <a:prstGeom prst="rect">
            <a:avLst/>
          </a:prstGeom>
        </p:spPr>
      </p:pic>
      <p:sp>
        <p:nvSpPr>
          <p:cNvPr id="2" name="Title 1">
            <a:extLst>
              <a:ext uri="{FF2B5EF4-FFF2-40B4-BE49-F238E27FC236}">
                <a16:creationId xmlns:a16="http://schemas.microsoft.com/office/drawing/2014/main" id="{DCF5870A-C205-2C40-9D5A-E6EAB747E0B6}"/>
              </a:ext>
            </a:extLst>
          </p:cNvPr>
          <p:cNvSpPr>
            <a:spLocks noGrp="1"/>
          </p:cNvSpPr>
          <p:nvPr>
            <p:ph type="title"/>
          </p:nvPr>
        </p:nvSpPr>
        <p:spPr/>
        <p:txBody>
          <a:bodyPr>
            <a:noAutofit/>
          </a:bodyPr>
          <a:lstStyle/>
          <a:p>
            <a:r>
              <a:rPr lang="en-US">
                <a:latin typeface="Neue Haas Grotesk Text Pro"/>
              </a:rPr>
              <a:t>Value Chain</a:t>
            </a:r>
          </a:p>
        </p:txBody>
      </p:sp>
      <p:sp>
        <p:nvSpPr>
          <p:cNvPr id="3" name="TextBox 2">
            <a:extLst>
              <a:ext uri="{FF2B5EF4-FFF2-40B4-BE49-F238E27FC236}">
                <a16:creationId xmlns:a16="http://schemas.microsoft.com/office/drawing/2014/main" id="{266C1DE2-9033-75A8-93E8-45BDE02520F7}"/>
              </a:ext>
            </a:extLst>
          </p:cNvPr>
          <p:cNvSpPr txBox="1"/>
          <p:nvPr/>
        </p:nvSpPr>
        <p:spPr>
          <a:xfrm>
            <a:off x="2571750" y="4414676"/>
            <a:ext cx="391702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Neue Haas Grotesk Text Pro"/>
              </a:rPr>
              <a:t>Platform Business</a:t>
            </a:r>
            <a:endParaRPr lang="en-US"/>
          </a:p>
        </p:txBody>
      </p:sp>
    </p:spTree>
    <p:extLst>
      <p:ext uri="{BB962C8B-B14F-4D97-AF65-F5344CB8AC3E}">
        <p14:creationId xmlns:p14="http://schemas.microsoft.com/office/powerpoint/2010/main" val="323513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cxnSp>
        <p:nvCxnSpPr>
          <p:cNvPr id="834" name="Google Shape;834;p33"/>
          <p:cNvCxnSpPr>
            <a:cxnSpLocks/>
          </p:cNvCxnSpPr>
          <p:nvPr/>
        </p:nvCxnSpPr>
        <p:spPr>
          <a:xfrm flipV="1">
            <a:off x="4627543" y="1486437"/>
            <a:ext cx="923807" cy="624812"/>
          </a:xfrm>
          <a:prstGeom prst="straightConnector1">
            <a:avLst/>
          </a:prstGeom>
          <a:noFill/>
          <a:ln w="9525" cap="flat" cmpd="sng">
            <a:solidFill>
              <a:schemeClr val="dk2"/>
            </a:solidFill>
            <a:prstDash val="solid"/>
            <a:round/>
            <a:headEnd type="none" w="med" len="med"/>
            <a:tailEnd type="none" w="med" len="med"/>
          </a:ln>
        </p:spPr>
      </p:cxnSp>
      <p:sp>
        <p:nvSpPr>
          <p:cNvPr id="837" name="Google Shape;837;p3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eue Haas Grotesk Text Pro" panose="020B0504020202020204" pitchFamily="34" charset="0"/>
              </a:rPr>
              <a:t>Problem Statement</a:t>
            </a:r>
            <a:endParaRPr>
              <a:latin typeface="Neue Haas Grotesk Text Pro" panose="020B0504020202020204" pitchFamily="34" charset="0"/>
            </a:endParaRPr>
          </a:p>
        </p:txBody>
      </p:sp>
      <p:cxnSp>
        <p:nvCxnSpPr>
          <p:cNvPr id="838" name="Google Shape;838;p33"/>
          <p:cNvCxnSpPr>
            <a:cxnSpLocks/>
          </p:cNvCxnSpPr>
          <p:nvPr/>
        </p:nvCxnSpPr>
        <p:spPr>
          <a:xfrm>
            <a:off x="4571950" y="2844038"/>
            <a:ext cx="0" cy="884637"/>
          </a:xfrm>
          <a:prstGeom prst="straightConnector1">
            <a:avLst/>
          </a:prstGeom>
          <a:noFill/>
          <a:ln w="9525" cap="flat" cmpd="sng">
            <a:solidFill>
              <a:schemeClr val="dk2"/>
            </a:solidFill>
            <a:prstDash val="solid"/>
            <a:round/>
            <a:headEnd type="none" w="med" len="med"/>
            <a:tailEnd type="oval" w="med" len="med"/>
          </a:ln>
        </p:spPr>
      </p:cxnSp>
      <p:grpSp>
        <p:nvGrpSpPr>
          <p:cNvPr id="841" name="Google Shape;841;p33"/>
          <p:cNvGrpSpPr/>
          <p:nvPr/>
        </p:nvGrpSpPr>
        <p:grpSpPr>
          <a:xfrm>
            <a:off x="457200" y="2598350"/>
            <a:ext cx="2149500" cy="2133825"/>
            <a:chOff x="457200" y="2598350"/>
            <a:chExt cx="2149500" cy="2133825"/>
          </a:xfrm>
        </p:grpSpPr>
        <p:sp>
          <p:nvSpPr>
            <p:cNvPr id="842" name="Google Shape;842;p33"/>
            <p:cNvSpPr txBox="1"/>
            <p:nvPr/>
          </p:nvSpPr>
          <p:spPr>
            <a:xfrm>
              <a:off x="501450" y="3728675"/>
              <a:ext cx="2061000" cy="100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374151"/>
                  </a:solidFill>
                  <a:latin typeface="Neue Haas Grotesk Text Pro" panose="020B0504020202020204" pitchFamily="34" charset="0"/>
                </a:rPr>
                <a:t>Develop a p</a:t>
              </a:r>
              <a:r>
                <a:rPr lang="en-US" b="0" i="0">
                  <a:solidFill>
                    <a:srgbClr val="374151"/>
                  </a:solidFill>
                  <a:effectLst/>
                  <a:latin typeface="Neue Haas Grotesk Text Pro" panose="020B0504020202020204" pitchFamily="34" charset="0"/>
                </a:rPr>
                <a:t>redictive model using the Airbnb Dallas Dataset</a:t>
              </a:r>
              <a:endParaRPr lang="en-US">
                <a:solidFill>
                  <a:srgbClr val="000000"/>
                </a:solidFill>
                <a:latin typeface="Neue Haas Grotesk Text Pro" panose="020B0504020202020204" pitchFamily="34" charset="0"/>
                <a:ea typeface="Roboto"/>
                <a:cs typeface="Roboto"/>
                <a:sym typeface="Roboto"/>
              </a:endParaRPr>
            </a:p>
          </p:txBody>
        </p:sp>
        <p:sp>
          <p:nvSpPr>
            <p:cNvPr id="843" name="Google Shape;843;p33"/>
            <p:cNvSpPr txBox="1"/>
            <p:nvPr/>
          </p:nvSpPr>
          <p:spPr>
            <a:xfrm>
              <a:off x="457200" y="2598350"/>
              <a:ext cx="2149500" cy="491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lt1"/>
                  </a:solidFill>
                  <a:latin typeface="Neue Haas Grotesk Text Pro" panose="020B0504020202020204" pitchFamily="34" charset="0"/>
                  <a:ea typeface="Fira Sans Extra Condensed"/>
                  <a:cs typeface="Fira Sans Extra Condensed"/>
                  <a:sym typeface="Fira Sans Extra Condensed"/>
                </a:rPr>
                <a:t>Objective</a:t>
              </a:r>
              <a:endParaRPr sz="21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grpSp>
      <p:grpSp>
        <p:nvGrpSpPr>
          <p:cNvPr id="844" name="Google Shape;844;p33"/>
          <p:cNvGrpSpPr/>
          <p:nvPr/>
        </p:nvGrpSpPr>
        <p:grpSpPr>
          <a:xfrm>
            <a:off x="6537200" y="2598350"/>
            <a:ext cx="2149500" cy="2133825"/>
            <a:chOff x="6537200" y="2598350"/>
            <a:chExt cx="2149500" cy="2133825"/>
          </a:xfrm>
        </p:grpSpPr>
        <p:sp>
          <p:nvSpPr>
            <p:cNvPr id="845" name="Google Shape;845;p33"/>
            <p:cNvSpPr txBox="1"/>
            <p:nvPr/>
          </p:nvSpPr>
          <p:spPr>
            <a:xfrm>
              <a:off x="6581550" y="3728675"/>
              <a:ext cx="2061000" cy="100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Neue Haas Grotesk Text Pro" panose="020B0504020202020204" pitchFamily="34" charset="0"/>
                  <a:ea typeface="Roboto"/>
                  <a:cs typeface="Roboto"/>
                  <a:sym typeface="Roboto"/>
                </a:rPr>
                <a:t> </a:t>
              </a:r>
              <a:br>
                <a:rPr lang="en-US">
                  <a:latin typeface="Neue Haas Grotesk Text Pro" panose="020B0504020202020204" pitchFamily="34" charset="0"/>
                </a:rPr>
              </a:br>
              <a:r>
                <a:rPr lang="en-US" b="0" i="0">
                  <a:solidFill>
                    <a:srgbClr val="374151"/>
                  </a:solidFill>
                  <a:effectLst/>
                  <a:latin typeface="Neue Haas Grotesk Text Pro" panose="020B0504020202020204" pitchFamily="34" charset="0"/>
                </a:rPr>
                <a:t>Empower hosts with actionable insights for informed decisions and proactive adjustments.</a:t>
              </a:r>
              <a:endParaRPr lang="en-US">
                <a:solidFill>
                  <a:srgbClr val="000000"/>
                </a:solidFill>
                <a:latin typeface="Neue Haas Grotesk Text Pro" panose="020B0504020202020204" pitchFamily="34" charset="0"/>
                <a:ea typeface="Roboto"/>
                <a:cs typeface="Roboto"/>
                <a:sym typeface="Roboto"/>
              </a:endParaRPr>
            </a:p>
          </p:txBody>
        </p:sp>
        <p:sp>
          <p:nvSpPr>
            <p:cNvPr id="846" name="Google Shape;846;p33"/>
            <p:cNvSpPr txBox="1"/>
            <p:nvPr/>
          </p:nvSpPr>
          <p:spPr>
            <a:xfrm>
              <a:off x="6537200" y="2598350"/>
              <a:ext cx="2149500" cy="49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lt1"/>
                  </a:solidFill>
                  <a:latin typeface="Neue Haas Grotesk Text Pro" panose="020B0504020202020204" pitchFamily="34" charset="0"/>
                  <a:ea typeface="Fira Sans Extra Condensed"/>
                  <a:cs typeface="Fira Sans Extra Condensed"/>
                  <a:sym typeface="Fira Sans Extra Condensed"/>
                </a:rPr>
                <a:t>Significance</a:t>
              </a:r>
              <a:endParaRPr sz="21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grpSp>
      <p:cxnSp>
        <p:nvCxnSpPr>
          <p:cNvPr id="847" name="Google Shape;847;p33"/>
          <p:cNvCxnSpPr>
            <a:cxnSpLocks/>
            <a:endCxn id="843" idx="3"/>
          </p:cNvCxnSpPr>
          <p:nvPr/>
        </p:nvCxnSpPr>
        <p:spPr>
          <a:xfrm flipH="1">
            <a:off x="2606800" y="2111288"/>
            <a:ext cx="1232400" cy="732900"/>
          </a:xfrm>
          <a:prstGeom prst="bentConnector3">
            <a:avLst>
              <a:gd name="adj1" fmla="val 50004"/>
            </a:avLst>
          </a:prstGeom>
          <a:noFill/>
          <a:ln w="12700" cap="flat" cmpd="sng">
            <a:solidFill>
              <a:schemeClr val="dk2"/>
            </a:solidFill>
            <a:prstDash val="solid"/>
            <a:round/>
            <a:headEnd type="none" w="med" len="med"/>
            <a:tailEnd type="none" w="med" len="med"/>
          </a:ln>
        </p:spPr>
      </p:cxnSp>
      <p:cxnSp>
        <p:nvCxnSpPr>
          <p:cNvPr id="848" name="Google Shape;848;p33"/>
          <p:cNvCxnSpPr>
            <a:cxnSpLocks/>
            <a:endCxn id="846" idx="1"/>
          </p:cNvCxnSpPr>
          <p:nvPr/>
        </p:nvCxnSpPr>
        <p:spPr>
          <a:xfrm>
            <a:off x="5304700" y="2111288"/>
            <a:ext cx="1232400" cy="732900"/>
          </a:xfrm>
          <a:prstGeom prst="bentConnector3">
            <a:avLst>
              <a:gd name="adj1" fmla="val 50004"/>
            </a:avLst>
          </a:prstGeom>
          <a:noFill/>
          <a:ln w="12700" cap="flat" cmpd="sng">
            <a:solidFill>
              <a:schemeClr val="dk2"/>
            </a:solidFill>
            <a:prstDash val="solid"/>
            <a:round/>
            <a:headEnd type="none" w="med" len="med"/>
            <a:tailEnd type="none" w="med" len="med"/>
          </a:ln>
        </p:spPr>
      </p:cxnSp>
      <p:grpSp>
        <p:nvGrpSpPr>
          <p:cNvPr id="849" name="Google Shape;849;p33"/>
          <p:cNvGrpSpPr/>
          <p:nvPr/>
        </p:nvGrpSpPr>
        <p:grpSpPr>
          <a:xfrm>
            <a:off x="3541500" y="1378538"/>
            <a:ext cx="2061000" cy="3487452"/>
            <a:chOff x="3541500" y="1378538"/>
            <a:chExt cx="2061000" cy="3487452"/>
          </a:xfrm>
        </p:grpSpPr>
        <p:sp>
          <p:nvSpPr>
            <p:cNvPr id="840" name="Google Shape;840;p33"/>
            <p:cNvSpPr txBox="1"/>
            <p:nvPr/>
          </p:nvSpPr>
          <p:spPr>
            <a:xfrm>
              <a:off x="3541500" y="3862490"/>
              <a:ext cx="2061000" cy="100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0" i="0">
                  <a:solidFill>
                    <a:srgbClr val="374151"/>
                  </a:solidFill>
                  <a:effectLst/>
                  <a:latin typeface="Neue Haas Grotesk Text Pro" panose="020B0504020202020204" pitchFamily="34" charset="0"/>
                </a:rPr>
                <a:t>Accurately predict </a:t>
              </a:r>
              <a:r>
                <a:rPr lang="en-US" b="1" i="0">
                  <a:solidFill>
                    <a:srgbClr val="374151"/>
                  </a:solidFill>
                  <a:effectLst/>
                  <a:latin typeface="Neue Haas Grotesk Text Pro" panose="020B0504020202020204" pitchFamily="34" charset="0"/>
                </a:rPr>
                <a:t>RevPAR</a:t>
              </a:r>
              <a:r>
                <a:rPr lang="en-US" b="0" i="0">
                  <a:solidFill>
                    <a:srgbClr val="374151"/>
                  </a:solidFill>
                  <a:effectLst/>
                  <a:latin typeface="Neue Haas Grotesk Text Pro" panose="020B0504020202020204" pitchFamily="34" charset="0"/>
                </a:rPr>
                <a:t> to empower hosts in optimizing strategies</a:t>
              </a:r>
              <a:endParaRPr lang="en-US">
                <a:solidFill>
                  <a:srgbClr val="000000"/>
                </a:solidFill>
                <a:latin typeface="Neue Haas Grotesk Text Pro" panose="020B0504020202020204" pitchFamily="34" charset="0"/>
                <a:ea typeface="Roboto"/>
                <a:cs typeface="Roboto"/>
                <a:sym typeface="Roboto"/>
              </a:endParaRPr>
            </a:p>
          </p:txBody>
        </p:sp>
        <p:grpSp>
          <p:nvGrpSpPr>
            <p:cNvPr id="850" name="Google Shape;850;p33"/>
            <p:cNvGrpSpPr/>
            <p:nvPr/>
          </p:nvGrpSpPr>
          <p:grpSpPr>
            <a:xfrm>
              <a:off x="3839200" y="1378538"/>
              <a:ext cx="1465500" cy="1465500"/>
              <a:chOff x="3839200" y="1378538"/>
              <a:chExt cx="1465500" cy="1465500"/>
            </a:xfrm>
          </p:grpSpPr>
          <p:sp>
            <p:nvSpPr>
              <p:cNvPr id="839" name="Google Shape;839;p33"/>
              <p:cNvSpPr/>
              <p:nvPr/>
            </p:nvSpPr>
            <p:spPr>
              <a:xfrm>
                <a:off x="3839200" y="1378538"/>
                <a:ext cx="1465500" cy="1465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solidFill>
                      <a:schemeClr val="lt1"/>
                    </a:solidFill>
                    <a:latin typeface="Neue Haas Grotesk Text Pro" panose="020B0504020202020204" pitchFamily="34" charset="0"/>
                    <a:ea typeface="Fira Sans Extra Condensed"/>
                    <a:cs typeface="Fira Sans Extra Condensed"/>
                    <a:sym typeface="Fira Sans Extra Condensed"/>
                  </a:rPr>
                  <a:t>Aim</a:t>
                </a:r>
                <a:endParaRPr sz="21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sp>
            <p:nvSpPr>
              <p:cNvPr id="835" name="Google Shape;835;p33"/>
              <p:cNvSpPr/>
              <p:nvPr/>
            </p:nvSpPr>
            <p:spPr>
              <a:xfrm>
                <a:off x="4516243" y="2055599"/>
                <a:ext cx="111300" cy="111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1" name="Google Shape;851;p33"/>
          <p:cNvGrpSpPr/>
          <p:nvPr/>
        </p:nvGrpSpPr>
        <p:grpSpPr>
          <a:xfrm>
            <a:off x="5297164" y="1153537"/>
            <a:ext cx="587100" cy="587100"/>
            <a:chOff x="5304707" y="1153537"/>
            <a:chExt cx="587100" cy="587100"/>
          </a:xfrm>
        </p:grpSpPr>
        <p:sp>
          <p:nvSpPr>
            <p:cNvPr id="852" name="Google Shape;852;p33"/>
            <p:cNvSpPr/>
            <p:nvPr/>
          </p:nvSpPr>
          <p:spPr>
            <a:xfrm>
              <a:off x="5304707" y="1153537"/>
              <a:ext cx="587100" cy="58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5542593" y="1391437"/>
              <a:ext cx="111300" cy="11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33"/>
          <p:cNvGrpSpPr/>
          <p:nvPr/>
        </p:nvGrpSpPr>
        <p:grpSpPr>
          <a:xfrm>
            <a:off x="6093043" y="1252744"/>
            <a:ext cx="290541" cy="290541"/>
            <a:chOff x="2419414" y="4045708"/>
            <a:chExt cx="361055" cy="361055"/>
          </a:xfrm>
        </p:grpSpPr>
        <p:sp>
          <p:nvSpPr>
            <p:cNvPr id="854" name="Google Shape;854;p33"/>
            <p:cNvSpPr/>
            <p:nvPr/>
          </p:nvSpPr>
          <p:spPr>
            <a:xfrm>
              <a:off x="2658167" y="4203291"/>
              <a:ext cx="76653" cy="72273"/>
            </a:xfrm>
            <a:custGeom>
              <a:avLst/>
              <a:gdLst/>
              <a:ahLst/>
              <a:cxnLst/>
              <a:rect l="l" t="t" r="r" b="b"/>
              <a:pathLst>
                <a:path w="2240" h="2112" extrusionOk="0">
                  <a:moveTo>
                    <a:pt x="1150" y="0"/>
                  </a:moveTo>
                  <a:cubicBezTo>
                    <a:pt x="576" y="0"/>
                    <a:pt x="1" y="402"/>
                    <a:pt x="1" y="1135"/>
                  </a:cubicBezTo>
                  <a:lnTo>
                    <a:pt x="1" y="2111"/>
                  </a:lnTo>
                  <a:lnTo>
                    <a:pt x="835" y="1373"/>
                  </a:lnTo>
                  <a:cubicBezTo>
                    <a:pt x="1216" y="1040"/>
                    <a:pt x="1716" y="849"/>
                    <a:pt x="2240" y="849"/>
                  </a:cubicBezTo>
                  <a:cubicBezTo>
                    <a:pt x="2089" y="270"/>
                    <a:pt x="1620" y="0"/>
                    <a:pt x="1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2465030" y="4203805"/>
              <a:ext cx="315440" cy="202959"/>
            </a:xfrm>
            <a:custGeom>
              <a:avLst/>
              <a:gdLst/>
              <a:ahLst/>
              <a:cxnLst/>
              <a:rect l="l" t="t" r="r" b="b"/>
              <a:pathLst>
                <a:path w="9218" h="5931" extrusionOk="0">
                  <a:moveTo>
                    <a:pt x="977" y="1"/>
                  </a:moveTo>
                  <a:cubicBezTo>
                    <a:pt x="715" y="1"/>
                    <a:pt x="477" y="120"/>
                    <a:pt x="287" y="310"/>
                  </a:cubicBezTo>
                  <a:cubicBezTo>
                    <a:pt x="96" y="477"/>
                    <a:pt x="1" y="739"/>
                    <a:pt x="1" y="1001"/>
                  </a:cubicBezTo>
                  <a:lnTo>
                    <a:pt x="1" y="5621"/>
                  </a:lnTo>
                  <a:cubicBezTo>
                    <a:pt x="1" y="5788"/>
                    <a:pt x="120" y="5931"/>
                    <a:pt x="287" y="5931"/>
                  </a:cubicBezTo>
                  <a:lnTo>
                    <a:pt x="5169" y="5931"/>
                  </a:lnTo>
                  <a:cubicBezTo>
                    <a:pt x="5716" y="5931"/>
                    <a:pt x="6264" y="5716"/>
                    <a:pt x="6693" y="5335"/>
                  </a:cubicBezTo>
                  <a:lnTo>
                    <a:pt x="8884" y="3359"/>
                  </a:lnTo>
                  <a:cubicBezTo>
                    <a:pt x="9098" y="3168"/>
                    <a:pt x="9217" y="2906"/>
                    <a:pt x="9217" y="2620"/>
                  </a:cubicBezTo>
                  <a:cubicBezTo>
                    <a:pt x="9217" y="2335"/>
                    <a:pt x="9122" y="2073"/>
                    <a:pt x="8908" y="1882"/>
                  </a:cubicBezTo>
                  <a:lnTo>
                    <a:pt x="8908" y="1882"/>
                  </a:lnTo>
                  <a:lnTo>
                    <a:pt x="8955" y="1906"/>
                  </a:lnTo>
                  <a:cubicBezTo>
                    <a:pt x="8657" y="1608"/>
                    <a:pt x="8268" y="1459"/>
                    <a:pt x="7880" y="1459"/>
                  </a:cubicBezTo>
                  <a:cubicBezTo>
                    <a:pt x="7524" y="1459"/>
                    <a:pt x="7168" y="1584"/>
                    <a:pt x="6883" y="1834"/>
                  </a:cubicBezTo>
                  <a:lnTo>
                    <a:pt x="5169" y="3311"/>
                  </a:lnTo>
                  <a:lnTo>
                    <a:pt x="3287" y="3311"/>
                  </a:lnTo>
                  <a:cubicBezTo>
                    <a:pt x="2740" y="3311"/>
                    <a:pt x="2287" y="2858"/>
                    <a:pt x="2287" y="2311"/>
                  </a:cubicBezTo>
                  <a:lnTo>
                    <a:pt x="2287" y="1311"/>
                  </a:lnTo>
                  <a:cubicBezTo>
                    <a:pt x="2287" y="596"/>
                    <a:pt x="1692" y="1"/>
                    <a:pt x="9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2419414" y="4280355"/>
              <a:ext cx="24467" cy="126409"/>
            </a:xfrm>
            <a:custGeom>
              <a:avLst/>
              <a:gdLst/>
              <a:ahLst/>
              <a:cxnLst/>
              <a:rect l="l" t="t" r="r" b="b"/>
              <a:pathLst>
                <a:path w="715" h="3694" extrusionOk="0">
                  <a:moveTo>
                    <a:pt x="321" y="0"/>
                  </a:moveTo>
                  <a:cubicBezTo>
                    <a:pt x="146" y="0"/>
                    <a:pt x="0" y="159"/>
                    <a:pt x="0" y="360"/>
                  </a:cubicBezTo>
                  <a:lnTo>
                    <a:pt x="0" y="3336"/>
                  </a:lnTo>
                  <a:cubicBezTo>
                    <a:pt x="0" y="3574"/>
                    <a:pt x="179" y="3694"/>
                    <a:pt x="358" y="3694"/>
                  </a:cubicBezTo>
                  <a:cubicBezTo>
                    <a:pt x="536" y="3694"/>
                    <a:pt x="715" y="3574"/>
                    <a:pt x="715" y="3336"/>
                  </a:cubicBezTo>
                  <a:lnTo>
                    <a:pt x="715" y="360"/>
                  </a:lnTo>
                  <a:cubicBezTo>
                    <a:pt x="715" y="145"/>
                    <a:pt x="548" y="2"/>
                    <a:pt x="358" y="2"/>
                  </a:cubicBezTo>
                  <a:cubicBezTo>
                    <a:pt x="345" y="1"/>
                    <a:pt x="333" y="0"/>
                    <a:pt x="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2538397" y="4045708"/>
              <a:ext cx="124698" cy="36718"/>
            </a:xfrm>
            <a:custGeom>
              <a:avLst/>
              <a:gdLst/>
              <a:ahLst/>
              <a:cxnLst/>
              <a:rect l="l" t="t" r="r" b="b"/>
              <a:pathLst>
                <a:path w="3644" h="1073" extrusionOk="0">
                  <a:moveTo>
                    <a:pt x="715" y="1"/>
                  </a:moveTo>
                  <a:cubicBezTo>
                    <a:pt x="0" y="1"/>
                    <a:pt x="0" y="1072"/>
                    <a:pt x="715" y="1072"/>
                  </a:cubicBezTo>
                  <a:lnTo>
                    <a:pt x="2929" y="1072"/>
                  </a:lnTo>
                  <a:cubicBezTo>
                    <a:pt x="3644" y="1049"/>
                    <a:pt x="3644" y="1"/>
                    <a:pt x="2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2538397" y="4106038"/>
              <a:ext cx="124698" cy="36684"/>
            </a:xfrm>
            <a:custGeom>
              <a:avLst/>
              <a:gdLst/>
              <a:ahLst/>
              <a:cxnLst/>
              <a:rect l="l" t="t" r="r" b="b"/>
              <a:pathLst>
                <a:path w="3644" h="1072" extrusionOk="0">
                  <a:moveTo>
                    <a:pt x="715" y="0"/>
                  </a:moveTo>
                  <a:cubicBezTo>
                    <a:pt x="0" y="0"/>
                    <a:pt x="0" y="1072"/>
                    <a:pt x="715" y="1072"/>
                  </a:cubicBezTo>
                  <a:lnTo>
                    <a:pt x="2929" y="1072"/>
                  </a:lnTo>
                  <a:cubicBezTo>
                    <a:pt x="3644" y="1072"/>
                    <a:pt x="3644" y="0"/>
                    <a:pt x="2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2540006" y="4166334"/>
              <a:ext cx="120660" cy="36684"/>
            </a:xfrm>
            <a:custGeom>
              <a:avLst/>
              <a:gdLst/>
              <a:ahLst/>
              <a:cxnLst/>
              <a:rect l="l" t="t" r="r" b="b"/>
              <a:pathLst>
                <a:path w="3526" h="1072" extrusionOk="0">
                  <a:moveTo>
                    <a:pt x="668" y="0"/>
                  </a:moveTo>
                  <a:cubicBezTo>
                    <a:pt x="1" y="48"/>
                    <a:pt x="1" y="1024"/>
                    <a:pt x="668" y="1072"/>
                  </a:cubicBezTo>
                  <a:lnTo>
                    <a:pt x="2882" y="1072"/>
                  </a:lnTo>
                  <a:cubicBezTo>
                    <a:pt x="3525" y="1024"/>
                    <a:pt x="3525" y="48"/>
                    <a:pt x="28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33"/>
          <p:cNvGrpSpPr/>
          <p:nvPr/>
        </p:nvGrpSpPr>
        <p:grpSpPr>
          <a:xfrm>
            <a:off x="1238407" y="1153537"/>
            <a:ext cx="587100" cy="587100"/>
            <a:chOff x="5304707" y="1153537"/>
            <a:chExt cx="587100" cy="587100"/>
          </a:xfrm>
        </p:grpSpPr>
        <p:sp>
          <p:nvSpPr>
            <p:cNvPr id="861" name="Google Shape;861;p33"/>
            <p:cNvSpPr/>
            <p:nvPr/>
          </p:nvSpPr>
          <p:spPr>
            <a:xfrm>
              <a:off x="5304707" y="1153537"/>
              <a:ext cx="587100" cy="58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5542593" y="1391437"/>
              <a:ext cx="111300" cy="11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3" name="Google Shape;863;p33"/>
          <p:cNvCxnSpPr>
            <a:stCxn id="861" idx="4"/>
            <a:endCxn id="843" idx="0"/>
          </p:cNvCxnSpPr>
          <p:nvPr/>
        </p:nvCxnSpPr>
        <p:spPr>
          <a:xfrm>
            <a:off x="1531957" y="1740637"/>
            <a:ext cx="0" cy="857700"/>
          </a:xfrm>
          <a:prstGeom prst="straightConnector1">
            <a:avLst/>
          </a:prstGeom>
          <a:noFill/>
          <a:ln w="9525" cap="flat" cmpd="sng">
            <a:solidFill>
              <a:schemeClr val="dk2"/>
            </a:solidFill>
            <a:prstDash val="solid"/>
            <a:round/>
            <a:headEnd type="none" w="med" len="med"/>
            <a:tailEnd type="none" w="med" len="med"/>
          </a:ln>
        </p:spPr>
      </p:cxnSp>
      <p:grpSp>
        <p:nvGrpSpPr>
          <p:cNvPr id="864" name="Google Shape;864;p33"/>
          <p:cNvGrpSpPr/>
          <p:nvPr/>
        </p:nvGrpSpPr>
        <p:grpSpPr>
          <a:xfrm>
            <a:off x="1386689" y="1301968"/>
            <a:ext cx="290528" cy="290555"/>
            <a:chOff x="1624860" y="4041636"/>
            <a:chExt cx="366736" cy="366770"/>
          </a:xfrm>
        </p:grpSpPr>
        <p:sp>
          <p:nvSpPr>
            <p:cNvPr id="865" name="Google Shape;865;p33"/>
            <p:cNvSpPr/>
            <p:nvPr/>
          </p:nvSpPr>
          <p:spPr>
            <a:xfrm>
              <a:off x="1699836" y="4137794"/>
              <a:ext cx="28539" cy="25083"/>
            </a:xfrm>
            <a:custGeom>
              <a:avLst/>
              <a:gdLst/>
              <a:ahLst/>
              <a:cxnLst/>
              <a:rect l="l" t="t" r="r" b="b"/>
              <a:pathLst>
                <a:path w="834" h="733" extrusionOk="0">
                  <a:moveTo>
                    <a:pt x="476" y="1"/>
                  </a:moveTo>
                  <a:cubicBezTo>
                    <a:pt x="143" y="1"/>
                    <a:pt x="0" y="382"/>
                    <a:pt x="214" y="620"/>
                  </a:cubicBezTo>
                  <a:cubicBezTo>
                    <a:pt x="292" y="697"/>
                    <a:pt x="385" y="732"/>
                    <a:pt x="474" y="732"/>
                  </a:cubicBezTo>
                  <a:cubicBezTo>
                    <a:pt x="660" y="732"/>
                    <a:pt x="834" y="583"/>
                    <a:pt x="834" y="358"/>
                  </a:cubicBezTo>
                  <a:cubicBezTo>
                    <a:pt x="834" y="167"/>
                    <a:pt x="667" y="1"/>
                    <a:pt x="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1791922" y="4218485"/>
              <a:ext cx="28539" cy="24707"/>
            </a:xfrm>
            <a:custGeom>
              <a:avLst/>
              <a:gdLst/>
              <a:ahLst/>
              <a:cxnLst/>
              <a:rect l="l" t="t" r="r" b="b"/>
              <a:pathLst>
                <a:path w="834" h="722" extrusionOk="0">
                  <a:moveTo>
                    <a:pt x="476" y="0"/>
                  </a:moveTo>
                  <a:cubicBezTo>
                    <a:pt x="143" y="0"/>
                    <a:pt x="0" y="381"/>
                    <a:pt x="215" y="620"/>
                  </a:cubicBezTo>
                  <a:cubicBezTo>
                    <a:pt x="292" y="689"/>
                    <a:pt x="384" y="721"/>
                    <a:pt x="474" y="721"/>
                  </a:cubicBezTo>
                  <a:cubicBezTo>
                    <a:pt x="660" y="721"/>
                    <a:pt x="834" y="583"/>
                    <a:pt x="834" y="358"/>
                  </a:cubicBezTo>
                  <a:cubicBezTo>
                    <a:pt x="834" y="167"/>
                    <a:pt x="667" y="0"/>
                    <a:pt x="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1624860" y="4041636"/>
              <a:ext cx="366736" cy="366770"/>
            </a:xfrm>
            <a:custGeom>
              <a:avLst/>
              <a:gdLst/>
              <a:ahLst/>
              <a:cxnLst/>
              <a:rect l="l" t="t" r="r" b="b"/>
              <a:pathLst>
                <a:path w="10717" h="10718" extrusionOk="0">
                  <a:moveTo>
                    <a:pt x="8050" y="1511"/>
                  </a:moveTo>
                  <a:cubicBezTo>
                    <a:pt x="8436" y="1511"/>
                    <a:pt x="8823" y="1725"/>
                    <a:pt x="8978" y="2192"/>
                  </a:cubicBezTo>
                  <a:lnTo>
                    <a:pt x="9764" y="2192"/>
                  </a:lnTo>
                  <a:cubicBezTo>
                    <a:pt x="10145" y="2215"/>
                    <a:pt x="10145" y="2787"/>
                    <a:pt x="9764" y="2811"/>
                  </a:cubicBezTo>
                  <a:lnTo>
                    <a:pt x="8978" y="2811"/>
                  </a:lnTo>
                  <a:cubicBezTo>
                    <a:pt x="8834" y="3226"/>
                    <a:pt x="8457" y="3491"/>
                    <a:pt x="8055" y="3491"/>
                  </a:cubicBezTo>
                  <a:cubicBezTo>
                    <a:pt x="7926" y="3491"/>
                    <a:pt x="7795" y="3464"/>
                    <a:pt x="7668" y="3406"/>
                  </a:cubicBezTo>
                  <a:lnTo>
                    <a:pt x="6216" y="5049"/>
                  </a:lnTo>
                  <a:cubicBezTo>
                    <a:pt x="6287" y="5192"/>
                    <a:pt x="6335" y="5359"/>
                    <a:pt x="6335" y="5526"/>
                  </a:cubicBezTo>
                  <a:cubicBezTo>
                    <a:pt x="6371" y="6216"/>
                    <a:pt x="5859" y="6562"/>
                    <a:pt x="5347" y="6562"/>
                  </a:cubicBezTo>
                  <a:cubicBezTo>
                    <a:pt x="4835" y="6562"/>
                    <a:pt x="4323" y="6216"/>
                    <a:pt x="4358" y="5526"/>
                  </a:cubicBezTo>
                  <a:cubicBezTo>
                    <a:pt x="4358" y="5454"/>
                    <a:pt x="4382" y="5407"/>
                    <a:pt x="4382" y="5335"/>
                  </a:cubicBezTo>
                  <a:lnTo>
                    <a:pt x="3096" y="4049"/>
                  </a:lnTo>
                  <a:cubicBezTo>
                    <a:pt x="2977" y="4121"/>
                    <a:pt x="2810" y="4168"/>
                    <a:pt x="2667" y="4168"/>
                  </a:cubicBezTo>
                  <a:cubicBezTo>
                    <a:pt x="2501" y="4168"/>
                    <a:pt x="2358" y="4121"/>
                    <a:pt x="2215" y="4049"/>
                  </a:cubicBezTo>
                  <a:lnTo>
                    <a:pt x="1167" y="5121"/>
                  </a:lnTo>
                  <a:cubicBezTo>
                    <a:pt x="1096" y="5192"/>
                    <a:pt x="1024" y="5216"/>
                    <a:pt x="929" y="5216"/>
                  </a:cubicBezTo>
                  <a:cubicBezTo>
                    <a:pt x="667" y="5216"/>
                    <a:pt x="524" y="4883"/>
                    <a:pt x="715" y="4692"/>
                  </a:cubicBezTo>
                  <a:lnTo>
                    <a:pt x="1786" y="3620"/>
                  </a:lnTo>
                  <a:cubicBezTo>
                    <a:pt x="1715" y="3478"/>
                    <a:pt x="1667" y="3335"/>
                    <a:pt x="1667" y="3168"/>
                  </a:cubicBezTo>
                  <a:cubicBezTo>
                    <a:pt x="1632" y="2477"/>
                    <a:pt x="2144" y="2132"/>
                    <a:pt x="2656" y="2132"/>
                  </a:cubicBezTo>
                  <a:cubicBezTo>
                    <a:pt x="3168" y="2132"/>
                    <a:pt x="3680" y="2477"/>
                    <a:pt x="3644" y="3168"/>
                  </a:cubicBezTo>
                  <a:cubicBezTo>
                    <a:pt x="3644" y="3335"/>
                    <a:pt x="3620" y="3478"/>
                    <a:pt x="3549" y="3620"/>
                  </a:cubicBezTo>
                  <a:lnTo>
                    <a:pt x="4715" y="4787"/>
                  </a:lnTo>
                  <a:cubicBezTo>
                    <a:pt x="4882" y="4621"/>
                    <a:pt x="5120" y="4549"/>
                    <a:pt x="5358" y="4549"/>
                  </a:cubicBezTo>
                  <a:cubicBezTo>
                    <a:pt x="5478" y="4549"/>
                    <a:pt x="5620" y="4573"/>
                    <a:pt x="5740" y="4621"/>
                  </a:cubicBezTo>
                  <a:lnTo>
                    <a:pt x="7192" y="3001"/>
                  </a:lnTo>
                  <a:cubicBezTo>
                    <a:pt x="7097" y="2835"/>
                    <a:pt x="7049" y="2668"/>
                    <a:pt x="7049" y="2501"/>
                  </a:cubicBezTo>
                  <a:cubicBezTo>
                    <a:pt x="7049" y="1870"/>
                    <a:pt x="7550" y="1511"/>
                    <a:pt x="8050" y="1511"/>
                  </a:cubicBezTo>
                  <a:close/>
                  <a:moveTo>
                    <a:pt x="1310" y="1"/>
                  </a:moveTo>
                  <a:cubicBezTo>
                    <a:pt x="596" y="1"/>
                    <a:pt x="0" y="596"/>
                    <a:pt x="0" y="1334"/>
                  </a:cubicBezTo>
                  <a:lnTo>
                    <a:pt x="0" y="6716"/>
                  </a:lnTo>
                  <a:cubicBezTo>
                    <a:pt x="0" y="7431"/>
                    <a:pt x="596" y="8026"/>
                    <a:pt x="1310" y="8026"/>
                  </a:cubicBezTo>
                  <a:lnTo>
                    <a:pt x="3834" y="8026"/>
                  </a:lnTo>
                  <a:lnTo>
                    <a:pt x="2715" y="10265"/>
                  </a:lnTo>
                  <a:cubicBezTo>
                    <a:pt x="2644" y="10431"/>
                    <a:pt x="2691" y="10598"/>
                    <a:pt x="2858" y="10693"/>
                  </a:cubicBezTo>
                  <a:cubicBezTo>
                    <a:pt x="2906" y="10717"/>
                    <a:pt x="2953" y="10717"/>
                    <a:pt x="3001" y="10717"/>
                  </a:cubicBezTo>
                  <a:cubicBezTo>
                    <a:pt x="3120" y="10717"/>
                    <a:pt x="3215" y="10646"/>
                    <a:pt x="3287" y="10550"/>
                  </a:cubicBezTo>
                  <a:lnTo>
                    <a:pt x="4549" y="8026"/>
                  </a:lnTo>
                  <a:lnTo>
                    <a:pt x="5835" y="8026"/>
                  </a:lnTo>
                  <a:lnTo>
                    <a:pt x="7097" y="10550"/>
                  </a:lnTo>
                  <a:cubicBezTo>
                    <a:pt x="7145" y="10646"/>
                    <a:pt x="7240" y="10717"/>
                    <a:pt x="7359" y="10717"/>
                  </a:cubicBezTo>
                  <a:cubicBezTo>
                    <a:pt x="7430" y="10717"/>
                    <a:pt x="7478" y="10717"/>
                    <a:pt x="7502" y="10693"/>
                  </a:cubicBezTo>
                  <a:cubicBezTo>
                    <a:pt x="7668" y="10598"/>
                    <a:pt x="7740" y="10431"/>
                    <a:pt x="7645" y="10265"/>
                  </a:cubicBezTo>
                  <a:lnTo>
                    <a:pt x="6525" y="8026"/>
                  </a:lnTo>
                  <a:lnTo>
                    <a:pt x="9383" y="8026"/>
                  </a:lnTo>
                  <a:cubicBezTo>
                    <a:pt x="10121" y="8026"/>
                    <a:pt x="10717" y="7431"/>
                    <a:pt x="10717" y="6716"/>
                  </a:cubicBezTo>
                  <a:lnTo>
                    <a:pt x="10717" y="1334"/>
                  </a:lnTo>
                  <a:cubicBezTo>
                    <a:pt x="10717" y="977"/>
                    <a:pt x="10574" y="644"/>
                    <a:pt x="10336" y="382"/>
                  </a:cubicBezTo>
                  <a:cubicBezTo>
                    <a:pt x="10074" y="144"/>
                    <a:pt x="9740" y="1"/>
                    <a:pt x="9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1884008" y="4114969"/>
              <a:ext cx="28539" cy="24707"/>
            </a:xfrm>
            <a:custGeom>
              <a:avLst/>
              <a:gdLst/>
              <a:ahLst/>
              <a:cxnLst/>
              <a:rect l="l" t="t" r="r" b="b"/>
              <a:pathLst>
                <a:path w="834" h="722" extrusionOk="0">
                  <a:moveTo>
                    <a:pt x="477" y="1"/>
                  </a:moveTo>
                  <a:cubicBezTo>
                    <a:pt x="143" y="1"/>
                    <a:pt x="0" y="382"/>
                    <a:pt x="215" y="620"/>
                  </a:cubicBezTo>
                  <a:cubicBezTo>
                    <a:pt x="292" y="690"/>
                    <a:pt x="384" y="722"/>
                    <a:pt x="474" y="722"/>
                  </a:cubicBezTo>
                  <a:cubicBezTo>
                    <a:pt x="660" y="722"/>
                    <a:pt x="834" y="583"/>
                    <a:pt x="834" y="358"/>
                  </a:cubicBezTo>
                  <a:cubicBezTo>
                    <a:pt x="834" y="168"/>
                    <a:pt x="667"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9" name="Google Shape;869;p33"/>
          <p:cNvCxnSpPr>
            <a:stCxn id="843" idx="2"/>
            <a:endCxn id="842" idx="0"/>
          </p:cNvCxnSpPr>
          <p:nvPr/>
        </p:nvCxnSpPr>
        <p:spPr>
          <a:xfrm>
            <a:off x="1531950" y="3089750"/>
            <a:ext cx="0" cy="639000"/>
          </a:xfrm>
          <a:prstGeom prst="straightConnector1">
            <a:avLst/>
          </a:prstGeom>
          <a:noFill/>
          <a:ln w="9525" cap="flat" cmpd="sng">
            <a:solidFill>
              <a:schemeClr val="dk2"/>
            </a:solidFill>
            <a:prstDash val="solid"/>
            <a:round/>
            <a:headEnd type="none" w="med" len="med"/>
            <a:tailEnd type="oval" w="med" len="med"/>
          </a:ln>
        </p:spPr>
      </p:cxnSp>
      <p:cxnSp>
        <p:nvCxnSpPr>
          <p:cNvPr id="870" name="Google Shape;870;p33"/>
          <p:cNvCxnSpPr>
            <a:stCxn id="846" idx="2"/>
            <a:endCxn id="845" idx="0"/>
          </p:cNvCxnSpPr>
          <p:nvPr/>
        </p:nvCxnSpPr>
        <p:spPr>
          <a:xfrm>
            <a:off x="7611950" y="3089750"/>
            <a:ext cx="0" cy="639000"/>
          </a:xfrm>
          <a:prstGeom prst="straightConnector1">
            <a:avLst/>
          </a:prstGeom>
          <a:noFill/>
          <a:ln w="9525" cap="flat" cmpd="sng">
            <a:solidFill>
              <a:schemeClr val="dk2"/>
            </a:solidFill>
            <a:prstDash val="solid"/>
            <a:round/>
            <a:headEnd type="none" w="med" len="med"/>
            <a:tailEnd type="oval" w="med" len="med"/>
          </a:ln>
        </p:spPr>
      </p:cxnSp>
      <p:grpSp>
        <p:nvGrpSpPr>
          <p:cNvPr id="871" name="Google Shape;871;p33"/>
          <p:cNvGrpSpPr/>
          <p:nvPr/>
        </p:nvGrpSpPr>
        <p:grpSpPr>
          <a:xfrm>
            <a:off x="7318407" y="1153537"/>
            <a:ext cx="587100" cy="587100"/>
            <a:chOff x="5304707" y="1153537"/>
            <a:chExt cx="587100" cy="587100"/>
          </a:xfrm>
        </p:grpSpPr>
        <p:sp>
          <p:nvSpPr>
            <p:cNvPr id="872" name="Google Shape;872;p33"/>
            <p:cNvSpPr/>
            <p:nvPr/>
          </p:nvSpPr>
          <p:spPr>
            <a:xfrm>
              <a:off x="5304707" y="1153537"/>
              <a:ext cx="587100" cy="587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5542593" y="1391437"/>
              <a:ext cx="111300" cy="111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4" name="Google Shape;874;p33"/>
          <p:cNvCxnSpPr>
            <a:cxnSpLocks/>
            <a:endCxn id="846" idx="0"/>
          </p:cNvCxnSpPr>
          <p:nvPr/>
        </p:nvCxnSpPr>
        <p:spPr>
          <a:xfrm>
            <a:off x="7611957" y="1740637"/>
            <a:ext cx="0" cy="857700"/>
          </a:xfrm>
          <a:prstGeom prst="straightConnector1">
            <a:avLst/>
          </a:prstGeom>
          <a:noFill/>
          <a:ln w="9525" cap="flat" cmpd="sng">
            <a:solidFill>
              <a:schemeClr val="dk2"/>
            </a:solidFill>
            <a:prstDash val="solid"/>
            <a:round/>
            <a:headEnd type="none" w="med" len="med"/>
            <a:tailEnd type="none" w="med" len="med"/>
          </a:ln>
        </p:spPr>
      </p:cxnSp>
      <p:grpSp>
        <p:nvGrpSpPr>
          <p:cNvPr id="875" name="Google Shape;875;p33"/>
          <p:cNvGrpSpPr/>
          <p:nvPr/>
        </p:nvGrpSpPr>
        <p:grpSpPr>
          <a:xfrm>
            <a:off x="7466664" y="1303340"/>
            <a:ext cx="290528" cy="287472"/>
            <a:chOff x="3192227" y="3217946"/>
            <a:chExt cx="370808" cy="366907"/>
          </a:xfrm>
        </p:grpSpPr>
        <p:sp>
          <p:nvSpPr>
            <p:cNvPr id="876" name="Google Shape;876;p33"/>
            <p:cNvSpPr/>
            <p:nvPr/>
          </p:nvSpPr>
          <p:spPr>
            <a:xfrm>
              <a:off x="3448124" y="3378575"/>
              <a:ext cx="102694" cy="35863"/>
            </a:xfrm>
            <a:custGeom>
              <a:avLst/>
              <a:gdLst/>
              <a:ahLst/>
              <a:cxnLst/>
              <a:rect l="l" t="t" r="r" b="b"/>
              <a:pathLst>
                <a:path w="3001" h="1048" extrusionOk="0">
                  <a:moveTo>
                    <a:pt x="333" y="0"/>
                  </a:moveTo>
                  <a:cubicBezTo>
                    <a:pt x="143" y="0"/>
                    <a:pt x="0" y="143"/>
                    <a:pt x="0" y="310"/>
                  </a:cubicBezTo>
                  <a:lnTo>
                    <a:pt x="0" y="1048"/>
                  </a:lnTo>
                  <a:lnTo>
                    <a:pt x="2977" y="1048"/>
                  </a:lnTo>
                  <a:lnTo>
                    <a:pt x="2977" y="310"/>
                  </a:lnTo>
                  <a:cubicBezTo>
                    <a:pt x="3001" y="143"/>
                    <a:pt x="2858" y="0"/>
                    <a:pt x="2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3448124" y="3548887"/>
              <a:ext cx="102660" cy="35965"/>
            </a:xfrm>
            <a:custGeom>
              <a:avLst/>
              <a:gdLst/>
              <a:ahLst/>
              <a:cxnLst/>
              <a:rect l="l" t="t" r="r" b="b"/>
              <a:pathLst>
                <a:path w="3000" h="1051" extrusionOk="0">
                  <a:moveTo>
                    <a:pt x="0" y="0"/>
                  </a:moveTo>
                  <a:lnTo>
                    <a:pt x="0" y="739"/>
                  </a:lnTo>
                  <a:cubicBezTo>
                    <a:pt x="0" y="905"/>
                    <a:pt x="143" y="1048"/>
                    <a:pt x="310" y="1048"/>
                  </a:cubicBezTo>
                  <a:lnTo>
                    <a:pt x="2667" y="1048"/>
                  </a:lnTo>
                  <a:cubicBezTo>
                    <a:pt x="2678" y="1050"/>
                    <a:pt x="2689" y="1050"/>
                    <a:pt x="2699" y="1050"/>
                  </a:cubicBezTo>
                  <a:cubicBezTo>
                    <a:pt x="2855" y="1050"/>
                    <a:pt x="2999" y="894"/>
                    <a:pt x="2977" y="739"/>
                  </a:cubicBezTo>
                  <a:lnTo>
                    <a:pt x="2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3448124" y="3491843"/>
              <a:ext cx="101873" cy="35897"/>
            </a:xfrm>
            <a:custGeom>
              <a:avLst/>
              <a:gdLst/>
              <a:ahLst/>
              <a:cxnLst/>
              <a:rect l="l" t="t" r="r" b="b"/>
              <a:pathLst>
                <a:path w="2977" h="1049" extrusionOk="0">
                  <a:moveTo>
                    <a:pt x="0" y="0"/>
                  </a:moveTo>
                  <a:lnTo>
                    <a:pt x="0" y="1048"/>
                  </a:lnTo>
                  <a:lnTo>
                    <a:pt x="2977" y="1048"/>
                  </a:lnTo>
                  <a:lnTo>
                    <a:pt x="2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3448124" y="3435619"/>
              <a:ext cx="101873" cy="35075"/>
            </a:xfrm>
            <a:custGeom>
              <a:avLst/>
              <a:gdLst/>
              <a:ahLst/>
              <a:cxnLst/>
              <a:rect l="l" t="t" r="r" b="b"/>
              <a:pathLst>
                <a:path w="2977" h="1025" extrusionOk="0">
                  <a:moveTo>
                    <a:pt x="0" y="0"/>
                  </a:moveTo>
                  <a:lnTo>
                    <a:pt x="0" y="1024"/>
                  </a:lnTo>
                  <a:lnTo>
                    <a:pt x="2977" y="1024"/>
                  </a:lnTo>
                  <a:lnTo>
                    <a:pt x="2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3321784" y="3435517"/>
              <a:ext cx="101907" cy="35178"/>
            </a:xfrm>
            <a:custGeom>
              <a:avLst/>
              <a:gdLst/>
              <a:ahLst/>
              <a:cxnLst/>
              <a:rect l="l" t="t" r="r" b="b"/>
              <a:pathLst>
                <a:path w="2978" h="1028" extrusionOk="0">
                  <a:moveTo>
                    <a:pt x="278" y="1"/>
                  </a:moveTo>
                  <a:cubicBezTo>
                    <a:pt x="126" y="1"/>
                    <a:pt x="1" y="157"/>
                    <a:pt x="1" y="313"/>
                  </a:cubicBezTo>
                  <a:lnTo>
                    <a:pt x="1" y="1027"/>
                  </a:lnTo>
                  <a:lnTo>
                    <a:pt x="2978" y="1027"/>
                  </a:lnTo>
                  <a:lnTo>
                    <a:pt x="2978" y="313"/>
                  </a:lnTo>
                  <a:cubicBezTo>
                    <a:pt x="2978" y="157"/>
                    <a:pt x="2853" y="1"/>
                    <a:pt x="2700" y="1"/>
                  </a:cubicBezTo>
                  <a:cubicBezTo>
                    <a:pt x="2689" y="1"/>
                    <a:pt x="2679" y="2"/>
                    <a:pt x="2668" y="3"/>
                  </a:cubicBezTo>
                  <a:lnTo>
                    <a:pt x="310" y="3"/>
                  </a:lnTo>
                  <a:cubicBezTo>
                    <a:pt x="300" y="2"/>
                    <a:pt x="289"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3194657" y="3491843"/>
              <a:ext cx="102728" cy="35897"/>
            </a:xfrm>
            <a:custGeom>
              <a:avLst/>
              <a:gdLst/>
              <a:ahLst/>
              <a:cxnLst/>
              <a:rect l="l" t="t" r="r" b="b"/>
              <a:pathLst>
                <a:path w="3002" h="1049" extrusionOk="0">
                  <a:moveTo>
                    <a:pt x="334" y="0"/>
                  </a:moveTo>
                  <a:cubicBezTo>
                    <a:pt x="144" y="0"/>
                    <a:pt x="1" y="143"/>
                    <a:pt x="25" y="334"/>
                  </a:cubicBezTo>
                  <a:lnTo>
                    <a:pt x="25" y="1048"/>
                  </a:lnTo>
                  <a:lnTo>
                    <a:pt x="3001" y="1048"/>
                  </a:lnTo>
                  <a:lnTo>
                    <a:pt x="3001" y="334"/>
                  </a:lnTo>
                  <a:cubicBezTo>
                    <a:pt x="2978" y="167"/>
                    <a:pt x="2858" y="24"/>
                    <a:pt x="2692" y="24"/>
                  </a:cubicBezTo>
                  <a:lnTo>
                    <a:pt x="334" y="24"/>
                  </a:lnTo>
                  <a:lnTo>
                    <a:pt x="3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3321031" y="3548887"/>
              <a:ext cx="102660" cy="35965"/>
            </a:xfrm>
            <a:custGeom>
              <a:avLst/>
              <a:gdLst/>
              <a:ahLst/>
              <a:cxnLst/>
              <a:rect l="l" t="t" r="r" b="b"/>
              <a:pathLst>
                <a:path w="3000" h="1051" extrusionOk="0">
                  <a:moveTo>
                    <a:pt x="23" y="0"/>
                  </a:moveTo>
                  <a:lnTo>
                    <a:pt x="23" y="739"/>
                  </a:lnTo>
                  <a:cubicBezTo>
                    <a:pt x="0" y="894"/>
                    <a:pt x="124" y="1050"/>
                    <a:pt x="296" y="1050"/>
                  </a:cubicBezTo>
                  <a:cubicBezTo>
                    <a:pt x="308" y="1050"/>
                    <a:pt x="320" y="1050"/>
                    <a:pt x="332" y="1048"/>
                  </a:cubicBezTo>
                  <a:lnTo>
                    <a:pt x="2690" y="1048"/>
                  </a:lnTo>
                  <a:cubicBezTo>
                    <a:pt x="2701" y="1050"/>
                    <a:pt x="2711" y="1050"/>
                    <a:pt x="2722" y="1050"/>
                  </a:cubicBezTo>
                  <a:cubicBezTo>
                    <a:pt x="2875" y="1050"/>
                    <a:pt x="3000" y="894"/>
                    <a:pt x="3000" y="739"/>
                  </a:cubicBezTo>
                  <a:lnTo>
                    <a:pt x="30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3194657" y="3548887"/>
              <a:ext cx="102728" cy="35897"/>
            </a:xfrm>
            <a:custGeom>
              <a:avLst/>
              <a:gdLst/>
              <a:ahLst/>
              <a:cxnLst/>
              <a:rect l="l" t="t" r="r" b="b"/>
              <a:pathLst>
                <a:path w="3002" h="1049" extrusionOk="0">
                  <a:moveTo>
                    <a:pt x="25" y="0"/>
                  </a:moveTo>
                  <a:lnTo>
                    <a:pt x="25" y="739"/>
                  </a:lnTo>
                  <a:cubicBezTo>
                    <a:pt x="1" y="905"/>
                    <a:pt x="167" y="1048"/>
                    <a:pt x="334" y="1048"/>
                  </a:cubicBezTo>
                  <a:lnTo>
                    <a:pt x="2692" y="1048"/>
                  </a:lnTo>
                  <a:cubicBezTo>
                    <a:pt x="2858" y="1024"/>
                    <a:pt x="2978" y="905"/>
                    <a:pt x="3001" y="739"/>
                  </a:cubicBezTo>
                  <a:lnTo>
                    <a:pt x="3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3321784" y="3491843"/>
              <a:ext cx="101907" cy="35897"/>
            </a:xfrm>
            <a:custGeom>
              <a:avLst/>
              <a:gdLst/>
              <a:ahLst/>
              <a:cxnLst/>
              <a:rect l="l" t="t" r="r" b="b"/>
              <a:pathLst>
                <a:path w="2978" h="1049" extrusionOk="0">
                  <a:moveTo>
                    <a:pt x="1" y="0"/>
                  </a:moveTo>
                  <a:lnTo>
                    <a:pt x="1" y="1048"/>
                  </a:lnTo>
                  <a:lnTo>
                    <a:pt x="2978" y="1048"/>
                  </a:lnTo>
                  <a:lnTo>
                    <a:pt x="29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3192227" y="3217946"/>
              <a:ext cx="370808" cy="215244"/>
            </a:xfrm>
            <a:custGeom>
              <a:avLst/>
              <a:gdLst/>
              <a:ahLst/>
              <a:cxnLst/>
              <a:rect l="l" t="t" r="r" b="b"/>
              <a:pathLst>
                <a:path w="10836" h="6290" extrusionOk="0">
                  <a:moveTo>
                    <a:pt x="10539" y="0"/>
                  </a:moveTo>
                  <a:cubicBezTo>
                    <a:pt x="10527" y="0"/>
                    <a:pt x="10515" y="1"/>
                    <a:pt x="10502" y="3"/>
                  </a:cubicBezTo>
                  <a:lnTo>
                    <a:pt x="8478" y="3"/>
                  </a:lnTo>
                  <a:cubicBezTo>
                    <a:pt x="8464" y="1"/>
                    <a:pt x="8449" y="0"/>
                    <a:pt x="8436" y="0"/>
                  </a:cubicBezTo>
                  <a:cubicBezTo>
                    <a:pt x="8040" y="0"/>
                    <a:pt x="8040" y="624"/>
                    <a:pt x="8436" y="624"/>
                  </a:cubicBezTo>
                  <a:cubicBezTo>
                    <a:pt x="8449" y="624"/>
                    <a:pt x="8464" y="623"/>
                    <a:pt x="8478" y="622"/>
                  </a:cubicBezTo>
                  <a:lnTo>
                    <a:pt x="9788" y="622"/>
                  </a:lnTo>
                  <a:lnTo>
                    <a:pt x="7049" y="3599"/>
                  </a:lnTo>
                  <a:lnTo>
                    <a:pt x="3525" y="2646"/>
                  </a:lnTo>
                  <a:cubicBezTo>
                    <a:pt x="3492" y="2633"/>
                    <a:pt x="3460" y="2627"/>
                    <a:pt x="3430" y="2627"/>
                  </a:cubicBezTo>
                  <a:cubicBezTo>
                    <a:pt x="3353" y="2627"/>
                    <a:pt x="3284" y="2666"/>
                    <a:pt x="3215" y="2718"/>
                  </a:cubicBezTo>
                  <a:lnTo>
                    <a:pt x="191" y="5742"/>
                  </a:lnTo>
                  <a:cubicBezTo>
                    <a:pt x="0" y="5932"/>
                    <a:pt x="143" y="6266"/>
                    <a:pt x="429" y="6290"/>
                  </a:cubicBezTo>
                  <a:cubicBezTo>
                    <a:pt x="500" y="6290"/>
                    <a:pt x="572" y="6242"/>
                    <a:pt x="643" y="6194"/>
                  </a:cubicBezTo>
                  <a:lnTo>
                    <a:pt x="3549" y="3289"/>
                  </a:lnTo>
                  <a:lnTo>
                    <a:pt x="7073" y="4242"/>
                  </a:lnTo>
                  <a:cubicBezTo>
                    <a:pt x="7100" y="4255"/>
                    <a:pt x="7128" y="4261"/>
                    <a:pt x="7157" y="4261"/>
                  </a:cubicBezTo>
                  <a:cubicBezTo>
                    <a:pt x="7233" y="4261"/>
                    <a:pt x="7314" y="4222"/>
                    <a:pt x="7383" y="4170"/>
                  </a:cubicBezTo>
                  <a:lnTo>
                    <a:pt x="10193" y="1098"/>
                  </a:lnTo>
                  <a:lnTo>
                    <a:pt x="10193" y="2313"/>
                  </a:lnTo>
                  <a:cubicBezTo>
                    <a:pt x="10169" y="2551"/>
                    <a:pt x="10336" y="2670"/>
                    <a:pt x="10502" y="2670"/>
                  </a:cubicBezTo>
                  <a:cubicBezTo>
                    <a:pt x="10669" y="2670"/>
                    <a:pt x="10836" y="2551"/>
                    <a:pt x="10812" y="2313"/>
                  </a:cubicBezTo>
                  <a:lnTo>
                    <a:pt x="10812" y="312"/>
                  </a:lnTo>
                  <a:cubicBezTo>
                    <a:pt x="10834" y="136"/>
                    <a:pt x="10693" y="0"/>
                    <a:pt x="105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328;p21">
            <a:extLst>
              <a:ext uri="{FF2B5EF4-FFF2-40B4-BE49-F238E27FC236}">
                <a16:creationId xmlns:a16="http://schemas.microsoft.com/office/drawing/2014/main" id="{8B12B0F3-F968-1A50-7EE3-FB5CCD8C7A2A}"/>
              </a:ext>
            </a:extLst>
          </p:cNvPr>
          <p:cNvGrpSpPr/>
          <p:nvPr/>
        </p:nvGrpSpPr>
        <p:grpSpPr>
          <a:xfrm>
            <a:off x="5387366" y="1249267"/>
            <a:ext cx="405498" cy="366353"/>
            <a:chOff x="7151664" y="2287794"/>
            <a:chExt cx="405498" cy="366353"/>
          </a:xfrm>
        </p:grpSpPr>
        <p:sp>
          <p:nvSpPr>
            <p:cNvPr id="10" name="Google Shape;329;p21">
              <a:extLst>
                <a:ext uri="{FF2B5EF4-FFF2-40B4-BE49-F238E27FC236}">
                  <a16:creationId xmlns:a16="http://schemas.microsoft.com/office/drawing/2014/main" id="{A82B9D11-7FA0-F73A-0199-ACB7FC1C54CB}"/>
                </a:ext>
              </a:extLst>
            </p:cNvPr>
            <p:cNvSpPr/>
            <p:nvPr/>
          </p:nvSpPr>
          <p:spPr>
            <a:xfrm>
              <a:off x="7151664" y="2287794"/>
              <a:ext cx="405498" cy="366353"/>
            </a:xfrm>
            <a:custGeom>
              <a:avLst/>
              <a:gdLst/>
              <a:ahLst/>
              <a:cxnLst/>
              <a:rect l="l" t="t" r="r" b="b"/>
              <a:pathLst>
                <a:path w="11861" h="10716" extrusionOk="0">
                  <a:moveTo>
                    <a:pt x="5885" y="0"/>
                  </a:moveTo>
                  <a:cubicBezTo>
                    <a:pt x="4222" y="0"/>
                    <a:pt x="2602" y="773"/>
                    <a:pt x="1572" y="2198"/>
                  </a:cubicBezTo>
                  <a:cubicBezTo>
                    <a:pt x="1" y="4318"/>
                    <a:pt x="239" y="7271"/>
                    <a:pt x="2096" y="9152"/>
                  </a:cubicBezTo>
                  <a:cubicBezTo>
                    <a:pt x="3141" y="10184"/>
                    <a:pt x="4517" y="10716"/>
                    <a:pt x="5896" y="10716"/>
                  </a:cubicBezTo>
                  <a:cubicBezTo>
                    <a:pt x="7001" y="10716"/>
                    <a:pt x="8108" y="10375"/>
                    <a:pt x="9050" y="9676"/>
                  </a:cubicBezTo>
                  <a:cubicBezTo>
                    <a:pt x="11193" y="8128"/>
                    <a:pt x="11860" y="5223"/>
                    <a:pt x="10646" y="2889"/>
                  </a:cubicBezTo>
                  <a:lnTo>
                    <a:pt x="10646" y="2889"/>
                  </a:lnTo>
                  <a:lnTo>
                    <a:pt x="10098" y="3461"/>
                  </a:lnTo>
                  <a:cubicBezTo>
                    <a:pt x="10027" y="3532"/>
                    <a:pt x="9955" y="3556"/>
                    <a:pt x="9860" y="3556"/>
                  </a:cubicBezTo>
                  <a:lnTo>
                    <a:pt x="9812" y="3556"/>
                  </a:lnTo>
                  <a:lnTo>
                    <a:pt x="8979" y="3437"/>
                  </a:lnTo>
                  <a:lnTo>
                    <a:pt x="8979" y="3437"/>
                  </a:lnTo>
                  <a:cubicBezTo>
                    <a:pt x="9955" y="5008"/>
                    <a:pt x="9598" y="7056"/>
                    <a:pt x="8145" y="8223"/>
                  </a:cubicBezTo>
                  <a:cubicBezTo>
                    <a:pt x="7479" y="8748"/>
                    <a:pt x="6682" y="9007"/>
                    <a:pt x="5888" y="9007"/>
                  </a:cubicBezTo>
                  <a:cubicBezTo>
                    <a:pt x="4952" y="9007"/>
                    <a:pt x="4020" y="8646"/>
                    <a:pt x="3311" y="7938"/>
                  </a:cubicBezTo>
                  <a:cubicBezTo>
                    <a:pt x="2001" y="6628"/>
                    <a:pt x="1882" y="4532"/>
                    <a:pt x="3025" y="3103"/>
                  </a:cubicBezTo>
                  <a:cubicBezTo>
                    <a:pt x="3750" y="2201"/>
                    <a:pt x="4815" y="1721"/>
                    <a:pt x="5894" y="1721"/>
                  </a:cubicBezTo>
                  <a:cubicBezTo>
                    <a:pt x="6552" y="1721"/>
                    <a:pt x="7216" y="1900"/>
                    <a:pt x="7812" y="2270"/>
                  </a:cubicBezTo>
                  <a:lnTo>
                    <a:pt x="7669" y="1484"/>
                  </a:lnTo>
                  <a:cubicBezTo>
                    <a:pt x="7645" y="1365"/>
                    <a:pt x="7693" y="1270"/>
                    <a:pt x="7764" y="1198"/>
                  </a:cubicBezTo>
                  <a:lnTo>
                    <a:pt x="8360" y="603"/>
                  </a:lnTo>
                  <a:cubicBezTo>
                    <a:pt x="7570" y="196"/>
                    <a:pt x="6722" y="0"/>
                    <a:pt x="5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1">
              <a:extLst>
                <a:ext uri="{FF2B5EF4-FFF2-40B4-BE49-F238E27FC236}">
                  <a16:creationId xmlns:a16="http://schemas.microsoft.com/office/drawing/2014/main" id="{498A8CFD-2104-83F7-1AC1-36BDD145F43C}"/>
                </a:ext>
              </a:extLst>
            </p:cNvPr>
            <p:cNvSpPr/>
            <p:nvPr/>
          </p:nvSpPr>
          <p:spPr>
            <a:xfrm>
              <a:off x="7295798" y="2430390"/>
              <a:ext cx="109434" cy="82153"/>
            </a:xfrm>
            <a:custGeom>
              <a:avLst/>
              <a:gdLst/>
              <a:ahLst/>
              <a:cxnLst/>
              <a:rect l="l" t="t" r="r" b="b"/>
              <a:pathLst>
                <a:path w="3201" h="2403" extrusionOk="0">
                  <a:moveTo>
                    <a:pt x="1636" y="1"/>
                  </a:moveTo>
                  <a:cubicBezTo>
                    <a:pt x="696" y="1"/>
                    <a:pt x="0" y="1219"/>
                    <a:pt x="809" y="2028"/>
                  </a:cubicBezTo>
                  <a:cubicBezTo>
                    <a:pt x="1066" y="2291"/>
                    <a:pt x="1364" y="2402"/>
                    <a:pt x="1653" y="2402"/>
                  </a:cubicBezTo>
                  <a:cubicBezTo>
                    <a:pt x="2466" y="2402"/>
                    <a:pt x="3200" y="1519"/>
                    <a:pt x="2691" y="623"/>
                  </a:cubicBezTo>
                  <a:lnTo>
                    <a:pt x="2691" y="623"/>
                  </a:lnTo>
                  <a:lnTo>
                    <a:pt x="1881" y="1433"/>
                  </a:lnTo>
                  <a:cubicBezTo>
                    <a:pt x="1834" y="1480"/>
                    <a:pt x="1738" y="1504"/>
                    <a:pt x="1667" y="1504"/>
                  </a:cubicBezTo>
                  <a:cubicBezTo>
                    <a:pt x="1572" y="1504"/>
                    <a:pt x="1500" y="1480"/>
                    <a:pt x="1429" y="1409"/>
                  </a:cubicBezTo>
                  <a:cubicBezTo>
                    <a:pt x="1310" y="1290"/>
                    <a:pt x="1310" y="1099"/>
                    <a:pt x="1429" y="957"/>
                  </a:cubicBezTo>
                  <a:lnTo>
                    <a:pt x="2238" y="171"/>
                  </a:lnTo>
                  <a:cubicBezTo>
                    <a:pt x="2035" y="52"/>
                    <a:pt x="1830"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1">
              <a:extLst>
                <a:ext uri="{FF2B5EF4-FFF2-40B4-BE49-F238E27FC236}">
                  <a16:creationId xmlns:a16="http://schemas.microsoft.com/office/drawing/2014/main" id="{D852B9D0-12EB-CECC-61AD-DCC6C0803653}"/>
                </a:ext>
              </a:extLst>
            </p:cNvPr>
            <p:cNvSpPr/>
            <p:nvPr/>
          </p:nvSpPr>
          <p:spPr>
            <a:xfrm>
              <a:off x="7209475" y="2368647"/>
              <a:ext cx="280850" cy="206185"/>
            </a:xfrm>
            <a:custGeom>
              <a:avLst/>
              <a:gdLst/>
              <a:ahLst/>
              <a:cxnLst/>
              <a:rect l="l" t="t" r="r" b="b"/>
              <a:pathLst>
                <a:path w="8215" h="6031" extrusionOk="0">
                  <a:moveTo>
                    <a:pt x="4192" y="0"/>
                  </a:moveTo>
                  <a:cubicBezTo>
                    <a:pt x="1001" y="0"/>
                    <a:pt x="0" y="4310"/>
                    <a:pt x="2882" y="5716"/>
                  </a:cubicBezTo>
                  <a:cubicBezTo>
                    <a:pt x="3337" y="5933"/>
                    <a:pt x="3788" y="6031"/>
                    <a:pt x="4219" y="6031"/>
                  </a:cubicBezTo>
                  <a:cubicBezTo>
                    <a:pt x="6517" y="6031"/>
                    <a:pt x="8214" y="3249"/>
                    <a:pt x="6549" y="1143"/>
                  </a:cubicBezTo>
                  <a:lnTo>
                    <a:pt x="6549" y="1143"/>
                  </a:lnTo>
                  <a:lnTo>
                    <a:pt x="5692" y="1977"/>
                  </a:lnTo>
                  <a:cubicBezTo>
                    <a:pt x="6655" y="3350"/>
                    <a:pt x="5481" y="4857"/>
                    <a:pt x="4171" y="4857"/>
                  </a:cubicBezTo>
                  <a:cubicBezTo>
                    <a:pt x="3731" y="4857"/>
                    <a:pt x="3277" y="4687"/>
                    <a:pt x="2882" y="4287"/>
                  </a:cubicBezTo>
                  <a:cubicBezTo>
                    <a:pt x="1615" y="3001"/>
                    <a:pt x="2730" y="1143"/>
                    <a:pt x="4171" y="1143"/>
                  </a:cubicBezTo>
                  <a:cubicBezTo>
                    <a:pt x="4518" y="1143"/>
                    <a:pt x="4884" y="1251"/>
                    <a:pt x="5240" y="1500"/>
                  </a:cubicBezTo>
                  <a:lnTo>
                    <a:pt x="6097" y="667"/>
                  </a:lnTo>
                  <a:cubicBezTo>
                    <a:pt x="5549" y="238"/>
                    <a:pt x="4882" y="0"/>
                    <a:pt x="4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p21">
              <a:extLst>
                <a:ext uri="{FF2B5EF4-FFF2-40B4-BE49-F238E27FC236}">
                  <a16:creationId xmlns:a16="http://schemas.microsoft.com/office/drawing/2014/main" id="{CB7EBC8A-ED06-87D4-58B7-670914BE7546}"/>
                </a:ext>
              </a:extLst>
            </p:cNvPr>
            <p:cNvSpPr/>
            <p:nvPr/>
          </p:nvSpPr>
          <p:spPr>
            <a:xfrm>
              <a:off x="7436616" y="2318152"/>
              <a:ext cx="70050" cy="68409"/>
            </a:xfrm>
            <a:custGeom>
              <a:avLst/>
              <a:gdLst/>
              <a:ahLst/>
              <a:cxnLst/>
              <a:rect l="l" t="t" r="r" b="b"/>
              <a:pathLst>
                <a:path w="2049" h="2001" extrusionOk="0">
                  <a:moveTo>
                    <a:pt x="644" y="1"/>
                  </a:moveTo>
                  <a:lnTo>
                    <a:pt x="1" y="644"/>
                  </a:lnTo>
                  <a:lnTo>
                    <a:pt x="215" y="1834"/>
                  </a:lnTo>
                  <a:lnTo>
                    <a:pt x="1406" y="2001"/>
                  </a:lnTo>
                  <a:lnTo>
                    <a:pt x="2049" y="1334"/>
                  </a:lnTo>
                  <a:lnTo>
                    <a:pt x="1072" y="1215"/>
                  </a:lnTo>
                  <a:cubicBezTo>
                    <a:pt x="929" y="1191"/>
                    <a:pt x="834" y="1096"/>
                    <a:pt x="810" y="953"/>
                  </a:cubicBezTo>
                  <a:lnTo>
                    <a:pt x="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11CB-F21B-213F-7D39-1F7959A2E418}"/>
              </a:ext>
            </a:extLst>
          </p:cNvPr>
          <p:cNvSpPr>
            <a:spLocks noGrp="1"/>
          </p:cNvSpPr>
          <p:nvPr>
            <p:ph type="title"/>
          </p:nvPr>
        </p:nvSpPr>
        <p:spPr/>
        <p:txBody>
          <a:bodyPr>
            <a:noAutofit/>
          </a:bodyPr>
          <a:lstStyle/>
          <a:p>
            <a:r>
              <a:rPr lang="en-IN">
                <a:latin typeface="Neue Haas Grotesk Text Pro" panose="020B0504020202020204" pitchFamily="34" charset="0"/>
              </a:rPr>
              <a:t>About the Dataset</a:t>
            </a:r>
          </a:p>
        </p:txBody>
      </p:sp>
      <p:pic>
        <p:nvPicPr>
          <p:cNvPr id="8" name="Picture 7">
            <a:extLst>
              <a:ext uri="{FF2B5EF4-FFF2-40B4-BE49-F238E27FC236}">
                <a16:creationId xmlns:a16="http://schemas.microsoft.com/office/drawing/2014/main" id="{D202F3AE-B1A6-57AD-E1ED-31C7770F3F53}"/>
              </a:ext>
            </a:extLst>
          </p:cNvPr>
          <p:cNvPicPr>
            <a:picLocks noChangeAspect="1"/>
          </p:cNvPicPr>
          <p:nvPr/>
        </p:nvPicPr>
        <p:blipFill>
          <a:blip r:embed="rId3"/>
          <a:stretch>
            <a:fillRect/>
          </a:stretch>
        </p:blipFill>
        <p:spPr>
          <a:xfrm>
            <a:off x="3137990" y="3155204"/>
            <a:ext cx="5461818" cy="1485367"/>
          </a:xfrm>
          <a:prstGeom prst="rect">
            <a:avLst/>
          </a:prstGeom>
        </p:spPr>
      </p:pic>
      <p:pic>
        <p:nvPicPr>
          <p:cNvPr id="12" name="Picture 11" descr="A black and white location pin&#10;&#10;Description automatically generated">
            <a:extLst>
              <a:ext uri="{FF2B5EF4-FFF2-40B4-BE49-F238E27FC236}">
                <a16:creationId xmlns:a16="http://schemas.microsoft.com/office/drawing/2014/main" id="{111102C3-3274-0D79-F1F3-766CF46FD724}"/>
              </a:ext>
            </a:extLst>
          </p:cNvPr>
          <p:cNvPicPr>
            <a:picLocks noChangeAspect="1"/>
          </p:cNvPicPr>
          <p:nvPr/>
        </p:nvPicPr>
        <p:blipFill>
          <a:blip r:embed="rId4"/>
          <a:stretch>
            <a:fillRect/>
          </a:stretch>
        </p:blipFill>
        <p:spPr>
          <a:xfrm>
            <a:off x="468145" y="1695609"/>
            <a:ext cx="862926" cy="862926"/>
          </a:xfrm>
          <a:prstGeom prst="rect">
            <a:avLst/>
          </a:prstGeom>
        </p:spPr>
      </p:pic>
      <p:sp>
        <p:nvSpPr>
          <p:cNvPr id="13" name="TextBox 12">
            <a:extLst>
              <a:ext uri="{FF2B5EF4-FFF2-40B4-BE49-F238E27FC236}">
                <a16:creationId xmlns:a16="http://schemas.microsoft.com/office/drawing/2014/main" id="{F4134040-846A-B303-89B0-ECC4355BBE34}"/>
              </a:ext>
            </a:extLst>
          </p:cNvPr>
          <p:cNvSpPr txBox="1"/>
          <p:nvPr/>
        </p:nvSpPr>
        <p:spPr>
          <a:xfrm>
            <a:off x="1294302" y="1933423"/>
            <a:ext cx="1471961" cy="369332"/>
          </a:xfrm>
          <a:prstGeom prst="rect">
            <a:avLst/>
          </a:prstGeom>
          <a:noFill/>
        </p:spPr>
        <p:txBody>
          <a:bodyPr wrap="square" rtlCol="0">
            <a:spAutoFit/>
          </a:bodyPr>
          <a:lstStyle/>
          <a:p>
            <a:r>
              <a:rPr lang="en-US" sz="1800">
                <a:solidFill>
                  <a:schemeClr val="accent3">
                    <a:lumMod val="50000"/>
                  </a:schemeClr>
                </a:solidFill>
                <a:latin typeface="Neue Haas Grotesk Text Pro" panose="020B0504020202020204" pitchFamily="34" charset="0"/>
              </a:rPr>
              <a:t>Dallas, TX</a:t>
            </a:r>
            <a:endParaRPr lang="en-US" sz="1800" b="1">
              <a:solidFill>
                <a:schemeClr val="accent3">
                  <a:lumMod val="50000"/>
                </a:schemeClr>
              </a:solidFill>
              <a:latin typeface="Neue Haas Grotesk Text Pro" panose="020B0504020202020204" pitchFamily="34" charset="0"/>
            </a:endParaRPr>
          </a:p>
        </p:txBody>
      </p:sp>
      <p:pic>
        <p:nvPicPr>
          <p:cNvPr id="15" name="Picture 14" descr="A black silhouette of a person&#10;&#10;Description automatically generated">
            <a:extLst>
              <a:ext uri="{FF2B5EF4-FFF2-40B4-BE49-F238E27FC236}">
                <a16:creationId xmlns:a16="http://schemas.microsoft.com/office/drawing/2014/main" id="{1FA082F3-1DEC-A6C5-98AB-CDE516DE336D}"/>
              </a:ext>
            </a:extLst>
          </p:cNvPr>
          <p:cNvPicPr>
            <a:picLocks noChangeAspect="1"/>
          </p:cNvPicPr>
          <p:nvPr/>
        </p:nvPicPr>
        <p:blipFill>
          <a:blip r:embed="rId5"/>
          <a:stretch>
            <a:fillRect/>
          </a:stretch>
        </p:blipFill>
        <p:spPr>
          <a:xfrm>
            <a:off x="544192" y="2602682"/>
            <a:ext cx="727524" cy="727524"/>
          </a:xfrm>
          <a:prstGeom prst="rect">
            <a:avLst/>
          </a:prstGeom>
        </p:spPr>
      </p:pic>
      <p:sp>
        <p:nvSpPr>
          <p:cNvPr id="16" name="TextBox 15">
            <a:extLst>
              <a:ext uri="{FF2B5EF4-FFF2-40B4-BE49-F238E27FC236}">
                <a16:creationId xmlns:a16="http://schemas.microsoft.com/office/drawing/2014/main" id="{31A536F0-7FED-DE4B-D933-268CEB1BA5A0}"/>
              </a:ext>
            </a:extLst>
          </p:cNvPr>
          <p:cNvSpPr txBox="1"/>
          <p:nvPr/>
        </p:nvSpPr>
        <p:spPr>
          <a:xfrm>
            <a:off x="1271716" y="2796349"/>
            <a:ext cx="1471961" cy="369332"/>
          </a:xfrm>
          <a:prstGeom prst="rect">
            <a:avLst/>
          </a:prstGeom>
          <a:noFill/>
        </p:spPr>
        <p:txBody>
          <a:bodyPr wrap="square" rtlCol="0">
            <a:spAutoFit/>
          </a:bodyPr>
          <a:lstStyle/>
          <a:p>
            <a:r>
              <a:rPr lang="en-US" sz="1800">
                <a:solidFill>
                  <a:schemeClr val="accent3">
                    <a:lumMod val="50000"/>
                  </a:schemeClr>
                </a:solidFill>
                <a:latin typeface="Neue Haas Grotesk Text Pro" panose="020B0504020202020204" pitchFamily="34" charset="0"/>
              </a:rPr>
              <a:t>4,490</a:t>
            </a:r>
            <a:endParaRPr lang="en-US" sz="1800" b="1">
              <a:solidFill>
                <a:schemeClr val="accent3">
                  <a:lumMod val="50000"/>
                </a:schemeClr>
              </a:solidFill>
              <a:latin typeface="Neue Haas Grotesk Text Pro" panose="020B0504020202020204" pitchFamily="34" charset="0"/>
            </a:endParaRPr>
          </a:p>
        </p:txBody>
      </p:sp>
      <p:pic>
        <p:nvPicPr>
          <p:cNvPr id="18" name="Picture 17" descr="A black and white house&#10;&#10;Description automatically generated">
            <a:extLst>
              <a:ext uri="{FF2B5EF4-FFF2-40B4-BE49-F238E27FC236}">
                <a16:creationId xmlns:a16="http://schemas.microsoft.com/office/drawing/2014/main" id="{BF49E846-BEEB-A857-0723-8A6CCC6EC81D}"/>
              </a:ext>
            </a:extLst>
          </p:cNvPr>
          <p:cNvPicPr>
            <a:picLocks noChangeAspect="1"/>
          </p:cNvPicPr>
          <p:nvPr/>
        </p:nvPicPr>
        <p:blipFill>
          <a:blip r:embed="rId6"/>
          <a:stretch>
            <a:fillRect/>
          </a:stretch>
        </p:blipFill>
        <p:spPr>
          <a:xfrm>
            <a:off x="544191" y="3570502"/>
            <a:ext cx="727525" cy="654773"/>
          </a:xfrm>
          <a:prstGeom prst="rect">
            <a:avLst/>
          </a:prstGeom>
        </p:spPr>
      </p:pic>
      <p:sp>
        <p:nvSpPr>
          <p:cNvPr id="19" name="TextBox 18">
            <a:extLst>
              <a:ext uri="{FF2B5EF4-FFF2-40B4-BE49-F238E27FC236}">
                <a16:creationId xmlns:a16="http://schemas.microsoft.com/office/drawing/2014/main" id="{CAB0FD06-0F99-36A2-0A05-21A740EF6DA0}"/>
              </a:ext>
            </a:extLst>
          </p:cNvPr>
          <p:cNvSpPr txBox="1"/>
          <p:nvPr/>
        </p:nvSpPr>
        <p:spPr>
          <a:xfrm>
            <a:off x="1271716" y="3713222"/>
            <a:ext cx="1471961" cy="369332"/>
          </a:xfrm>
          <a:prstGeom prst="rect">
            <a:avLst/>
          </a:prstGeom>
          <a:noFill/>
        </p:spPr>
        <p:txBody>
          <a:bodyPr wrap="square" rtlCol="0">
            <a:spAutoFit/>
          </a:bodyPr>
          <a:lstStyle/>
          <a:p>
            <a:r>
              <a:rPr lang="en-US" sz="1800">
                <a:solidFill>
                  <a:schemeClr val="accent3">
                    <a:lumMod val="50000"/>
                  </a:schemeClr>
                </a:solidFill>
                <a:latin typeface="Neue Haas Grotesk Text Pro" panose="020B0504020202020204" pitchFamily="34" charset="0"/>
              </a:rPr>
              <a:t>9,599</a:t>
            </a:r>
            <a:endParaRPr lang="en-US" sz="1800" b="1">
              <a:solidFill>
                <a:schemeClr val="accent3">
                  <a:lumMod val="50000"/>
                </a:schemeClr>
              </a:solidFill>
              <a:latin typeface="Neue Haas Grotesk Text Pro" panose="020B0504020202020204" pitchFamily="34" charset="0"/>
            </a:endParaRPr>
          </a:p>
        </p:txBody>
      </p:sp>
      <p:pic>
        <p:nvPicPr>
          <p:cNvPr id="20" name="Picture 19">
            <a:extLst>
              <a:ext uri="{FF2B5EF4-FFF2-40B4-BE49-F238E27FC236}">
                <a16:creationId xmlns:a16="http://schemas.microsoft.com/office/drawing/2014/main" id="{7EF580D8-3769-6A4C-E8F5-1CF9EBBB1951}"/>
              </a:ext>
            </a:extLst>
          </p:cNvPr>
          <p:cNvPicPr>
            <a:picLocks noChangeAspect="1"/>
          </p:cNvPicPr>
          <p:nvPr/>
        </p:nvPicPr>
        <p:blipFill rotWithShape="1">
          <a:blip r:embed="rId7"/>
          <a:srcRect t="888"/>
          <a:stretch/>
        </p:blipFill>
        <p:spPr>
          <a:xfrm>
            <a:off x="3250220" y="1289556"/>
            <a:ext cx="5237357" cy="1691459"/>
          </a:xfrm>
          <a:prstGeom prst="rect">
            <a:avLst/>
          </a:prstGeom>
        </p:spPr>
      </p:pic>
    </p:spTree>
    <p:extLst>
      <p:ext uri="{BB962C8B-B14F-4D97-AF65-F5344CB8AC3E}">
        <p14:creationId xmlns:p14="http://schemas.microsoft.com/office/powerpoint/2010/main" val="326187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atin typeface="Neue Haas Grotesk Text Pro" panose="020B0504020202020204" pitchFamily="34" charset="0"/>
              </a:rPr>
              <a:t>RevPAR?</a:t>
            </a:r>
          </a:p>
        </p:txBody>
      </p:sp>
      <p:sp>
        <p:nvSpPr>
          <p:cNvPr id="73" name="Google Shape;73;p16"/>
          <p:cNvSpPr/>
          <p:nvPr/>
        </p:nvSpPr>
        <p:spPr>
          <a:xfrm>
            <a:off x="3373250" y="1645300"/>
            <a:ext cx="2397600" cy="2397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16"/>
          <p:cNvGrpSpPr/>
          <p:nvPr/>
        </p:nvGrpSpPr>
        <p:grpSpPr>
          <a:xfrm>
            <a:off x="3526575" y="2000075"/>
            <a:ext cx="2090700" cy="1462050"/>
            <a:chOff x="3526575" y="2000075"/>
            <a:chExt cx="2090700" cy="1462050"/>
          </a:xfrm>
        </p:grpSpPr>
        <p:sp>
          <p:nvSpPr>
            <p:cNvPr id="75" name="Google Shape;75;p16"/>
            <p:cNvSpPr txBox="1"/>
            <p:nvPr/>
          </p:nvSpPr>
          <p:spPr>
            <a:xfrm>
              <a:off x="3526575" y="2731925"/>
              <a:ext cx="2090700" cy="73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Neue Haas Grotesk Text Pro" panose="020B0504020202020204" pitchFamily="34" charset="0"/>
                  <a:ea typeface="Fira Sans Extra Condensed"/>
                  <a:cs typeface="Fira Sans Extra Condensed"/>
                  <a:sym typeface="Fira Sans Extra Condensed"/>
                </a:rPr>
                <a:t>Reasons WHY</a:t>
              </a:r>
              <a:endParaRPr sz="20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sp>
          <p:nvSpPr>
            <p:cNvPr id="76" name="Google Shape;76;p16"/>
            <p:cNvSpPr txBox="1"/>
            <p:nvPr/>
          </p:nvSpPr>
          <p:spPr>
            <a:xfrm>
              <a:off x="4139975" y="2000075"/>
              <a:ext cx="864000" cy="73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accent3"/>
                  </a:solidFill>
                  <a:latin typeface="Neue Haas Grotesk Text Pro" panose="020B0504020202020204" pitchFamily="34" charset="0"/>
                  <a:ea typeface="Fira Sans Extra Condensed"/>
                  <a:cs typeface="Fira Sans Extra Condensed"/>
                  <a:sym typeface="Fira Sans Extra Condensed"/>
                </a:rPr>
                <a:t>5</a:t>
              </a:r>
              <a:endParaRPr sz="5000" b="1">
                <a:solidFill>
                  <a:schemeClr val="accent3"/>
                </a:solidFill>
                <a:latin typeface="Neue Haas Grotesk Text Pro" panose="020B0504020202020204" pitchFamily="34" charset="0"/>
                <a:ea typeface="Fira Sans Extra Condensed"/>
                <a:cs typeface="Fira Sans Extra Condensed"/>
                <a:sym typeface="Fira Sans Extra Condensed"/>
              </a:endParaRPr>
            </a:p>
          </p:txBody>
        </p:sp>
      </p:grpSp>
      <p:grpSp>
        <p:nvGrpSpPr>
          <p:cNvPr id="77" name="Google Shape;77;p16"/>
          <p:cNvGrpSpPr/>
          <p:nvPr/>
        </p:nvGrpSpPr>
        <p:grpSpPr>
          <a:xfrm>
            <a:off x="513463" y="1260013"/>
            <a:ext cx="2362137" cy="615000"/>
            <a:chOff x="513463" y="1260013"/>
            <a:chExt cx="2362137" cy="615000"/>
          </a:xfrm>
        </p:grpSpPr>
        <p:sp>
          <p:nvSpPr>
            <p:cNvPr id="79" name="Google Shape;79;p16"/>
            <p:cNvSpPr txBox="1"/>
            <p:nvPr/>
          </p:nvSpPr>
          <p:spPr>
            <a:xfrm>
              <a:off x="513463" y="1430563"/>
              <a:ext cx="1650900" cy="273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b="1" i="0">
                  <a:effectLst/>
                  <a:latin typeface="Neue Haas Grotesk Text Pro" panose="020B0504020202020204" pitchFamily="34" charset="0"/>
                </a:rPr>
                <a:t>Performance Benchmarking</a:t>
              </a:r>
              <a:endParaRPr b="1">
                <a:solidFill>
                  <a:srgbClr val="000000"/>
                </a:solidFill>
                <a:latin typeface="Neue Haas Grotesk Text Pro" panose="020B0504020202020204" pitchFamily="34" charset="0"/>
                <a:ea typeface="Fira Sans Extra Condensed"/>
                <a:cs typeface="Fira Sans Extra Condensed"/>
                <a:sym typeface="Fira Sans Extra Condensed"/>
              </a:endParaRPr>
            </a:p>
          </p:txBody>
        </p:sp>
        <p:sp>
          <p:nvSpPr>
            <p:cNvPr id="81" name="Google Shape;81;p16"/>
            <p:cNvSpPr/>
            <p:nvPr/>
          </p:nvSpPr>
          <p:spPr>
            <a:xfrm>
              <a:off x="2260600" y="1260013"/>
              <a:ext cx="615000" cy="61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82" name="Google Shape;82;p16"/>
          <p:cNvGrpSpPr/>
          <p:nvPr/>
        </p:nvGrpSpPr>
        <p:grpSpPr>
          <a:xfrm>
            <a:off x="513463" y="2536538"/>
            <a:ext cx="2362137" cy="615000"/>
            <a:chOff x="513463" y="2536538"/>
            <a:chExt cx="2362137" cy="615000"/>
          </a:xfrm>
        </p:grpSpPr>
        <p:sp>
          <p:nvSpPr>
            <p:cNvPr id="84" name="Google Shape;84;p16"/>
            <p:cNvSpPr txBox="1"/>
            <p:nvPr/>
          </p:nvSpPr>
          <p:spPr>
            <a:xfrm>
              <a:off x="513463" y="2705438"/>
              <a:ext cx="1650900" cy="277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b="1" i="0">
                  <a:effectLst/>
                  <a:latin typeface="Neue Haas Grotesk Text Pro" panose="020B0504020202020204" pitchFamily="34" charset="0"/>
                </a:rPr>
                <a:t>Pricing Strategy Optimization</a:t>
              </a:r>
              <a:endParaRPr b="1">
                <a:solidFill>
                  <a:srgbClr val="000000"/>
                </a:solidFill>
                <a:latin typeface="Neue Haas Grotesk Text Pro" panose="020B0504020202020204" pitchFamily="34" charset="0"/>
                <a:ea typeface="Fira Sans Extra Condensed"/>
                <a:cs typeface="Fira Sans Extra Condensed"/>
                <a:sym typeface="Fira Sans Extra Condensed"/>
              </a:endParaRPr>
            </a:p>
          </p:txBody>
        </p:sp>
        <p:sp>
          <p:nvSpPr>
            <p:cNvPr id="86" name="Google Shape;86;p16"/>
            <p:cNvSpPr/>
            <p:nvPr/>
          </p:nvSpPr>
          <p:spPr>
            <a:xfrm>
              <a:off x="2260600" y="2536538"/>
              <a:ext cx="615000" cy="615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87" name="Google Shape;87;p16"/>
          <p:cNvGrpSpPr/>
          <p:nvPr/>
        </p:nvGrpSpPr>
        <p:grpSpPr>
          <a:xfrm>
            <a:off x="457200" y="3835098"/>
            <a:ext cx="2418400" cy="659715"/>
            <a:chOff x="457200" y="3835098"/>
            <a:chExt cx="2418400" cy="659715"/>
          </a:xfrm>
        </p:grpSpPr>
        <p:sp>
          <p:nvSpPr>
            <p:cNvPr id="88" name="Google Shape;88;p16"/>
            <p:cNvSpPr txBox="1"/>
            <p:nvPr/>
          </p:nvSpPr>
          <p:spPr>
            <a:xfrm>
              <a:off x="457200" y="3835098"/>
              <a:ext cx="16509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90" name="Google Shape;90;p16"/>
            <p:cNvSpPr/>
            <p:nvPr/>
          </p:nvSpPr>
          <p:spPr>
            <a:xfrm>
              <a:off x="2260600" y="3879813"/>
              <a:ext cx="615000" cy="61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91" name="Google Shape;91;p16"/>
          <p:cNvGrpSpPr/>
          <p:nvPr/>
        </p:nvGrpSpPr>
        <p:grpSpPr>
          <a:xfrm>
            <a:off x="6268500" y="1914963"/>
            <a:ext cx="2341026" cy="615000"/>
            <a:chOff x="6268500" y="1914963"/>
            <a:chExt cx="2341026" cy="615000"/>
          </a:xfrm>
        </p:grpSpPr>
        <p:sp>
          <p:nvSpPr>
            <p:cNvPr id="92" name="Google Shape;92;p16"/>
            <p:cNvSpPr txBox="1"/>
            <p:nvPr/>
          </p:nvSpPr>
          <p:spPr>
            <a:xfrm>
              <a:off x="6958626" y="2085513"/>
              <a:ext cx="16509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b="1" i="0">
                  <a:effectLst/>
                  <a:latin typeface="Neue Haas Grotesk Text Pro" panose="020B0504020202020204" pitchFamily="34" charset="0"/>
                </a:rPr>
                <a:t>Dynamic Pricing</a:t>
              </a:r>
            </a:p>
            <a:p>
              <a:pPr marL="0" lvl="0" indent="0" algn="r" rtl="0">
                <a:spcBef>
                  <a:spcPts val="0"/>
                </a:spcBef>
                <a:spcAft>
                  <a:spcPts val="0"/>
                </a:spcAft>
                <a:buNone/>
              </a:pPr>
              <a:r>
                <a:rPr lang="en-IN" b="1">
                  <a:solidFill>
                    <a:srgbClr val="000000"/>
                  </a:solidFill>
                  <a:latin typeface="Neue Haas Grotesk Text Pro" panose="020B0504020202020204" pitchFamily="34" charset="0"/>
                  <a:ea typeface="Fira Sans Extra Condensed"/>
                  <a:cs typeface="Fira Sans Extra Condensed"/>
                  <a:sym typeface="Fira Sans Extra Condensed"/>
                </a:rPr>
                <a:t>Strategy</a:t>
              </a:r>
              <a:endParaRPr b="1">
                <a:solidFill>
                  <a:srgbClr val="000000"/>
                </a:solidFill>
                <a:latin typeface="Neue Haas Grotesk Text Pro" panose="020B0504020202020204" pitchFamily="34" charset="0"/>
                <a:ea typeface="Fira Sans Extra Condensed"/>
                <a:cs typeface="Fira Sans Extra Condensed"/>
                <a:sym typeface="Fira Sans Extra Condensed"/>
              </a:endParaRPr>
            </a:p>
          </p:txBody>
        </p:sp>
        <p:sp>
          <p:nvSpPr>
            <p:cNvPr id="94" name="Google Shape;94;p16"/>
            <p:cNvSpPr/>
            <p:nvPr/>
          </p:nvSpPr>
          <p:spPr>
            <a:xfrm>
              <a:off x="6268500" y="1914963"/>
              <a:ext cx="615000" cy="615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95" name="Google Shape;95;p16"/>
          <p:cNvGrpSpPr/>
          <p:nvPr/>
        </p:nvGrpSpPr>
        <p:grpSpPr>
          <a:xfrm>
            <a:off x="6268500" y="3241063"/>
            <a:ext cx="2418300" cy="615000"/>
            <a:chOff x="6268500" y="3241063"/>
            <a:chExt cx="2418300" cy="615000"/>
          </a:xfrm>
        </p:grpSpPr>
        <p:sp>
          <p:nvSpPr>
            <p:cNvPr id="96" name="Google Shape;96;p16"/>
            <p:cNvSpPr txBox="1"/>
            <p:nvPr/>
          </p:nvSpPr>
          <p:spPr>
            <a:xfrm>
              <a:off x="6913551" y="3409900"/>
              <a:ext cx="1773249" cy="27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i="0">
                  <a:effectLst/>
                  <a:latin typeface="Neue Haas Grotesk Text Pro" panose="020B0504020202020204" pitchFamily="34" charset="0"/>
                </a:rPr>
                <a:t>Predictive Maintenance and Property Upkeep</a:t>
              </a:r>
              <a:endParaRPr b="1">
                <a:solidFill>
                  <a:srgbClr val="000000"/>
                </a:solidFill>
                <a:latin typeface="Neue Haas Grotesk Text Pro" panose="020B0504020202020204" pitchFamily="34" charset="0"/>
                <a:ea typeface="Fira Sans Extra Condensed"/>
                <a:cs typeface="Fira Sans Extra Condensed"/>
                <a:sym typeface="Fira Sans Extra Condensed"/>
              </a:endParaRPr>
            </a:p>
          </p:txBody>
        </p:sp>
        <p:sp>
          <p:nvSpPr>
            <p:cNvPr id="98" name="Google Shape;98;p16"/>
            <p:cNvSpPr/>
            <p:nvPr/>
          </p:nvSpPr>
          <p:spPr>
            <a:xfrm>
              <a:off x="6268500" y="3241063"/>
              <a:ext cx="615000" cy="615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grpSp>
      <p:cxnSp>
        <p:nvCxnSpPr>
          <p:cNvPr id="99" name="Google Shape;99;p16"/>
          <p:cNvCxnSpPr>
            <a:cxnSpLocks/>
            <a:stCxn id="73" idx="2"/>
          </p:cNvCxnSpPr>
          <p:nvPr/>
        </p:nvCxnSpPr>
        <p:spPr>
          <a:xfrm rot="10800000">
            <a:off x="2875550" y="1567600"/>
            <a:ext cx="497700" cy="1276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00" name="Google Shape;100;p16"/>
          <p:cNvCxnSpPr>
            <a:cxnSpLocks/>
            <a:stCxn id="73" idx="6"/>
          </p:cNvCxnSpPr>
          <p:nvPr/>
        </p:nvCxnSpPr>
        <p:spPr>
          <a:xfrm flipV="1">
            <a:off x="5770850" y="2222463"/>
            <a:ext cx="497650" cy="62163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01" name="Google Shape;101;p16"/>
          <p:cNvCxnSpPr>
            <a:cxnSpLocks/>
            <a:stCxn id="73" idx="6"/>
          </p:cNvCxnSpPr>
          <p:nvPr/>
        </p:nvCxnSpPr>
        <p:spPr>
          <a:xfrm>
            <a:off x="5770850" y="2844100"/>
            <a:ext cx="497700" cy="7044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02" name="Google Shape;102;p16"/>
          <p:cNvCxnSpPr>
            <a:cxnSpLocks/>
            <a:stCxn id="73" idx="2"/>
          </p:cNvCxnSpPr>
          <p:nvPr/>
        </p:nvCxnSpPr>
        <p:spPr>
          <a:xfrm rot="10800000">
            <a:off x="2875600" y="2844038"/>
            <a:ext cx="497650" cy="62"/>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03" name="Google Shape;103;p16"/>
          <p:cNvCxnSpPr>
            <a:cxnSpLocks/>
            <a:stCxn id="73" idx="2"/>
            <a:endCxn id="90" idx="6"/>
          </p:cNvCxnSpPr>
          <p:nvPr/>
        </p:nvCxnSpPr>
        <p:spPr>
          <a:xfrm rot="10800000" flipV="1">
            <a:off x="2875600" y="2844099"/>
            <a:ext cx="497650" cy="1343213"/>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E0812F8B-4894-5C2A-A458-CC44E5A250E5}"/>
              </a:ext>
            </a:extLst>
          </p:cNvPr>
          <p:cNvSpPr txBox="1"/>
          <p:nvPr/>
        </p:nvSpPr>
        <p:spPr>
          <a:xfrm>
            <a:off x="516623" y="3925703"/>
            <a:ext cx="1647740" cy="523220"/>
          </a:xfrm>
          <a:prstGeom prst="rect">
            <a:avLst/>
          </a:prstGeom>
          <a:noFill/>
        </p:spPr>
        <p:txBody>
          <a:bodyPr wrap="square">
            <a:spAutoFit/>
          </a:bodyPr>
          <a:lstStyle/>
          <a:p>
            <a:r>
              <a:rPr lang="en-IN" b="1" i="0">
                <a:effectLst/>
                <a:latin typeface="Neue Haas Grotesk Text Pro" panose="020B0504020202020204" pitchFamily="34" charset="0"/>
              </a:rPr>
              <a:t>Occupancy Rate Insights</a:t>
            </a:r>
            <a:endParaRPr lang="en-IN">
              <a:latin typeface="Neue Haas Grotesk Text Pro" panose="020B05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8"/>
          <p:cNvSpPr/>
          <p:nvPr/>
        </p:nvSpPr>
        <p:spPr>
          <a:xfrm>
            <a:off x="2223839" y="4078050"/>
            <a:ext cx="615000" cy="615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sp>
        <p:nvSpPr>
          <p:cNvPr id="618" name="Google Shape;618;p2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Neue Haas Grotesk Text Pro" panose="020B0504020202020204" pitchFamily="34" charset="0"/>
              </a:rPr>
              <a:t>Data</a:t>
            </a:r>
            <a:r>
              <a:rPr lang="en-US" sz="2300">
                <a:latin typeface="Neue Haas Grotesk Text Pro" panose="020B0504020202020204" pitchFamily="34" charset="0"/>
              </a:rPr>
              <a:t> </a:t>
            </a:r>
            <a:r>
              <a:rPr lang="en-US">
                <a:latin typeface="Neue Haas Grotesk Text Pro" panose="020B0504020202020204" pitchFamily="34" charset="0"/>
              </a:rPr>
              <a:t>Preprocessing</a:t>
            </a:r>
          </a:p>
        </p:txBody>
      </p:sp>
      <p:sp>
        <p:nvSpPr>
          <p:cNvPr id="619" name="Google Shape;619;p28"/>
          <p:cNvSpPr/>
          <p:nvPr/>
        </p:nvSpPr>
        <p:spPr>
          <a:xfrm rot="10800000">
            <a:off x="471775" y="1081718"/>
            <a:ext cx="4119300" cy="654000"/>
          </a:xfrm>
          <a:prstGeom prst="trapezoid">
            <a:avLst>
              <a:gd name="adj" fmla="val 5804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a:ln w="0"/>
              <a:solidFill>
                <a:schemeClr val="tx1"/>
              </a:solidFill>
              <a:effectLst>
                <a:outerShdw blurRad="38100" dist="19050" dir="2700000" algn="tl" rotWithShape="0">
                  <a:schemeClr val="dk1">
                    <a:alpha val="40000"/>
                  </a:schemeClr>
                </a:outerShdw>
              </a:effectLst>
              <a:latin typeface="Neue Haas Grotesk Text Pro" panose="020B0504020202020204" pitchFamily="34" charset="0"/>
            </a:endParaRPr>
          </a:p>
        </p:txBody>
      </p:sp>
      <p:sp>
        <p:nvSpPr>
          <p:cNvPr id="620" name="Google Shape;620;p28"/>
          <p:cNvSpPr/>
          <p:nvPr/>
        </p:nvSpPr>
        <p:spPr>
          <a:xfrm rot="10800000">
            <a:off x="897425" y="1830800"/>
            <a:ext cx="3267900" cy="654000"/>
          </a:xfrm>
          <a:prstGeom prst="trapezoid">
            <a:avLst>
              <a:gd name="adj" fmla="val 545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eue Haas Grotesk Text Pro" panose="020B0504020202020204" pitchFamily="34" charset="0"/>
            </a:endParaRPr>
          </a:p>
        </p:txBody>
      </p:sp>
      <p:sp>
        <p:nvSpPr>
          <p:cNvPr id="621" name="Google Shape;621;p28"/>
          <p:cNvSpPr/>
          <p:nvPr/>
        </p:nvSpPr>
        <p:spPr>
          <a:xfrm rot="10800000">
            <a:off x="1323175" y="2579900"/>
            <a:ext cx="2416500" cy="654000"/>
          </a:xfrm>
          <a:prstGeom prst="trapezoid">
            <a:avLst>
              <a:gd name="adj" fmla="val 563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eue Haas Grotesk Text Pro" panose="020B0504020202020204" pitchFamily="34" charset="0"/>
            </a:endParaRPr>
          </a:p>
        </p:txBody>
      </p:sp>
      <p:sp>
        <p:nvSpPr>
          <p:cNvPr id="622" name="Google Shape;622;p28"/>
          <p:cNvSpPr/>
          <p:nvPr/>
        </p:nvSpPr>
        <p:spPr>
          <a:xfrm rot="10800000">
            <a:off x="1726150" y="3328975"/>
            <a:ext cx="1610700" cy="654000"/>
          </a:xfrm>
          <a:prstGeom prst="trapezoid">
            <a:avLst>
              <a:gd name="adj" fmla="val 5804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eue Haas Grotesk Text Pro" panose="020B0504020202020204" pitchFamily="34" charset="0"/>
            </a:endParaRPr>
          </a:p>
        </p:txBody>
      </p:sp>
      <p:grpSp>
        <p:nvGrpSpPr>
          <p:cNvPr id="623" name="Google Shape;623;p28"/>
          <p:cNvGrpSpPr/>
          <p:nvPr/>
        </p:nvGrpSpPr>
        <p:grpSpPr>
          <a:xfrm>
            <a:off x="4567502" y="1959912"/>
            <a:ext cx="4304641" cy="403510"/>
            <a:chOff x="4930582" y="1959921"/>
            <a:chExt cx="3925222" cy="403510"/>
          </a:xfrm>
        </p:grpSpPr>
        <p:sp>
          <p:nvSpPr>
            <p:cNvPr id="624" name="Google Shape;624;p28"/>
            <p:cNvSpPr txBox="1"/>
            <p:nvPr/>
          </p:nvSpPr>
          <p:spPr>
            <a:xfrm>
              <a:off x="6794804" y="1959921"/>
              <a:ext cx="2061000" cy="40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sz="1100">
                  <a:latin typeface="Neue Haas Grotesk Text Pro" panose="020B0504020202020204" pitchFamily="34" charset="0"/>
                  <a:ea typeface="Roboto"/>
                  <a:cs typeface="Roboto"/>
                  <a:sym typeface="Roboto"/>
                </a:rPr>
                <a:t>Imputation by using mean, median to handle missing values</a:t>
              </a:r>
              <a:endParaRPr lang="en-US" sz="1100">
                <a:latin typeface="Neue Haas Grotesk Text Pro" panose="020B0504020202020204" pitchFamily="34" charset="0"/>
              </a:endParaRPr>
            </a:p>
          </p:txBody>
        </p:sp>
        <p:sp>
          <p:nvSpPr>
            <p:cNvPr id="625" name="Google Shape;625;p28"/>
            <p:cNvSpPr txBox="1"/>
            <p:nvPr/>
          </p:nvSpPr>
          <p:spPr>
            <a:xfrm>
              <a:off x="4930582" y="1959931"/>
              <a:ext cx="1864227" cy="403500"/>
            </a:xfrm>
            <a:prstGeom prst="rect">
              <a:avLst/>
            </a:prstGeom>
            <a:solidFill>
              <a:schemeClr val="accent2"/>
            </a:solidFill>
            <a:ln>
              <a:noFill/>
            </a:ln>
          </p:spPr>
          <p:txBody>
            <a:bodyPr spcFirstLastPara="1" wrap="square" lIns="91425" tIns="91425" rIns="91425" bIns="91425" anchor="ctr" anchorCtr="0">
              <a:noAutofit/>
            </a:bodyPr>
            <a:lstStyle/>
            <a:p>
              <a:pPr algn="ctr"/>
              <a:r>
                <a:rPr lang="en-US" sz="1200" b="1">
                  <a:solidFill>
                    <a:schemeClr val="lt1"/>
                  </a:solidFill>
                  <a:latin typeface="Neue Haas Grotesk Text Pro" panose="020B0504020202020204" pitchFamily="34" charset="0"/>
                  <a:ea typeface="Fira Sans Extra Condensed"/>
                  <a:cs typeface="Fira Sans Extra Condensed"/>
                  <a:sym typeface="Fira Sans Extra Condensed"/>
                </a:rPr>
                <a:t>Handling Missing Values</a:t>
              </a:r>
            </a:p>
          </p:txBody>
        </p:sp>
      </p:grpSp>
      <p:grpSp>
        <p:nvGrpSpPr>
          <p:cNvPr id="626" name="Google Shape;626;p28"/>
          <p:cNvGrpSpPr/>
          <p:nvPr/>
        </p:nvGrpSpPr>
        <p:grpSpPr>
          <a:xfrm>
            <a:off x="4567514" y="2687995"/>
            <a:ext cx="4078416" cy="420650"/>
            <a:chOff x="4930583" y="2688007"/>
            <a:chExt cx="3718933" cy="420650"/>
          </a:xfrm>
        </p:grpSpPr>
        <p:sp>
          <p:nvSpPr>
            <p:cNvPr id="627" name="Google Shape;627;p28"/>
            <p:cNvSpPr txBox="1"/>
            <p:nvPr/>
          </p:nvSpPr>
          <p:spPr>
            <a:xfrm>
              <a:off x="6794793" y="2688007"/>
              <a:ext cx="1854723" cy="39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100">
                  <a:solidFill>
                    <a:srgbClr val="000000"/>
                  </a:solidFill>
                  <a:latin typeface="Neue Haas Grotesk Text Pro" panose="020B0504020202020204" pitchFamily="34" charset="0"/>
                  <a:ea typeface="Roboto"/>
                  <a:cs typeface="Roboto"/>
                  <a:sym typeface="Roboto"/>
                </a:rPr>
                <a:t>Standardize the range of value by using Standard Deviation </a:t>
              </a:r>
              <a:endParaRPr sz="1100">
                <a:solidFill>
                  <a:srgbClr val="000000"/>
                </a:solidFill>
                <a:latin typeface="Neue Haas Grotesk Text Pro" panose="020B0504020202020204" pitchFamily="34" charset="0"/>
                <a:ea typeface="Roboto"/>
                <a:cs typeface="Roboto"/>
                <a:sym typeface="Roboto"/>
              </a:endParaRPr>
            </a:p>
          </p:txBody>
        </p:sp>
        <p:sp>
          <p:nvSpPr>
            <p:cNvPr id="628" name="Google Shape;628;p28"/>
            <p:cNvSpPr txBox="1"/>
            <p:nvPr/>
          </p:nvSpPr>
          <p:spPr>
            <a:xfrm>
              <a:off x="4930583" y="2709957"/>
              <a:ext cx="1876877" cy="398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solidFill>
                    <a:schemeClr val="lt1"/>
                  </a:solidFill>
                  <a:latin typeface="Neue Haas Grotesk Text Pro" panose="020B0504020202020204" pitchFamily="34" charset="0"/>
                  <a:ea typeface="Fira Sans Extra Condensed"/>
                  <a:cs typeface="Fira Sans Extra Condensed"/>
                  <a:sym typeface="Fira Sans Extra Condensed"/>
                </a:rPr>
                <a:t>Handling Outliers</a:t>
              </a:r>
              <a:endParaRPr sz="12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grpSp>
      <p:grpSp>
        <p:nvGrpSpPr>
          <p:cNvPr id="629" name="Google Shape;629;p28"/>
          <p:cNvGrpSpPr/>
          <p:nvPr/>
        </p:nvGrpSpPr>
        <p:grpSpPr>
          <a:xfrm>
            <a:off x="4567501" y="4170387"/>
            <a:ext cx="4292175" cy="428712"/>
            <a:chOff x="4930583" y="4170387"/>
            <a:chExt cx="3913856" cy="428712"/>
          </a:xfrm>
        </p:grpSpPr>
        <p:sp>
          <p:nvSpPr>
            <p:cNvPr id="630" name="Google Shape;630;p28"/>
            <p:cNvSpPr txBox="1"/>
            <p:nvPr/>
          </p:nvSpPr>
          <p:spPr>
            <a:xfrm>
              <a:off x="6783439" y="4170387"/>
              <a:ext cx="2061000" cy="398700"/>
            </a:xfrm>
            <a:prstGeom prst="rect">
              <a:avLst/>
            </a:prstGeom>
            <a:noFill/>
            <a:ln>
              <a:noFill/>
            </a:ln>
          </p:spPr>
          <p:txBody>
            <a:bodyPr spcFirstLastPara="1" wrap="square" lIns="91425" tIns="91425" rIns="91425" bIns="91425" anchor="ctr" anchorCtr="0">
              <a:noAutofit/>
            </a:bodyPr>
            <a:lstStyle/>
            <a:p>
              <a:r>
                <a:rPr lang="en" sz="1100">
                  <a:solidFill>
                    <a:srgbClr val="000000"/>
                  </a:solidFill>
                  <a:latin typeface="Neue Haas Grotesk Text Pro" panose="020B0504020202020204" pitchFamily="34" charset="0"/>
                  <a:ea typeface="Roboto"/>
                  <a:cs typeface="Roboto"/>
                  <a:sym typeface="Roboto"/>
                </a:rPr>
                <a:t>Log Transformation</a:t>
              </a:r>
              <a:endParaRPr lang="en" sz="1100">
                <a:latin typeface="Neue Haas Grotesk Text Pro" panose="020B0504020202020204" pitchFamily="34" charset="0"/>
                <a:ea typeface="Roboto"/>
              </a:endParaRPr>
            </a:p>
          </p:txBody>
        </p:sp>
        <p:sp>
          <p:nvSpPr>
            <p:cNvPr id="631" name="Google Shape;631;p28"/>
            <p:cNvSpPr txBox="1"/>
            <p:nvPr/>
          </p:nvSpPr>
          <p:spPr>
            <a:xfrm>
              <a:off x="4930583" y="4200399"/>
              <a:ext cx="1864225" cy="398700"/>
            </a:xfrm>
            <a:prstGeom prst="rect">
              <a:avLst/>
            </a:prstGeom>
            <a:solidFill>
              <a:schemeClr val="accent5"/>
            </a:solidFill>
            <a:ln>
              <a:noFill/>
            </a:ln>
          </p:spPr>
          <p:txBody>
            <a:bodyPr spcFirstLastPara="1" wrap="square" lIns="91425" tIns="91425" rIns="91425" bIns="91425" anchor="ctr" anchorCtr="0">
              <a:noAutofit/>
            </a:bodyPr>
            <a:lstStyle/>
            <a:p>
              <a:pPr algn="ctr"/>
              <a:r>
                <a:rPr lang="en-US" sz="1200" b="1">
                  <a:solidFill>
                    <a:schemeClr val="lt1"/>
                  </a:solidFill>
                  <a:latin typeface="Neue Haas Grotesk Text Pro" panose="020B0504020202020204" pitchFamily="34" charset="0"/>
                  <a:ea typeface="Fira Sans Extra Condensed"/>
                  <a:cs typeface="Fira Sans Extra Condensed"/>
                  <a:sym typeface="Fira Sans Extra Condensed"/>
                </a:rPr>
                <a:t>Data Transformation</a:t>
              </a:r>
              <a:endParaRPr sz="12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grpSp>
      <p:grpSp>
        <p:nvGrpSpPr>
          <p:cNvPr id="632" name="Google Shape;632;p28"/>
          <p:cNvGrpSpPr/>
          <p:nvPr/>
        </p:nvGrpSpPr>
        <p:grpSpPr>
          <a:xfrm>
            <a:off x="4617016" y="1206427"/>
            <a:ext cx="4016460" cy="406973"/>
            <a:chOff x="4930582" y="1206427"/>
            <a:chExt cx="3707004" cy="406973"/>
          </a:xfrm>
        </p:grpSpPr>
        <p:sp>
          <p:nvSpPr>
            <p:cNvPr id="633" name="Google Shape;633;p28"/>
            <p:cNvSpPr txBox="1"/>
            <p:nvPr/>
          </p:nvSpPr>
          <p:spPr>
            <a:xfrm>
              <a:off x="6660966" y="1206427"/>
              <a:ext cx="1976620" cy="39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Neue Haas Grotesk Text Pro" panose="020B0504020202020204" pitchFamily="34" charset="0"/>
                  <a:ea typeface="Roboto"/>
                  <a:cs typeface="Roboto"/>
                  <a:sym typeface="Roboto"/>
                </a:rPr>
                <a:t>Exploratory Data Analysis</a:t>
              </a:r>
              <a:endParaRPr lang="en-US" sz="1100">
                <a:solidFill>
                  <a:srgbClr val="000000"/>
                </a:solidFill>
                <a:latin typeface="Neue Haas Grotesk Text Pro" panose="020B0504020202020204" pitchFamily="34" charset="0"/>
                <a:ea typeface="Roboto"/>
                <a:cs typeface="Roboto"/>
              </a:endParaRPr>
            </a:p>
          </p:txBody>
        </p:sp>
        <p:sp>
          <p:nvSpPr>
            <p:cNvPr id="634" name="Google Shape;634;p28"/>
            <p:cNvSpPr txBox="1"/>
            <p:nvPr/>
          </p:nvSpPr>
          <p:spPr>
            <a:xfrm>
              <a:off x="4930582" y="1214700"/>
              <a:ext cx="1841206"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Neue Haas Grotesk Text Pro" panose="020B0504020202020204" pitchFamily="34" charset="0"/>
                  <a:ea typeface="Fira Sans Extra Condensed"/>
                  <a:cs typeface="Fira Sans Extra Condensed"/>
                  <a:sym typeface="Fira Sans Extra Condensed"/>
                </a:rPr>
                <a:t>EDA</a:t>
              </a:r>
              <a:endParaRPr sz="12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grpSp>
      <p:grpSp>
        <p:nvGrpSpPr>
          <p:cNvPr id="635" name="Google Shape;635;p28"/>
          <p:cNvGrpSpPr/>
          <p:nvPr/>
        </p:nvGrpSpPr>
        <p:grpSpPr>
          <a:xfrm>
            <a:off x="4567502" y="3455171"/>
            <a:ext cx="4292176" cy="412127"/>
            <a:chOff x="4930583" y="3455185"/>
            <a:chExt cx="3913854" cy="412127"/>
          </a:xfrm>
        </p:grpSpPr>
        <p:sp>
          <p:nvSpPr>
            <p:cNvPr id="636" name="Google Shape;636;p28"/>
            <p:cNvSpPr txBox="1"/>
            <p:nvPr/>
          </p:nvSpPr>
          <p:spPr>
            <a:xfrm>
              <a:off x="6783437" y="3468612"/>
              <a:ext cx="2061000" cy="39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100">
                  <a:solidFill>
                    <a:srgbClr val="000000"/>
                  </a:solidFill>
                  <a:latin typeface="Neue Haas Grotesk Text Pro" panose="020B0504020202020204" pitchFamily="34" charset="0"/>
                  <a:ea typeface="Roboto"/>
                  <a:cs typeface="Roboto"/>
                  <a:sym typeface="Roboto"/>
                </a:rPr>
                <a:t>Partition data into Train and Test 60:30:10</a:t>
              </a:r>
              <a:endParaRPr sz="1100">
                <a:solidFill>
                  <a:srgbClr val="000000"/>
                </a:solidFill>
                <a:latin typeface="Neue Haas Grotesk Text Pro" panose="020B0504020202020204" pitchFamily="34" charset="0"/>
                <a:ea typeface="Roboto"/>
                <a:cs typeface="Roboto"/>
                <a:sym typeface="Roboto"/>
              </a:endParaRPr>
            </a:p>
          </p:txBody>
        </p:sp>
        <p:sp>
          <p:nvSpPr>
            <p:cNvPr id="637" name="Google Shape;637;p28"/>
            <p:cNvSpPr txBox="1"/>
            <p:nvPr/>
          </p:nvSpPr>
          <p:spPr>
            <a:xfrm>
              <a:off x="4930583" y="3455185"/>
              <a:ext cx="1864225" cy="398700"/>
            </a:xfrm>
            <a:prstGeom prst="rect">
              <a:avLst/>
            </a:prstGeom>
            <a:solidFill>
              <a:schemeClr val="accent4"/>
            </a:solidFill>
            <a:ln>
              <a:noFill/>
            </a:ln>
          </p:spPr>
          <p:txBody>
            <a:bodyPr spcFirstLastPara="1" wrap="square" lIns="91425" tIns="91425" rIns="91425" bIns="91425" anchor="ctr" anchorCtr="0">
              <a:noAutofit/>
            </a:bodyPr>
            <a:lstStyle/>
            <a:p>
              <a:pPr algn="ctr"/>
              <a:r>
                <a:rPr lang="en-US" sz="1200" b="1">
                  <a:solidFill>
                    <a:schemeClr val="lt1"/>
                  </a:solidFill>
                  <a:latin typeface="Neue Haas Grotesk Text Pro" panose="020B0504020202020204" pitchFamily="34" charset="0"/>
                  <a:ea typeface="Fira Sans Extra Condensed"/>
                  <a:cs typeface="Fira Sans Extra Condensed"/>
                </a:rPr>
                <a:t>Data Partition</a:t>
              </a:r>
              <a:endParaRPr lang="en-US" sz="12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grpSp>
      <p:cxnSp>
        <p:nvCxnSpPr>
          <p:cNvPr id="668" name="Google Shape;668;p28"/>
          <p:cNvCxnSpPr>
            <a:cxnSpLocks/>
            <a:stCxn id="619" idx="1"/>
          </p:cNvCxnSpPr>
          <p:nvPr/>
        </p:nvCxnSpPr>
        <p:spPr>
          <a:xfrm>
            <a:off x="4401261" y="1408718"/>
            <a:ext cx="215756" cy="5332"/>
          </a:xfrm>
          <a:prstGeom prst="straightConnector1">
            <a:avLst/>
          </a:prstGeom>
          <a:noFill/>
          <a:ln w="9525" cap="flat" cmpd="sng">
            <a:solidFill>
              <a:schemeClr val="dk2"/>
            </a:solidFill>
            <a:prstDash val="solid"/>
            <a:round/>
            <a:headEnd type="none" w="med" len="med"/>
            <a:tailEnd type="none" w="med" len="med"/>
          </a:ln>
        </p:spPr>
      </p:cxnSp>
      <p:cxnSp>
        <p:nvCxnSpPr>
          <p:cNvPr id="669" name="Google Shape;669;p28"/>
          <p:cNvCxnSpPr>
            <a:cxnSpLocks/>
            <a:stCxn id="620" idx="1"/>
          </p:cNvCxnSpPr>
          <p:nvPr/>
        </p:nvCxnSpPr>
        <p:spPr>
          <a:xfrm>
            <a:off x="3987025" y="2157800"/>
            <a:ext cx="580475" cy="3872"/>
          </a:xfrm>
          <a:prstGeom prst="straightConnector1">
            <a:avLst/>
          </a:prstGeom>
          <a:noFill/>
          <a:ln w="9525" cap="flat" cmpd="sng">
            <a:solidFill>
              <a:schemeClr val="dk2"/>
            </a:solidFill>
            <a:prstDash val="solid"/>
            <a:round/>
            <a:headEnd type="none" w="med" len="med"/>
            <a:tailEnd type="none" w="med" len="med"/>
          </a:ln>
        </p:spPr>
      </p:cxnSp>
      <p:cxnSp>
        <p:nvCxnSpPr>
          <p:cNvPr id="670" name="Google Shape;670;p28"/>
          <p:cNvCxnSpPr>
            <a:cxnSpLocks/>
            <a:stCxn id="621" idx="1"/>
          </p:cNvCxnSpPr>
          <p:nvPr/>
        </p:nvCxnSpPr>
        <p:spPr>
          <a:xfrm>
            <a:off x="3555574" y="2906900"/>
            <a:ext cx="1011927" cy="2395"/>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28"/>
          <p:cNvCxnSpPr>
            <a:cxnSpLocks/>
            <a:stCxn id="622" idx="1"/>
          </p:cNvCxnSpPr>
          <p:nvPr/>
        </p:nvCxnSpPr>
        <p:spPr>
          <a:xfrm flipV="1">
            <a:off x="3147036" y="3654521"/>
            <a:ext cx="1420464" cy="1454"/>
          </a:xfrm>
          <a:prstGeom prst="straightConnector1">
            <a:avLst/>
          </a:prstGeom>
          <a:noFill/>
          <a:ln w="9525" cap="flat" cmpd="sng">
            <a:solidFill>
              <a:schemeClr val="dk2"/>
            </a:solidFill>
            <a:prstDash val="solid"/>
            <a:round/>
            <a:headEnd type="none" w="med" len="med"/>
            <a:tailEnd type="none" w="med" len="med"/>
          </a:ln>
        </p:spPr>
      </p:cxnSp>
      <p:cxnSp>
        <p:nvCxnSpPr>
          <p:cNvPr id="672" name="Google Shape;672;p28"/>
          <p:cNvCxnSpPr>
            <a:cxnSpLocks/>
            <a:stCxn id="617" idx="6"/>
          </p:cNvCxnSpPr>
          <p:nvPr/>
        </p:nvCxnSpPr>
        <p:spPr>
          <a:xfrm>
            <a:off x="2838839" y="4385550"/>
            <a:ext cx="1728662" cy="14199"/>
          </a:xfrm>
          <a:prstGeom prst="straightConnector1">
            <a:avLst/>
          </a:prstGeom>
          <a:noFill/>
          <a:ln w="9525" cap="flat" cmpd="sng">
            <a:solidFill>
              <a:schemeClr val="dk2"/>
            </a:solidFill>
            <a:prstDash val="solid"/>
            <a:round/>
            <a:headEnd type="none" w="med" len="med"/>
            <a:tailEnd type="none" w="med" len="med"/>
          </a:ln>
        </p:spPr>
      </p:cxnSp>
      <p:pic>
        <p:nvPicPr>
          <p:cNvPr id="3" name="Graphic 2" descr="Bug under magnifying glass outline">
            <a:extLst>
              <a:ext uri="{FF2B5EF4-FFF2-40B4-BE49-F238E27FC236}">
                <a16:creationId xmlns:a16="http://schemas.microsoft.com/office/drawing/2014/main" id="{9A8A55DB-EF2A-2032-E925-DC52ABBB35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40578" y="1190005"/>
            <a:ext cx="476284" cy="476284"/>
          </a:xfrm>
          <a:prstGeom prst="rect">
            <a:avLst/>
          </a:prstGeom>
        </p:spPr>
      </p:pic>
      <p:pic>
        <p:nvPicPr>
          <p:cNvPr id="6" name="Graphic 5" descr="Fork In Road outline">
            <a:extLst>
              <a:ext uri="{FF2B5EF4-FFF2-40B4-BE49-F238E27FC236}">
                <a16:creationId xmlns:a16="http://schemas.microsoft.com/office/drawing/2014/main" id="{8DBACBEF-98DE-3E8A-5D65-92750C92FE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57051" y="4195449"/>
            <a:ext cx="348576" cy="348576"/>
          </a:xfrm>
          <a:prstGeom prst="rect">
            <a:avLst/>
          </a:prstGeom>
        </p:spPr>
      </p:pic>
      <p:pic>
        <p:nvPicPr>
          <p:cNvPr id="10" name="Graphic 9" descr="Abacus outline">
            <a:extLst>
              <a:ext uri="{FF2B5EF4-FFF2-40B4-BE49-F238E27FC236}">
                <a16:creationId xmlns:a16="http://schemas.microsoft.com/office/drawing/2014/main" id="{8DE3B696-1E23-30F6-D23C-DCF00E8617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40578" y="2664255"/>
            <a:ext cx="476284" cy="476284"/>
          </a:xfrm>
          <a:prstGeom prst="rect">
            <a:avLst/>
          </a:prstGeom>
        </p:spPr>
      </p:pic>
      <p:pic>
        <p:nvPicPr>
          <p:cNvPr id="12" name="Graphic 11" descr="Tree Stump outline">
            <a:extLst>
              <a:ext uri="{FF2B5EF4-FFF2-40B4-BE49-F238E27FC236}">
                <a16:creationId xmlns:a16="http://schemas.microsoft.com/office/drawing/2014/main" id="{CFA2CB68-9FB5-F3BA-81EF-754B27B87F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5664" y="3348137"/>
            <a:ext cx="551350" cy="551350"/>
          </a:xfrm>
          <a:prstGeom prst="rect">
            <a:avLst/>
          </a:prstGeom>
        </p:spPr>
      </p:pic>
      <p:pic>
        <p:nvPicPr>
          <p:cNvPr id="14" name="Graphic 13" descr="Badge Question Mark outline">
            <a:extLst>
              <a:ext uri="{FF2B5EF4-FFF2-40B4-BE49-F238E27FC236}">
                <a16:creationId xmlns:a16="http://schemas.microsoft.com/office/drawing/2014/main" id="{21DE20DF-63DC-4879-2C3F-77E86460452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38000" y="1920080"/>
            <a:ext cx="481440" cy="481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p:nvPr/>
        </p:nvSpPr>
        <p:spPr>
          <a:xfrm>
            <a:off x="4264489" y="1279250"/>
            <a:ext cx="615000" cy="61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84" name="Google Shape;184;p19"/>
          <p:cNvSpPr/>
          <p:nvPr/>
        </p:nvSpPr>
        <p:spPr>
          <a:xfrm>
            <a:off x="4264489" y="2557175"/>
            <a:ext cx="615000" cy="615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85" name="Google Shape;185;p19"/>
          <p:cNvSpPr/>
          <p:nvPr/>
        </p:nvSpPr>
        <p:spPr>
          <a:xfrm>
            <a:off x="4264489" y="3835088"/>
            <a:ext cx="615000" cy="615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86" name="Google Shape;186;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atin typeface="Neue Haas Grotesk Text Pro" panose="020B0504020202020204" pitchFamily="34" charset="0"/>
              </a:rPr>
              <a:t>Feature Selection</a:t>
            </a:r>
          </a:p>
        </p:txBody>
      </p:sp>
      <p:sp>
        <p:nvSpPr>
          <p:cNvPr id="187" name="Google Shape;187;p19"/>
          <p:cNvSpPr txBox="1"/>
          <p:nvPr/>
        </p:nvSpPr>
        <p:spPr>
          <a:xfrm>
            <a:off x="1784200" y="2426675"/>
            <a:ext cx="1385100" cy="876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accent3"/>
                </a:solidFill>
                <a:latin typeface="Neue Haas Grotesk Text Pro" panose="020B0504020202020204" pitchFamily="34" charset="0"/>
                <a:ea typeface="Fira Sans Extra Condensed"/>
                <a:cs typeface="Fira Sans Extra Condensed"/>
                <a:sym typeface="Fira Sans Extra Condensed"/>
              </a:rPr>
              <a:t>Primary Features</a:t>
            </a:r>
            <a:endParaRPr sz="1600" b="1">
              <a:solidFill>
                <a:schemeClr val="accent3"/>
              </a:solidFill>
              <a:latin typeface="Neue Haas Grotesk Text Pro" panose="020B0504020202020204" pitchFamily="34" charset="0"/>
              <a:ea typeface="Fira Sans Extra Condensed"/>
              <a:cs typeface="Fira Sans Extra Condensed"/>
              <a:sym typeface="Fira Sans Extra Condensed"/>
            </a:endParaRPr>
          </a:p>
        </p:txBody>
      </p:sp>
      <p:sp>
        <p:nvSpPr>
          <p:cNvPr id="188" name="Google Shape;188;p19"/>
          <p:cNvSpPr txBox="1"/>
          <p:nvPr/>
        </p:nvSpPr>
        <p:spPr>
          <a:xfrm>
            <a:off x="1784200" y="1148750"/>
            <a:ext cx="1385100" cy="876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Neue Haas Grotesk Text Pro" panose="020B0504020202020204" pitchFamily="34" charset="0"/>
                <a:ea typeface="Fira Sans Extra Condensed"/>
                <a:cs typeface="Fira Sans Extra Condensed"/>
                <a:sym typeface="Fira Sans Extra Condensed"/>
              </a:rPr>
              <a:t>Secondary Features</a:t>
            </a:r>
            <a:endParaRPr sz="16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cxnSp>
        <p:nvCxnSpPr>
          <p:cNvPr id="189" name="Google Shape;189;p19"/>
          <p:cNvCxnSpPr>
            <a:stCxn id="188" idx="2"/>
            <a:endCxn id="187" idx="0"/>
          </p:cNvCxnSpPr>
          <p:nvPr/>
        </p:nvCxnSpPr>
        <p:spPr>
          <a:xfrm>
            <a:off x="2476750" y="2024750"/>
            <a:ext cx="0" cy="402000"/>
          </a:xfrm>
          <a:prstGeom prst="straightConnector1">
            <a:avLst/>
          </a:prstGeom>
          <a:noFill/>
          <a:ln w="9525" cap="flat" cmpd="sng">
            <a:solidFill>
              <a:schemeClr val="dk2"/>
            </a:solidFill>
            <a:prstDash val="solid"/>
            <a:round/>
            <a:headEnd type="none" w="med" len="med"/>
            <a:tailEnd type="triangle" w="med" len="med"/>
          </a:ln>
        </p:spPr>
      </p:cxnSp>
      <p:grpSp>
        <p:nvGrpSpPr>
          <p:cNvPr id="190" name="Google Shape;190;p19"/>
          <p:cNvGrpSpPr/>
          <p:nvPr/>
        </p:nvGrpSpPr>
        <p:grpSpPr>
          <a:xfrm>
            <a:off x="5603589" y="1279250"/>
            <a:ext cx="3083209" cy="615000"/>
            <a:chOff x="5603589" y="1279250"/>
            <a:chExt cx="3083209" cy="615000"/>
          </a:xfrm>
        </p:grpSpPr>
        <p:sp>
          <p:nvSpPr>
            <p:cNvPr id="191" name="Google Shape;191;p19"/>
            <p:cNvSpPr/>
            <p:nvPr/>
          </p:nvSpPr>
          <p:spPr>
            <a:xfrm>
              <a:off x="5603589" y="1279250"/>
              <a:ext cx="615000" cy="61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193" name="Google Shape;193;p19"/>
            <p:cNvSpPr txBox="1"/>
            <p:nvPr/>
          </p:nvSpPr>
          <p:spPr>
            <a:xfrm>
              <a:off x="6447187" y="1505330"/>
              <a:ext cx="2239611" cy="273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a:latin typeface="Neue Haas Grotesk Text Pro" panose="020B0504020202020204" pitchFamily="34" charset="0"/>
                  <a:ea typeface="Fira Sans Extra Condensed"/>
                  <a:cs typeface="Fira Sans Extra Condensed"/>
                  <a:sym typeface="Fira Sans Extra Condensed"/>
                </a:rPr>
                <a:t>Host &amp; Evaluation  Period</a:t>
              </a:r>
              <a:endParaRPr sz="1600" b="1">
                <a:solidFill>
                  <a:srgbClr val="000000"/>
                </a:solidFill>
                <a:latin typeface="Neue Haas Grotesk Text Pro" panose="020B0504020202020204" pitchFamily="34" charset="0"/>
                <a:ea typeface="Fira Sans Extra Condensed"/>
                <a:cs typeface="Fira Sans Extra Condensed"/>
                <a:sym typeface="Fira Sans Extra Condensed"/>
              </a:endParaRPr>
            </a:p>
          </p:txBody>
        </p:sp>
      </p:grpSp>
      <p:grpSp>
        <p:nvGrpSpPr>
          <p:cNvPr id="195" name="Google Shape;195;p19"/>
          <p:cNvGrpSpPr/>
          <p:nvPr/>
        </p:nvGrpSpPr>
        <p:grpSpPr>
          <a:xfrm>
            <a:off x="5603589" y="2557169"/>
            <a:ext cx="3083211" cy="615000"/>
            <a:chOff x="5603589" y="2557169"/>
            <a:chExt cx="3083211" cy="615000"/>
          </a:xfrm>
        </p:grpSpPr>
        <p:sp>
          <p:nvSpPr>
            <p:cNvPr id="197" name="Google Shape;197;p19"/>
            <p:cNvSpPr txBox="1"/>
            <p:nvPr/>
          </p:nvSpPr>
          <p:spPr>
            <a:xfrm>
              <a:off x="6447189" y="2717991"/>
              <a:ext cx="2239611" cy="277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a:latin typeface="Neue Haas Grotesk Text Pro" panose="020B0504020202020204" pitchFamily="34" charset="0"/>
                  <a:ea typeface="Fira Sans Extra Condensed"/>
                  <a:cs typeface="Fira Sans Extra Condensed"/>
                  <a:sym typeface="Fira Sans Extra Condensed"/>
                </a:rPr>
                <a:t>Revenue</a:t>
              </a:r>
              <a:endParaRPr sz="1600" b="1">
                <a:solidFill>
                  <a:srgbClr val="000000"/>
                </a:solidFill>
                <a:latin typeface="Neue Haas Grotesk Text Pro" panose="020B0504020202020204" pitchFamily="34" charset="0"/>
                <a:ea typeface="Fira Sans Extra Condensed"/>
                <a:cs typeface="Fira Sans Extra Condensed"/>
                <a:sym typeface="Fira Sans Extra Condensed"/>
              </a:endParaRPr>
            </a:p>
          </p:txBody>
        </p:sp>
        <p:sp>
          <p:nvSpPr>
            <p:cNvPr id="199" name="Google Shape;199;p19"/>
            <p:cNvSpPr/>
            <p:nvPr/>
          </p:nvSpPr>
          <p:spPr>
            <a:xfrm>
              <a:off x="5603589" y="2557169"/>
              <a:ext cx="615000" cy="615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00" name="Google Shape;200;p19"/>
          <p:cNvGrpSpPr/>
          <p:nvPr/>
        </p:nvGrpSpPr>
        <p:grpSpPr>
          <a:xfrm>
            <a:off x="5603589" y="3835088"/>
            <a:ext cx="3083210" cy="615000"/>
            <a:chOff x="5603589" y="3835088"/>
            <a:chExt cx="3083210" cy="615000"/>
          </a:xfrm>
        </p:grpSpPr>
        <p:sp>
          <p:nvSpPr>
            <p:cNvPr id="202" name="Google Shape;202;p19"/>
            <p:cNvSpPr txBox="1"/>
            <p:nvPr/>
          </p:nvSpPr>
          <p:spPr>
            <a:xfrm>
              <a:off x="6447188" y="3978210"/>
              <a:ext cx="2239611" cy="273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1600" b="1">
                  <a:solidFill>
                    <a:srgbClr val="000000"/>
                  </a:solidFill>
                  <a:latin typeface="Neue Haas Grotesk Text Pro" panose="020B0504020202020204" pitchFamily="34" charset="0"/>
                  <a:ea typeface="Fira Sans Extra Condensed"/>
                  <a:cs typeface="Fira Sans Extra Condensed"/>
                  <a:sym typeface="Fira Sans Extra Condensed"/>
                </a:rPr>
                <a:t>Availability</a:t>
              </a:r>
              <a:endParaRPr sz="1600" b="1">
                <a:solidFill>
                  <a:srgbClr val="000000"/>
                </a:solidFill>
                <a:latin typeface="Neue Haas Grotesk Text Pro" panose="020B0504020202020204" pitchFamily="34" charset="0"/>
                <a:ea typeface="Fira Sans Extra Condensed"/>
                <a:cs typeface="Fira Sans Extra Condensed"/>
                <a:sym typeface="Fira Sans Extra Condensed"/>
              </a:endParaRPr>
            </a:p>
          </p:txBody>
        </p:sp>
        <p:sp>
          <p:nvSpPr>
            <p:cNvPr id="204" name="Google Shape;204;p19"/>
            <p:cNvSpPr/>
            <p:nvPr/>
          </p:nvSpPr>
          <p:spPr>
            <a:xfrm>
              <a:off x="5603589" y="3835088"/>
              <a:ext cx="615000" cy="615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sp>
        <p:nvSpPr>
          <p:cNvPr id="205" name="Google Shape;205;p19"/>
          <p:cNvSpPr/>
          <p:nvPr/>
        </p:nvSpPr>
        <p:spPr>
          <a:xfrm>
            <a:off x="457189" y="1279250"/>
            <a:ext cx="615000" cy="61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cxnSp>
        <p:nvCxnSpPr>
          <p:cNvPr id="210" name="Google Shape;210;p19"/>
          <p:cNvCxnSpPr>
            <a:stCxn id="205" idx="6"/>
            <a:endCxn id="188" idx="1"/>
          </p:cNvCxnSpPr>
          <p:nvPr/>
        </p:nvCxnSpPr>
        <p:spPr>
          <a:xfrm>
            <a:off x="1072189" y="1586750"/>
            <a:ext cx="711900" cy="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19"/>
          <p:cNvCxnSpPr>
            <a:stCxn id="187" idx="3"/>
            <a:endCxn id="183" idx="2"/>
          </p:cNvCxnSpPr>
          <p:nvPr/>
        </p:nvCxnSpPr>
        <p:spPr>
          <a:xfrm rot="10800000" flipH="1">
            <a:off x="3169300" y="1586675"/>
            <a:ext cx="1095300" cy="1278000"/>
          </a:xfrm>
          <a:prstGeom prst="bentConnector3">
            <a:avLst>
              <a:gd name="adj1" fmla="val 49995"/>
            </a:avLst>
          </a:prstGeom>
          <a:noFill/>
          <a:ln w="9525" cap="flat" cmpd="sng">
            <a:solidFill>
              <a:schemeClr val="dk2"/>
            </a:solidFill>
            <a:prstDash val="solid"/>
            <a:round/>
            <a:headEnd type="none" w="med" len="med"/>
            <a:tailEnd type="none" w="med" len="med"/>
          </a:ln>
        </p:spPr>
      </p:cxnSp>
      <p:cxnSp>
        <p:nvCxnSpPr>
          <p:cNvPr id="223" name="Google Shape;223;p19"/>
          <p:cNvCxnSpPr>
            <a:stCxn id="187" idx="3"/>
            <a:endCxn id="184" idx="2"/>
          </p:cNvCxnSpPr>
          <p:nvPr/>
        </p:nvCxnSpPr>
        <p:spPr>
          <a:xfrm>
            <a:off x="3169300" y="2864675"/>
            <a:ext cx="1095300" cy="600"/>
          </a:xfrm>
          <a:prstGeom prst="bentConnector3">
            <a:avLst>
              <a:gd name="adj1" fmla="val 49995"/>
            </a:avLst>
          </a:prstGeom>
          <a:noFill/>
          <a:ln w="9525" cap="flat" cmpd="sng">
            <a:solidFill>
              <a:schemeClr val="dk2"/>
            </a:solidFill>
            <a:prstDash val="solid"/>
            <a:round/>
            <a:headEnd type="none" w="med" len="med"/>
            <a:tailEnd type="none" w="med" len="med"/>
          </a:ln>
        </p:spPr>
      </p:cxnSp>
      <p:cxnSp>
        <p:nvCxnSpPr>
          <p:cNvPr id="224" name="Google Shape;224;p19"/>
          <p:cNvCxnSpPr>
            <a:cxnSpLocks/>
            <a:stCxn id="187" idx="3"/>
            <a:endCxn id="185" idx="2"/>
          </p:cNvCxnSpPr>
          <p:nvPr/>
        </p:nvCxnSpPr>
        <p:spPr>
          <a:xfrm>
            <a:off x="3169300" y="2864675"/>
            <a:ext cx="1095300" cy="1278000"/>
          </a:xfrm>
          <a:prstGeom prst="bentConnector3">
            <a:avLst>
              <a:gd name="adj1" fmla="val 49995"/>
            </a:avLst>
          </a:prstGeom>
          <a:noFill/>
          <a:ln w="9525" cap="flat" cmpd="sng">
            <a:solidFill>
              <a:schemeClr val="dk2"/>
            </a:solidFill>
            <a:prstDash val="solid"/>
            <a:round/>
            <a:headEnd type="none" w="med" len="med"/>
            <a:tailEnd type="none" w="med" len="med"/>
          </a:ln>
        </p:spPr>
      </p:cxnSp>
      <p:cxnSp>
        <p:nvCxnSpPr>
          <p:cNvPr id="225" name="Google Shape;225;p19"/>
          <p:cNvCxnSpPr>
            <a:cxnSpLocks/>
            <a:stCxn id="183" idx="6"/>
          </p:cNvCxnSpPr>
          <p:nvPr/>
        </p:nvCxnSpPr>
        <p:spPr>
          <a:xfrm>
            <a:off x="4879489" y="1586750"/>
            <a:ext cx="724200" cy="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19"/>
          <p:cNvCxnSpPr>
            <a:cxnSpLocks/>
            <a:stCxn id="184" idx="6"/>
          </p:cNvCxnSpPr>
          <p:nvPr/>
        </p:nvCxnSpPr>
        <p:spPr>
          <a:xfrm>
            <a:off x="4879489" y="2864675"/>
            <a:ext cx="724200" cy="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19"/>
          <p:cNvCxnSpPr>
            <a:cxnSpLocks/>
            <a:stCxn id="185" idx="6"/>
          </p:cNvCxnSpPr>
          <p:nvPr/>
        </p:nvCxnSpPr>
        <p:spPr>
          <a:xfrm>
            <a:off x="4879489" y="4142588"/>
            <a:ext cx="724200" cy="0"/>
          </a:xfrm>
          <a:prstGeom prst="straightConnector1">
            <a:avLst/>
          </a:prstGeom>
          <a:noFill/>
          <a:ln w="9525" cap="flat" cmpd="sng">
            <a:solidFill>
              <a:schemeClr val="dk2"/>
            </a:solidFill>
            <a:prstDash val="solid"/>
            <a:round/>
            <a:headEnd type="none" w="med" len="med"/>
            <a:tailEnd type="none" w="med" len="med"/>
          </a:ln>
        </p:spPr>
      </p:cxnSp>
      <p:sp>
        <p:nvSpPr>
          <p:cNvPr id="228" name="Google Shape;228;p19"/>
          <p:cNvSpPr txBox="1"/>
          <p:nvPr/>
        </p:nvSpPr>
        <p:spPr>
          <a:xfrm>
            <a:off x="1784200" y="3704600"/>
            <a:ext cx="1385100" cy="876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Neue Haas Grotesk Text Pro" panose="020B0504020202020204" pitchFamily="34" charset="0"/>
                <a:ea typeface="Fira Sans Extra Condensed"/>
                <a:cs typeface="Fira Sans Extra Condensed"/>
                <a:sym typeface="Fira Sans Extra Condensed"/>
              </a:rPr>
              <a:t>Removal of redundant features</a:t>
            </a:r>
            <a:endParaRPr sz="1600" b="1">
              <a:solidFill>
                <a:schemeClr val="lt1"/>
              </a:solidFill>
              <a:latin typeface="Neue Haas Grotesk Text Pro" panose="020B0504020202020204" pitchFamily="34" charset="0"/>
              <a:ea typeface="Fira Sans Extra Condensed"/>
              <a:cs typeface="Fira Sans Extra Condensed"/>
              <a:sym typeface="Fira Sans Extra Condensed"/>
            </a:endParaRPr>
          </a:p>
        </p:txBody>
      </p:sp>
      <p:cxnSp>
        <p:nvCxnSpPr>
          <p:cNvPr id="229" name="Google Shape;229;p19"/>
          <p:cNvCxnSpPr>
            <a:stCxn id="228" idx="0"/>
            <a:endCxn id="187" idx="2"/>
          </p:cNvCxnSpPr>
          <p:nvPr/>
        </p:nvCxnSpPr>
        <p:spPr>
          <a:xfrm rot="10800000">
            <a:off x="2476750" y="3302600"/>
            <a:ext cx="0" cy="402000"/>
          </a:xfrm>
          <a:prstGeom prst="straightConnector1">
            <a:avLst/>
          </a:prstGeom>
          <a:noFill/>
          <a:ln w="9525" cap="flat" cmpd="sng">
            <a:solidFill>
              <a:schemeClr val="dk2"/>
            </a:solidFill>
            <a:prstDash val="solid"/>
            <a:round/>
            <a:headEnd type="none" w="med" len="med"/>
            <a:tailEnd type="triangle" w="med" len="med"/>
          </a:ln>
        </p:spPr>
      </p:cxnSp>
      <p:sp>
        <p:nvSpPr>
          <p:cNvPr id="230" name="Google Shape;230;p19"/>
          <p:cNvSpPr/>
          <p:nvPr/>
        </p:nvSpPr>
        <p:spPr>
          <a:xfrm>
            <a:off x="457189" y="2557475"/>
            <a:ext cx="615000" cy="615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cxnSp>
        <p:nvCxnSpPr>
          <p:cNvPr id="231" name="Google Shape;231;p19"/>
          <p:cNvCxnSpPr>
            <a:stCxn id="230" idx="6"/>
            <a:endCxn id="187" idx="1"/>
          </p:cNvCxnSpPr>
          <p:nvPr/>
        </p:nvCxnSpPr>
        <p:spPr>
          <a:xfrm flipV="1">
            <a:off x="1072189" y="2864675"/>
            <a:ext cx="712011" cy="300"/>
          </a:xfrm>
          <a:prstGeom prst="straightConnector1">
            <a:avLst/>
          </a:prstGeom>
          <a:noFill/>
          <a:ln w="9525" cap="flat" cmpd="sng">
            <a:solidFill>
              <a:schemeClr val="dk2"/>
            </a:solidFill>
            <a:prstDash val="solid"/>
            <a:round/>
            <a:headEnd type="none" w="med" len="med"/>
            <a:tailEnd type="none" w="med" len="med"/>
          </a:ln>
        </p:spPr>
      </p:cxnSp>
      <p:sp>
        <p:nvSpPr>
          <p:cNvPr id="232" name="Google Shape;232;p19"/>
          <p:cNvSpPr/>
          <p:nvPr/>
        </p:nvSpPr>
        <p:spPr>
          <a:xfrm>
            <a:off x="449569" y="3828080"/>
            <a:ext cx="615000" cy="615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cxnSp>
        <p:nvCxnSpPr>
          <p:cNvPr id="233" name="Google Shape;233;p19"/>
          <p:cNvCxnSpPr>
            <a:cxnSpLocks/>
            <a:stCxn id="232" idx="6"/>
            <a:endCxn id="228" idx="1"/>
          </p:cNvCxnSpPr>
          <p:nvPr/>
        </p:nvCxnSpPr>
        <p:spPr>
          <a:xfrm>
            <a:off x="1064569" y="4135580"/>
            <a:ext cx="719631" cy="7020"/>
          </a:xfrm>
          <a:prstGeom prst="straightConnector1">
            <a:avLst/>
          </a:prstGeom>
          <a:noFill/>
          <a:ln w="9525" cap="flat" cmpd="sng">
            <a:solidFill>
              <a:schemeClr val="dk2"/>
            </a:solidFill>
            <a:prstDash val="solid"/>
            <a:round/>
            <a:headEnd type="none" w="med" len="med"/>
            <a:tailEnd type="none" w="med" len="med"/>
          </a:ln>
        </p:spPr>
      </p:cxnSp>
      <p:pic>
        <p:nvPicPr>
          <p:cNvPr id="4" name="Graphic 3" descr="Arrow circle outline">
            <a:extLst>
              <a:ext uri="{FF2B5EF4-FFF2-40B4-BE49-F238E27FC236}">
                <a16:creationId xmlns:a16="http://schemas.microsoft.com/office/drawing/2014/main" id="{19C6D752-C1E9-8169-6CCE-B2AE283846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021" y="1394272"/>
            <a:ext cx="384958" cy="384958"/>
          </a:xfrm>
          <a:prstGeom prst="rect">
            <a:avLst/>
          </a:prstGeom>
        </p:spPr>
      </p:pic>
      <p:pic>
        <p:nvPicPr>
          <p:cNvPr id="8" name="Graphic 7" descr="Arrow circle with solid fill">
            <a:extLst>
              <a:ext uri="{FF2B5EF4-FFF2-40B4-BE49-F238E27FC236}">
                <a16:creationId xmlns:a16="http://schemas.microsoft.com/office/drawing/2014/main" id="{3EA378D3-4B36-8A71-16F6-01FE6DF8AF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6157" y="2693738"/>
            <a:ext cx="369502" cy="369502"/>
          </a:xfrm>
          <a:prstGeom prst="rect">
            <a:avLst/>
          </a:prstGeom>
        </p:spPr>
      </p:pic>
      <p:pic>
        <p:nvPicPr>
          <p:cNvPr id="10" name="Graphic 9" descr="Arrow circle outline">
            <a:extLst>
              <a:ext uri="{FF2B5EF4-FFF2-40B4-BE49-F238E27FC236}">
                <a16:creationId xmlns:a16="http://schemas.microsoft.com/office/drawing/2014/main" id="{29B26D8F-F97A-593C-87F4-ADA0D51471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6429" y="3897302"/>
            <a:ext cx="468958" cy="468958"/>
          </a:xfrm>
          <a:prstGeom prst="rect">
            <a:avLst/>
          </a:prstGeom>
        </p:spPr>
      </p:pic>
      <p:pic>
        <p:nvPicPr>
          <p:cNvPr id="13" name="Graphic 12" descr="User with solid fill">
            <a:extLst>
              <a:ext uri="{FF2B5EF4-FFF2-40B4-BE49-F238E27FC236}">
                <a16:creationId xmlns:a16="http://schemas.microsoft.com/office/drawing/2014/main" id="{071E8D90-BC82-ED32-DA15-93000CB68A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88803" y="1375093"/>
            <a:ext cx="366394" cy="366394"/>
          </a:xfrm>
          <a:prstGeom prst="rect">
            <a:avLst/>
          </a:prstGeom>
        </p:spPr>
      </p:pic>
      <p:pic>
        <p:nvPicPr>
          <p:cNvPr id="17" name="Graphic 16" descr="Flying Money outline">
            <a:extLst>
              <a:ext uri="{FF2B5EF4-FFF2-40B4-BE49-F238E27FC236}">
                <a16:creationId xmlns:a16="http://schemas.microsoft.com/office/drawing/2014/main" id="{0FA98C85-5BC9-4D54-6BE9-489EFECEB9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98795" y="2681472"/>
            <a:ext cx="366394" cy="366394"/>
          </a:xfrm>
          <a:prstGeom prst="rect">
            <a:avLst/>
          </a:prstGeom>
        </p:spPr>
      </p:pic>
      <p:pic>
        <p:nvPicPr>
          <p:cNvPr id="21" name="Graphic 20" descr="Bed outline">
            <a:extLst>
              <a:ext uri="{FF2B5EF4-FFF2-40B4-BE49-F238E27FC236}">
                <a16:creationId xmlns:a16="http://schemas.microsoft.com/office/drawing/2014/main" id="{1543AE92-A32A-67FE-F9E2-7DC7D2BF40B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3749" y="3941350"/>
            <a:ext cx="356480" cy="356480"/>
          </a:xfrm>
          <a:prstGeom prst="rect">
            <a:avLst/>
          </a:prstGeom>
        </p:spPr>
      </p:pic>
    </p:spTree>
  </p:cSld>
  <p:clrMapOvr>
    <a:masterClrMapping/>
  </p:clrMapOvr>
</p:sld>
</file>

<file path=ppt/theme/theme1.xml><?xml version="1.0" encoding="utf-8"?>
<a:theme xmlns:a="http://schemas.openxmlformats.org/drawingml/2006/main" name="Revenue Performance Management Infographics by Slidesgo">
  <a:themeElements>
    <a:clrScheme name="Simple Light">
      <a:dk1>
        <a:srgbClr val="000000"/>
      </a:dk1>
      <a:lt1>
        <a:srgbClr val="FFFFFF"/>
      </a:lt1>
      <a:dk2>
        <a:srgbClr val="666666"/>
      </a:dk2>
      <a:lt2>
        <a:srgbClr val="D9D9D9"/>
      </a:lt2>
      <a:accent1>
        <a:srgbClr val="AAB7BB"/>
      </a:accent1>
      <a:accent2>
        <a:srgbClr val="849397"/>
      </a:accent2>
      <a:accent3>
        <a:srgbClr val="23C2AC"/>
      </a:accent3>
      <a:accent4>
        <a:srgbClr val="508683"/>
      </a:accent4>
      <a:accent5>
        <a:srgbClr val="467A63"/>
      </a:accent5>
      <a:accent6>
        <a:srgbClr val="2F56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666666"/>
    </a:dk2>
    <a:lt2>
      <a:srgbClr val="D9D9D9"/>
    </a:lt2>
    <a:accent1>
      <a:srgbClr val="AAB7BB"/>
    </a:accent1>
    <a:accent2>
      <a:srgbClr val="849397"/>
    </a:accent2>
    <a:accent3>
      <a:srgbClr val="23C2AC"/>
    </a:accent3>
    <a:accent4>
      <a:srgbClr val="508683"/>
    </a:accent4>
    <a:accent5>
      <a:srgbClr val="467A63"/>
    </a:accent5>
    <a:accent6>
      <a:srgbClr val="2F5668"/>
    </a:accent6>
    <a:hlink>
      <a:srgbClr val="000000"/>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0</TotalTime>
  <Words>2416</Words>
  <Application>Microsoft Office PowerPoint</Application>
  <PresentationFormat>On-screen Show (16:9)</PresentationFormat>
  <Paragraphs>257</Paragraphs>
  <Slides>22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Neue Haas Grotesk Text Pro</vt:lpstr>
      <vt:lpstr>Fira Sans Extra Condensed</vt:lpstr>
      <vt:lpstr>Fira Sans Extra Condensed SemiBold</vt:lpstr>
      <vt:lpstr>Roboto</vt:lpstr>
      <vt:lpstr>Söhne</vt:lpstr>
      <vt:lpstr>Arial</vt:lpstr>
      <vt:lpstr>Revenue Performance Management Infographics by Slidesgo</vt:lpstr>
      <vt:lpstr>Predictive Analysis On Revenue Per Available Room</vt:lpstr>
      <vt:lpstr>Agenda</vt:lpstr>
      <vt:lpstr>Introduction</vt:lpstr>
      <vt:lpstr>Value Chain</vt:lpstr>
      <vt:lpstr>Problem Statement</vt:lpstr>
      <vt:lpstr>About the Dataset</vt:lpstr>
      <vt:lpstr>RevPAR?</vt:lpstr>
      <vt:lpstr>Data Preprocessing</vt:lpstr>
      <vt:lpstr>Feature Selection</vt:lpstr>
      <vt:lpstr>Missing Values</vt:lpstr>
      <vt:lpstr>Outliers</vt:lpstr>
      <vt:lpstr>Aggregation of Data: Host &amp; Evaluation Period </vt:lpstr>
      <vt:lpstr>Modelling</vt:lpstr>
      <vt:lpstr>Results</vt:lpstr>
      <vt:lpstr>Implications</vt:lpstr>
      <vt:lpstr>THANK YOU</vt:lpstr>
      <vt:lpstr>What is RevPAR?</vt:lpstr>
      <vt:lpstr>Selected Features</vt:lpstr>
      <vt:lpstr>Code Snippets – Missing Variables</vt:lpstr>
      <vt:lpstr>Code Snippets – SAS EM</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Performance Management Infographics</dc:title>
  <dc:creator>antof</dc:creator>
  <cp:lastModifiedBy>Rahul Chowdary Kunku</cp:lastModifiedBy>
  <cp:revision>1</cp:revision>
  <dcterms:modified xsi:type="dcterms:W3CDTF">2023-12-09T04:36:45Z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2023-12-08T00:31:51Z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a08fae9f-0168-417f-a12c-488d8f801c9e</vt:lpwstr>
  </property>
  <property fmtid="{D5CDD505-2E9C-101B-9397-08002B2CF9AE}" pid="8" name="MSIP_Label_4044bd30-2ed7-4c9d-9d12-46200872a97b_ContentBits">
    <vt:lpwstr>0</vt:lpwstr>
  </property>
</Properties>
</file>