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5" r:id="rId3"/>
    <p:sldId id="272" r:id="rId4"/>
    <p:sldId id="322" r:id="rId5"/>
    <p:sldId id="386" r:id="rId6"/>
    <p:sldId id="359" r:id="rId7"/>
    <p:sldId id="378" r:id="rId8"/>
    <p:sldId id="377" r:id="rId9"/>
    <p:sldId id="381" r:id="rId10"/>
    <p:sldId id="382" r:id="rId11"/>
    <p:sldId id="387" r:id="rId12"/>
    <p:sldId id="388" r:id="rId13"/>
    <p:sldId id="38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888672-B2F6-4A63-AB28-97905AC87FE0}">
          <p14:sldIdLst>
            <p14:sldId id="256"/>
            <p14:sldId id="265"/>
            <p14:sldId id="272"/>
            <p14:sldId id="322"/>
            <p14:sldId id="386"/>
            <p14:sldId id="359"/>
            <p14:sldId id="378"/>
            <p14:sldId id="377"/>
            <p14:sldId id="381"/>
            <p14:sldId id="382"/>
            <p14:sldId id="387"/>
            <p14:sldId id="388"/>
            <p14:sldId id="3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447" autoAdjust="0"/>
  </p:normalViewPr>
  <p:slideViewPr>
    <p:cSldViewPr snapToGrid="0">
      <p:cViewPr>
        <p:scale>
          <a:sx n="53" d="100"/>
          <a:sy n="53" d="100"/>
        </p:scale>
        <p:origin x="1152" y="1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7828-3D88-498B-9D1F-E2944CFCDCDE}" type="datetimeFigureOut">
              <a:rPr lang="en-IN" smtClean="0"/>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156F7-ABB1-47C6-98B2-0D5DFDD4E41E}" type="slidenum">
              <a:rPr lang="en-IN" smtClean="0"/>
              <a:t>‹#›</a:t>
            </a:fld>
            <a:endParaRPr lang="en-IN"/>
          </a:p>
        </p:txBody>
      </p:sp>
    </p:spTree>
    <p:extLst>
      <p:ext uri="{BB962C8B-B14F-4D97-AF65-F5344CB8AC3E}">
        <p14:creationId xmlns:p14="http://schemas.microsoft.com/office/powerpoint/2010/main" val="427566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865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095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461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9591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920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9828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986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5537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374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331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589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2823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128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6/5/2024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617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6/5/2024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1134255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D21EB5-88A5-46C8-865D-E87D984874EF}"/>
              </a:ext>
            </a:extLst>
          </p:cNvPr>
          <p:cNvSpPr txBox="1"/>
          <p:nvPr/>
        </p:nvSpPr>
        <p:spPr>
          <a:xfrm>
            <a:off x="6808206" y="5352561"/>
            <a:ext cx="5242233" cy="132343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rgbClr val="000000"/>
                </a:solidFill>
                <a:cs typeface="Calibri"/>
              </a:rPr>
              <a:t>PRESENTED BY:</a:t>
            </a:r>
          </a:p>
          <a:p>
            <a:r>
              <a:rPr lang="en-GB" sz="2000" b="1" dirty="0">
                <a:solidFill>
                  <a:srgbClr val="000000"/>
                </a:solidFill>
                <a:cs typeface="Calibri"/>
              </a:rPr>
              <a:t>Rahul Kumar Sachdeva -2000970130088</a:t>
            </a:r>
          </a:p>
          <a:p>
            <a:r>
              <a:rPr lang="en-GB" sz="2000" b="1" dirty="0">
                <a:solidFill>
                  <a:srgbClr val="000000"/>
                </a:solidFill>
                <a:cs typeface="Calibri"/>
              </a:rPr>
              <a:t>Rahul Lodhi-2000970130089</a:t>
            </a:r>
          </a:p>
          <a:p>
            <a:r>
              <a:rPr lang="en-GB" sz="2000" b="1" dirty="0">
                <a:solidFill>
                  <a:srgbClr val="000000"/>
                </a:solidFill>
                <a:cs typeface="Calibri"/>
              </a:rPr>
              <a:t>Prakhar Kumar Singh-2000970130078</a:t>
            </a:r>
          </a:p>
        </p:txBody>
      </p:sp>
      <p:sp>
        <p:nvSpPr>
          <p:cNvPr id="6" name="TextBox 5">
            <a:extLst>
              <a:ext uri="{FF2B5EF4-FFF2-40B4-BE49-F238E27FC236}">
                <a16:creationId xmlns:a16="http://schemas.microsoft.com/office/drawing/2014/main" id="{D885E466-CD09-4209-8587-76B80981BD6A}"/>
              </a:ext>
            </a:extLst>
          </p:cNvPr>
          <p:cNvSpPr txBox="1"/>
          <p:nvPr/>
        </p:nvSpPr>
        <p:spPr>
          <a:xfrm>
            <a:off x="280899" y="2078068"/>
            <a:ext cx="119159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u="sng" dirty="0">
                <a:solidFill>
                  <a:srgbClr val="002F4A"/>
                </a:solidFill>
                <a:latin typeface="Merriweather"/>
              </a:rPr>
              <a:t>DIABETES PREDICTION USING DIFFERENT MACHINE LEARNING TECHNIQUES</a:t>
            </a:r>
          </a:p>
        </p:txBody>
      </p:sp>
      <p:pic>
        <p:nvPicPr>
          <p:cNvPr id="5" name="Picture 6" descr="A picture containing drawing, food&#10;&#10;Description automatically generated">
            <a:extLst>
              <a:ext uri="{FF2B5EF4-FFF2-40B4-BE49-F238E27FC236}">
                <a16:creationId xmlns:a16="http://schemas.microsoft.com/office/drawing/2014/main" id="{A5B08A58-651C-4A41-86EE-FB7F6E59A6B8}"/>
              </a:ext>
            </a:extLst>
          </p:cNvPr>
          <p:cNvPicPr>
            <a:picLocks noChangeAspect="1"/>
          </p:cNvPicPr>
          <p:nvPr/>
        </p:nvPicPr>
        <p:blipFill>
          <a:blip r:embed="rId2"/>
          <a:stretch>
            <a:fillRect/>
          </a:stretch>
        </p:blipFill>
        <p:spPr>
          <a:xfrm>
            <a:off x="305699" y="121220"/>
            <a:ext cx="1494437" cy="1309645"/>
          </a:xfrm>
          <a:prstGeom prst="rect">
            <a:avLst/>
          </a:prstGeom>
        </p:spPr>
      </p:pic>
      <p:pic>
        <p:nvPicPr>
          <p:cNvPr id="7" name="Picture 7" descr="A picture containing drawing&#10;&#10;Description automatically generated">
            <a:extLst>
              <a:ext uri="{FF2B5EF4-FFF2-40B4-BE49-F238E27FC236}">
                <a16:creationId xmlns:a16="http://schemas.microsoft.com/office/drawing/2014/main" id="{EB467223-5C48-4339-B5BA-7212C7BAB264}"/>
              </a:ext>
            </a:extLst>
          </p:cNvPr>
          <p:cNvPicPr>
            <a:picLocks noChangeAspect="1"/>
          </p:cNvPicPr>
          <p:nvPr/>
        </p:nvPicPr>
        <p:blipFill>
          <a:blip r:embed="rId3"/>
          <a:stretch>
            <a:fillRect/>
          </a:stretch>
        </p:blipFill>
        <p:spPr>
          <a:xfrm>
            <a:off x="10489496" y="121219"/>
            <a:ext cx="1353762" cy="1303128"/>
          </a:xfrm>
          <a:prstGeom prst="rect">
            <a:avLst/>
          </a:prstGeom>
        </p:spPr>
      </p:pic>
      <p:sp>
        <p:nvSpPr>
          <p:cNvPr id="9" name="TextBox 8">
            <a:extLst>
              <a:ext uri="{FF2B5EF4-FFF2-40B4-BE49-F238E27FC236}">
                <a16:creationId xmlns:a16="http://schemas.microsoft.com/office/drawing/2014/main" id="{1851A3FA-4B38-4EA4-ACA7-06D5C99FFE0B}"/>
              </a:ext>
            </a:extLst>
          </p:cNvPr>
          <p:cNvSpPr txBox="1"/>
          <p:nvPr/>
        </p:nvSpPr>
        <p:spPr>
          <a:xfrm>
            <a:off x="2264976" y="510936"/>
            <a:ext cx="75308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cs typeface="Calibri"/>
              </a:rPr>
              <a:t>DEPARTMENT OF  INFORMATION TECHNOLOGY</a:t>
            </a:r>
            <a:endParaRPr lang="en-US" dirty="0">
              <a:cs typeface="Calibri" panose="020F0502020204030204"/>
            </a:endParaRPr>
          </a:p>
        </p:txBody>
      </p:sp>
      <p:sp>
        <p:nvSpPr>
          <p:cNvPr id="10" name="TextBox 9">
            <a:extLst>
              <a:ext uri="{FF2B5EF4-FFF2-40B4-BE49-F238E27FC236}">
                <a16:creationId xmlns:a16="http://schemas.microsoft.com/office/drawing/2014/main" id="{E33E3037-AF16-4EA4-B3A9-01B57EBDEF7B}"/>
              </a:ext>
            </a:extLst>
          </p:cNvPr>
          <p:cNvSpPr txBox="1"/>
          <p:nvPr/>
        </p:nvSpPr>
        <p:spPr>
          <a:xfrm>
            <a:off x="310552" y="5357004"/>
            <a:ext cx="392214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spcAft>
                <a:spcPts val="600"/>
              </a:spcAft>
            </a:pPr>
            <a:r>
              <a:rPr lang="en-GB" sz="2400" dirty="0">
                <a:solidFill>
                  <a:srgbClr val="000000"/>
                </a:solidFill>
                <a:ea typeface="+mn-lt"/>
                <a:cs typeface="+mn-lt"/>
              </a:rPr>
              <a:t>Under the Mentorship of</a:t>
            </a:r>
            <a:endParaRPr lang="en-US" sz="2400" dirty="0">
              <a:solidFill>
                <a:srgbClr val="000000"/>
              </a:solidFill>
              <a:ea typeface="+mn-lt"/>
              <a:cs typeface="+mn-lt"/>
            </a:endParaRPr>
          </a:p>
          <a:p>
            <a:pPr>
              <a:spcBef>
                <a:spcPts val="600"/>
              </a:spcBef>
              <a:defRPr sz="2400" b="1"/>
            </a:pPr>
            <a:r>
              <a:rPr lang="en-IN" sz="2400" dirty="0">
                <a:solidFill>
                  <a:schemeClr val="bg1"/>
                </a:solidFill>
              </a:rPr>
              <a:t>Ms. ANAM KHAN</a:t>
            </a:r>
          </a:p>
        </p:txBody>
      </p:sp>
      <p:sp>
        <p:nvSpPr>
          <p:cNvPr id="2" name="TextBox 1">
            <a:extLst>
              <a:ext uri="{FF2B5EF4-FFF2-40B4-BE49-F238E27FC236}">
                <a16:creationId xmlns:a16="http://schemas.microsoft.com/office/drawing/2014/main" id="{83AB5FE5-AF8E-418F-B4A1-C18D895BCE5F}"/>
              </a:ext>
            </a:extLst>
          </p:cNvPr>
          <p:cNvSpPr txBox="1"/>
          <p:nvPr/>
        </p:nvSpPr>
        <p:spPr>
          <a:xfrm>
            <a:off x="2423849" y="1339937"/>
            <a:ext cx="77526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Galgotias</a:t>
            </a:r>
            <a:r>
              <a:rPr lang="en-US" dirty="0"/>
              <a:t> College of Engineering and Technology, Gr. Noida(U.P.)</a:t>
            </a:r>
          </a:p>
        </p:txBody>
      </p:sp>
      <p:sp>
        <p:nvSpPr>
          <p:cNvPr id="3" name="TextBox 2">
            <a:extLst>
              <a:ext uri="{FF2B5EF4-FFF2-40B4-BE49-F238E27FC236}">
                <a16:creationId xmlns:a16="http://schemas.microsoft.com/office/drawing/2014/main" id="{6DF75D2F-EB50-4DB3-9DD6-DAE455BD8362}"/>
              </a:ext>
            </a:extLst>
          </p:cNvPr>
          <p:cNvSpPr txBox="1"/>
          <p:nvPr/>
        </p:nvSpPr>
        <p:spPr>
          <a:xfrm>
            <a:off x="7629974" y="4948232"/>
            <a:ext cx="4504002"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              Group No. – 23IT709</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D5DA7D-296C-3D09-74DB-0B3403A9D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87" y="525780"/>
            <a:ext cx="4369025" cy="2978303"/>
          </a:xfrm>
          <a:prstGeom prst="rect">
            <a:avLst/>
          </a:prstGeom>
        </p:spPr>
      </p:pic>
      <p:pic>
        <p:nvPicPr>
          <p:cNvPr id="10" name="Picture 9">
            <a:extLst>
              <a:ext uri="{FF2B5EF4-FFF2-40B4-BE49-F238E27FC236}">
                <a16:creationId xmlns:a16="http://schemas.microsoft.com/office/drawing/2014/main" id="{D4ABFDFE-44A9-BA3D-E8CC-1FA195410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093" y="525781"/>
            <a:ext cx="4534133" cy="2978302"/>
          </a:xfrm>
          <a:prstGeom prst="rect">
            <a:avLst/>
          </a:prstGeom>
        </p:spPr>
      </p:pic>
      <p:pic>
        <p:nvPicPr>
          <p:cNvPr id="12" name="Picture 11">
            <a:extLst>
              <a:ext uri="{FF2B5EF4-FFF2-40B4-BE49-F238E27FC236}">
                <a16:creationId xmlns:a16="http://schemas.microsoft.com/office/drawing/2014/main" id="{9FCB0065-C9F1-7A64-AB8E-E8B1CEAE5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87" y="3671494"/>
            <a:ext cx="4369025" cy="2959252"/>
          </a:xfrm>
          <a:prstGeom prst="rect">
            <a:avLst/>
          </a:prstGeom>
        </p:spPr>
      </p:pic>
      <p:pic>
        <p:nvPicPr>
          <p:cNvPr id="14" name="Picture 13">
            <a:extLst>
              <a:ext uri="{FF2B5EF4-FFF2-40B4-BE49-F238E27FC236}">
                <a16:creationId xmlns:a16="http://schemas.microsoft.com/office/drawing/2014/main" id="{14412252-BE0B-52A4-C343-8FBC6FCCDE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1093" y="3677997"/>
            <a:ext cx="4534133" cy="2952749"/>
          </a:xfrm>
          <a:prstGeom prst="rect">
            <a:avLst/>
          </a:prstGeom>
        </p:spPr>
      </p:pic>
    </p:spTree>
    <p:extLst>
      <p:ext uri="{BB962C8B-B14F-4D97-AF65-F5344CB8AC3E}">
        <p14:creationId xmlns:p14="http://schemas.microsoft.com/office/powerpoint/2010/main" val="281266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786297C-4D8F-D459-3486-034D2E235774}"/>
              </a:ext>
            </a:extLst>
          </p:cNvPr>
          <p:cNvSpPr txBox="1">
            <a:spLocks/>
          </p:cNvSpPr>
          <p:nvPr/>
        </p:nvSpPr>
        <p:spPr>
          <a:xfrm>
            <a:off x="807656" y="190612"/>
            <a:ext cx="10214928" cy="796908"/>
          </a:xfrm>
          <a:prstGeom prst="rect">
            <a:avLst/>
          </a:prstGeom>
        </p:spPr>
        <p:txBody>
          <a:bodyP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u="sng" dirty="0">
                <a:latin typeface="Times New Roman" panose="02020603050405020304" pitchFamily="18" charset="0"/>
                <a:cs typeface="Times New Roman" panose="02020603050405020304" pitchFamily="18" charset="0"/>
              </a:rPr>
              <a:t>RESULT</a:t>
            </a:r>
          </a:p>
        </p:txBody>
      </p:sp>
      <p:sp>
        <p:nvSpPr>
          <p:cNvPr id="4" name="TextBox 3">
            <a:extLst>
              <a:ext uri="{FF2B5EF4-FFF2-40B4-BE49-F238E27FC236}">
                <a16:creationId xmlns:a16="http://schemas.microsoft.com/office/drawing/2014/main" id="{C0300E90-4A0E-BAC7-3E2D-2521018A5C70}"/>
              </a:ext>
            </a:extLst>
          </p:cNvPr>
          <p:cNvSpPr txBox="1"/>
          <p:nvPr/>
        </p:nvSpPr>
        <p:spPr>
          <a:xfrm>
            <a:off x="437587" y="987520"/>
            <a:ext cx="10718157" cy="2400657"/>
          </a:xfrm>
          <a:prstGeom prst="rect">
            <a:avLst/>
          </a:prstGeom>
          <a:noFill/>
        </p:spPr>
        <p:txBody>
          <a:bodyPr wrap="square" rtlCol="0">
            <a:spAutoFit/>
          </a:bodyPr>
          <a:lstStyle/>
          <a:p>
            <a:pPr>
              <a:lnSpc>
                <a:spcPct val="150000"/>
              </a:lnSpc>
            </a:pPr>
            <a:endParaRPr lang="en-IN" sz="16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endParaRPr lang="en-IN" dirty="0"/>
          </a:p>
          <a:p>
            <a:endParaRPr lang="en-IN" dirty="0"/>
          </a:p>
          <a:p>
            <a:r>
              <a:rPr lang="en-IN" dirty="0"/>
              <a:t> </a:t>
            </a:r>
          </a:p>
          <a:p>
            <a:pPr marL="342900" indent="-342900">
              <a:buFont typeface="Wingdings" panose="05000000000000000000" pitchFamily="2" charset="2"/>
              <a:buChar char="ü"/>
            </a:pPr>
            <a:endParaRPr lang="en-IN" dirty="0"/>
          </a:p>
          <a:p>
            <a:pPr marL="342900" indent="-342900">
              <a:buFont typeface="+mj-lt"/>
              <a:buAutoNum type="arabicPeriod"/>
            </a:pPr>
            <a:endParaRPr lang="en-IN" dirty="0"/>
          </a:p>
        </p:txBody>
      </p:sp>
      <p:pic>
        <p:nvPicPr>
          <p:cNvPr id="6" name="Picture 5">
            <a:extLst>
              <a:ext uri="{FF2B5EF4-FFF2-40B4-BE49-F238E27FC236}">
                <a16:creationId xmlns:a16="http://schemas.microsoft.com/office/drawing/2014/main" id="{9D987643-C8FC-D68C-F123-8BE7035C6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44" y="1292542"/>
            <a:ext cx="5512556" cy="3571875"/>
          </a:xfrm>
          <a:prstGeom prst="rect">
            <a:avLst/>
          </a:prstGeom>
        </p:spPr>
      </p:pic>
      <p:pic>
        <p:nvPicPr>
          <p:cNvPr id="8" name="Picture 7">
            <a:extLst>
              <a:ext uri="{FF2B5EF4-FFF2-40B4-BE49-F238E27FC236}">
                <a16:creationId xmlns:a16="http://schemas.microsoft.com/office/drawing/2014/main" id="{BA703EB6-78A8-AB2F-FB13-7D6731182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563" y="973189"/>
            <a:ext cx="4730993" cy="5320932"/>
          </a:xfrm>
          <a:prstGeom prst="rect">
            <a:avLst/>
          </a:prstGeom>
        </p:spPr>
      </p:pic>
    </p:spTree>
    <p:extLst>
      <p:ext uri="{BB962C8B-B14F-4D97-AF65-F5344CB8AC3E}">
        <p14:creationId xmlns:p14="http://schemas.microsoft.com/office/powerpoint/2010/main" val="270193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CBAD94-55FE-435E-8FDD-BC3A7CF1EDE9}"/>
              </a:ext>
            </a:extLst>
          </p:cNvPr>
          <p:cNvSpPr txBox="1"/>
          <p:nvPr/>
        </p:nvSpPr>
        <p:spPr>
          <a:xfrm>
            <a:off x="4421807" y="185658"/>
            <a:ext cx="109487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80417F20-34F6-41DD-9222-EED025CECAEC}"/>
              </a:ext>
            </a:extLst>
          </p:cNvPr>
          <p:cNvSpPr txBox="1"/>
          <p:nvPr/>
        </p:nvSpPr>
        <p:spPr>
          <a:xfrm>
            <a:off x="497457" y="1245079"/>
            <a:ext cx="11472870" cy="4191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Wingdings" panose="05000000000000000000" pitchFamily="2" charset="2"/>
              <a:buChar char="v"/>
            </a:pPr>
            <a:r>
              <a:rPr lang="en-US" sz="2000" i="0">
                <a:effectLst/>
                <a:latin typeface="Times New Roman" panose="02020603050405020304" pitchFamily="18" charset="0"/>
                <a:cs typeface="Times New Roman" panose="02020603050405020304" pitchFamily="18" charset="0"/>
              </a:rPr>
              <a:t>Nai-Arun </a:t>
            </a:r>
            <a:r>
              <a:rPr lang="en-US" sz="2000" i="0" dirty="0">
                <a:effectLst/>
                <a:latin typeface="Times New Roman" panose="02020603050405020304" pitchFamily="18" charset="0"/>
                <a:cs typeface="Times New Roman" panose="02020603050405020304" pitchFamily="18" charset="0"/>
              </a:rPr>
              <a:t>N, </a:t>
            </a:r>
            <a:r>
              <a:rPr lang="en-US" sz="2000" i="0" dirty="0" err="1">
                <a:effectLst/>
                <a:latin typeface="Times New Roman" panose="02020603050405020304" pitchFamily="18" charset="0"/>
                <a:cs typeface="Times New Roman" panose="02020603050405020304" pitchFamily="18" charset="0"/>
              </a:rPr>
              <a:t>Moungmai</a:t>
            </a:r>
            <a:r>
              <a:rPr lang="en-US" sz="2000" i="0" dirty="0">
                <a:effectLst/>
                <a:latin typeface="Times New Roman" panose="02020603050405020304" pitchFamily="18" charset="0"/>
                <a:cs typeface="Times New Roman" panose="02020603050405020304" pitchFamily="18" charset="0"/>
              </a:rPr>
              <a:t> R. Comparison of classifiers for the risk  of diabetes prediction. Procedia </a:t>
            </a:r>
            <a:r>
              <a:rPr lang="en-US" sz="2000" i="0" dirty="0" err="1">
                <a:effectLst/>
                <a:latin typeface="Times New Roman" panose="02020603050405020304" pitchFamily="18" charset="0"/>
                <a:cs typeface="Times New Roman" panose="02020603050405020304" pitchFamily="18" charset="0"/>
              </a:rPr>
              <a:t>Comput</a:t>
            </a:r>
            <a:r>
              <a:rPr lang="en-US" sz="2000" i="0" dirty="0">
                <a:effectLst/>
                <a:latin typeface="Times New Roman" panose="02020603050405020304" pitchFamily="18" charset="0"/>
                <a:cs typeface="Times New Roman" panose="02020603050405020304" pitchFamily="18" charset="0"/>
              </a:rPr>
              <a:t> Sci.2015:69:132–42.</a:t>
            </a:r>
          </a:p>
          <a:p>
            <a:pPr marL="342900" indent="-342900" algn="just">
              <a:lnSpc>
                <a:spcPct val="150000"/>
              </a:lnSpc>
              <a:buFont typeface="Wingdings" panose="05000000000000000000" pitchFamily="2" charset="2"/>
              <a:buChar char="v"/>
            </a:pPr>
            <a:r>
              <a:rPr lang="en-US" sz="2000" i="0" dirty="0" err="1">
                <a:effectLst/>
                <a:latin typeface="Times New Roman" panose="02020603050405020304" pitchFamily="18" charset="0"/>
                <a:cs typeface="Times New Roman" panose="02020603050405020304" pitchFamily="18" charset="0"/>
              </a:rPr>
              <a:t>Saravananathan</a:t>
            </a:r>
            <a:r>
              <a:rPr lang="en-US" sz="2000" i="0" dirty="0">
                <a:effectLst/>
                <a:latin typeface="Times New Roman" panose="02020603050405020304" pitchFamily="18" charset="0"/>
                <a:cs typeface="Times New Roman" panose="02020603050405020304" pitchFamily="18" charset="0"/>
              </a:rPr>
              <a:t> K, Velmurugan T. Analyzing diabetic data using classification algorithms in data mining. Indian J  Sci  Technol. 2016:9:1–6.</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K. </a:t>
            </a:r>
            <a:r>
              <a:rPr lang="en-US" sz="2000" dirty="0" err="1">
                <a:latin typeface="Times New Roman" panose="02020603050405020304" pitchFamily="18" charset="0"/>
                <a:cs typeface="Times New Roman" panose="02020603050405020304" pitchFamily="18" charset="0"/>
              </a:rPr>
              <a:t>Anandha</a:t>
            </a:r>
            <a:r>
              <a:rPr lang="en-US" sz="2000" dirty="0">
                <a:latin typeface="Times New Roman" panose="02020603050405020304" pitchFamily="18" charset="0"/>
                <a:cs typeface="Times New Roman" panose="02020603050405020304" pitchFamily="18" charset="0"/>
              </a:rPr>
              <a:t> Kumar. A survey on diabetes mellitus  prediction using machine learning techniques</a:t>
            </a:r>
          </a:p>
          <a:p>
            <a:pPr marL="342900" indent="-342900" algn="just">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S. V. K. R. Rajeswari and P. Vijayakumar. Prediction of diabetes mellitus using machine learning algorithm</a:t>
            </a:r>
          </a:p>
          <a:p>
            <a:pPr marL="342900" indent="-342900" algn="just">
              <a:lnSpc>
                <a:spcPct val="150000"/>
              </a:lnSpc>
              <a:buFont typeface="Wingdings" panose="05000000000000000000" pitchFamily="2" charset="2"/>
              <a:buChar char="v"/>
            </a:pPr>
            <a:r>
              <a:rPr lang="en-US" sz="2000" b="0" i="0" dirty="0" err="1">
                <a:effectLst/>
                <a:latin typeface="Times New Roman" panose="02020603050405020304" pitchFamily="18" charset="0"/>
                <a:cs typeface="Times New Roman" panose="02020603050405020304" pitchFamily="18" charset="0"/>
              </a:rPr>
              <a:t>Shafi</a:t>
            </a:r>
            <a:r>
              <a:rPr lang="en-US" sz="2000" b="0" i="0" dirty="0">
                <a:effectLst/>
                <a:latin typeface="Times New Roman" panose="02020603050405020304" pitchFamily="18" charset="0"/>
                <a:cs typeface="Times New Roman" panose="02020603050405020304" pitchFamily="18" charset="0"/>
              </a:rPr>
              <a:t> S, Ansari GA. Early prediction of diabetes disease &amp;classification of algorithms using machine learning approach.</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Sadhu A, </a:t>
            </a:r>
            <a:r>
              <a:rPr lang="en-US" sz="2000" b="0" i="0" dirty="0" err="1">
                <a:effectLst/>
                <a:latin typeface="Times New Roman" panose="02020603050405020304" pitchFamily="18" charset="0"/>
                <a:cs typeface="Times New Roman" panose="02020603050405020304" pitchFamily="18" charset="0"/>
              </a:rPr>
              <a:t>Jadli</a:t>
            </a:r>
            <a:r>
              <a:rPr lang="en-US" sz="2000" b="0" i="0" dirty="0">
                <a:effectLst/>
                <a:latin typeface="Times New Roman" panose="02020603050405020304" pitchFamily="18" charset="0"/>
                <a:cs typeface="Times New Roman" panose="02020603050405020304" pitchFamily="18" charset="0"/>
              </a:rPr>
              <a:t> A. Early-stage diabetes risk prediction: A comparative analysis of classification algorithms.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39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BF9F8D-692D-7961-DD82-32A18BE60A02}"/>
              </a:ext>
            </a:extLst>
          </p:cNvPr>
          <p:cNvSpPr txBox="1"/>
          <p:nvPr/>
        </p:nvSpPr>
        <p:spPr>
          <a:xfrm>
            <a:off x="4636655" y="2918690"/>
            <a:ext cx="2539999"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8415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A296C-CAD6-4E9C-8810-84DEBABC04C5}"/>
              </a:ext>
            </a:extLst>
          </p:cNvPr>
          <p:cNvSpPr txBox="1"/>
          <p:nvPr/>
        </p:nvSpPr>
        <p:spPr>
          <a:xfrm>
            <a:off x="2069876" y="157316"/>
            <a:ext cx="71139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2800" b="1" u="sng" dirty="0">
                <a:latin typeface="Times New Roman" panose="02020603050405020304" pitchFamily="18" charset="0"/>
                <a:cs typeface="Times New Roman" panose="02020603050405020304" pitchFamily="18" charset="0"/>
              </a:rPr>
              <a:t>TABLE OF CONTENTS</a:t>
            </a:r>
          </a:p>
        </p:txBody>
      </p:sp>
      <p:sp>
        <p:nvSpPr>
          <p:cNvPr id="6" name="TextBox 5">
            <a:extLst>
              <a:ext uri="{FF2B5EF4-FFF2-40B4-BE49-F238E27FC236}">
                <a16:creationId xmlns:a16="http://schemas.microsoft.com/office/drawing/2014/main" id="{A15BCA6D-E83E-4168-BFC5-87CA08C9BBCD}"/>
              </a:ext>
            </a:extLst>
          </p:cNvPr>
          <p:cNvSpPr txBox="1"/>
          <p:nvPr/>
        </p:nvSpPr>
        <p:spPr>
          <a:xfrm>
            <a:off x="626694" y="661761"/>
            <a:ext cx="11306945"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panose="02020603050405020304" pitchFamily="18" charset="0"/>
              <a:ea typeface="+mn-lt"/>
              <a:cs typeface="Times New Roman" panose="02020603050405020304" pitchFamily="18" charset="0"/>
            </a:endParaRPr>
          </a:p>
          <a:p>
            <a:pPr marL="342900" indent="-342900">
              <a:lnSpc>
                <a:spcPct val="200000"/>
              </a:lnSpc>
              <a:buFont typeface="Wingdings" panose="05000000000000000000" pitchFamily="2" charset="2"/>
              <a:buChar char="v"/>
            </a:pPr>
            <a:r>
              <a:rPr lang="en-US" sz="2000" dirty="0">
                <a:latin typeface="Times New Roman" panose="02020603050405020304" pitchFamily="18" charset="0"/>
                <a:ea typeface="+mn-lt"/>
                <a:cs typeface="Times New Roman" panose="02020603050405020304" pitchFamily="18" charset="0"/>
              </a:rPr>
              <a:t>Introduction</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ea typeface="+mn-lt"/>
                <a:cs typeface="Times New Roman" panose="02020603050405020304" pitchFamily="18" charset="0"/>
              </a:rPr>
              <a:t>Objective</a:t>
            </a:r>
          </a:p>
          <a:p>
            <a:pPr marL="342900" indent="-342900">
              <a:buFont typeface="Wingdings" panose="05000000000000000000" pitchFamily="2" charset="2"/>
              <a:buChar char="v"/>
            </a:pPr>
            <a:endParaRPr lang="en-US" sz="2000" dirty="0">
              <a:latin typeface="Times New Roman" panose="02020603050405020304" pitchFamily="18" charset="0"/>
              <a:ea typeface="+mn-lt"/>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ea typeface="+mn-lt"/>
                <a:cs typeface="Times New Roman" panose="02020603050405020304" pitchFamily="18" charset="0"/>
              </a:rPr>
              <a:t>Methodology</a:t>
            </a: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ea typeface="+mn-lt"/>
                <a:cs typeface="Times New Roman" panose="02020603050405020304" pitchFamily="18" charset="0"/>
              </a:rPr>
              <a:t>Requirements</a:t>
            </a:r>
          </a:p>
          <a:p>
            <a:pPr marL="342900" indent="-342900">
              <a:buFont typeface="Wingdings" panose="05000000000000000000" pitchFamily="2" charset="2"/>
              <a:buChar char="v"/>
            </a:pPr>
            <a:endParaRPr lang="en-US" sz="2000" dirty="0">
              <a:latin typeface="Times New Roman" panose="02020603050405020304" pitchFamily="18" charset="0"/>
              <a:ea typeface="+mn-lt"/>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ea typeface="+mn-lt"/>
                <a:cs typeface="Times New Roman" panose="02020603050405020304" pitchFamily="18" charset="0"/>
              </a:rPr>
              <a:t>Workflow</a:t>
            </a:r>
          </a:p>
          <a:p>
            <a:pPr marL="342900" indent="-342900">
              <a:buFont typeface="Wingdings" panose="05000000000000000000" pitchFamily="2" charset="2"/>
              <a:buChar char="v"/>
            </a:pPr>
            <a:endParaRPr lang="en-US" sz="2000" dirty="0">
              <a:latin typeface="Times New Roman" panose="02020603050405020304" pitchFamily="18" charset="0"/>
              <a:ea typeface="+mn-lt"/>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ea typeface="+mn-lt"/>
                <a:cs typeface="Times New Roman" panose="02020603050405020304" pitchFamily="18" charset="0"/>
              </a:rPr>
              <a:t>Result</a:t>
            </a:r>
          </a:p>
          <a:p>
            <a:pPr marL="342900" indent="-342900">
              <a:buFont typeface="Wingdings" panose="05000000000000000000" pitchFamily="2" charset="2"/>
              <a:buChar char="v"/>
            </a:pPr>
            <a:endParaRPr lang="en-US" sz="2000" dirty="0">
              <a:latin typeface="Times New Roman" panose="02020603050405020304" pitchFamily="18" charset="0"/>
              <a:ea typeface="+mn-lt"/>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ea typeface="+mn-lt"/>
                <a:cs typeface="Times New Roman" panose="02020603050405020304" pitchFamily="18" charset="0"/>
              </a:rPr>
              <a:t>References</a:t>
            </a:r>
          </a:p>
          <a:p>
            <a:pPr marL="342900" indent="-342900">
              <a:buFont typeface="Wingdings" panose="05000000000000000000" pitchFamily="2" charset="2"/>
              <a:buChar char="v"/>
            </a:pPr>
            <a:endParaRPr lang="en-US" sz="2000" dirty="0">
              <a:latin typeface="Times New Roman" panose="02020603050405020304" pitchFamily="18" charset="0"/>
              <a:ea typeface="+mn-lt"/>
              <a:cs typeface="Times New Roman" panose="02020603050405020304" pitchFamily="18" charset="0"/>
            </a:endParaRP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400" dirty="0">
              <a:cs typeface="Calibri"/>
            </a:endParaRPr>
          </a:p>
        </p:txBody>
      </p:sp>
      <p:pic>
        <p:nvPicPr>
          <p:cNvPr id="3" name="Picture 2">
            <a:extLst>
              <a:ext uri="{FF2B5EF4-FFF2-40B4-BE49-F238E27FC236}">
                <a16:creationId xmlns:a16="http://schemas.microsoft.com/office/drawing/2014/main" id="{6C17A22F-363A-BC4E-154D-8790CCF40DF3}"/>
              </a:ext>
            </a:extLst>
          </p:cNvPr>
          <p:cNvPicPr>
            <a:picLocks noChangeAspect="1"/>
          </p:cNvPicPr>
          <p:nvPr/>
        </p:nvPicPr>
        <p:blipFill>
          <a:blip r:embed="rId2"/>
          <a:stretch>
            <a:fillRect/>
          </a:stretch>
        </p:blipFill>
        <p:spPr>
          <a:xfrm>
            <a:off x="4621898" y="2066426"/>
            <a:ext cx="5285690" cy="2725148"/>
          </a:xfrm>
          <a:prstGeom prst="rect">
            <a:avLst/>
          </a:prstGeom>
        </p:spPr>
      </p:pic>
    </p:spTree>
    <p:extLst>
      <p:ext uri="{BB962C8B-B14F-4D97-AF65-F5344CB8AC3E}">
        <p14:creationId xmlns:p14="http://schemas.microsoft.com/office/powerpoint/2010/main" val="263286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7F782-6106-4E11-B086-7EFC6D97BDD2}"/>
              </a:ext>
            </a:extLst>
          </p:cNvPr>
          <p:cNvSpPr txBox="1"/>
          <p:nvPr/>
        </p:nvSpPr>
        <p:spPr>
          <a:xfrm>
            <a:off x="4175185" y="224385"/>
            <a:ext cx="32320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60892998-657C-09BD-B963-DB5C24177E00}"/>
              </a:ext>
            </a:extLst>
          </p:cNvPr>
          <p:cNvSpPr txBox="1"/>
          <p:nvPr/>
        </p:nvSpPr>
        <p:spPr>
          <a:xfrm>
            <a:off x="628891" y="1030147"/>
            <a:ext cx="10752881" cy="655564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Diabetes is a chronic condition characterized by high levels of blood glucose, which can lead to serious health complications. Early prediction and management are crucial to mitigate its adverse effects.</a:t>
            </a:r>
          </a:p>
          <a:p>
            <a:pPr marL="342900" indent="-342900">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 Early prediction of diabetes can enable timely intervention and lifestyle adjustments, potentially preventing the onset or progression of the disease. This can significantly reduce healthcare costs and improve patient quality of life.</a:t>
            </a:r>
          </a:p>
          <a:p>
            <a:pPr marL="342900" indent="-342900">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Machine learning techniques have emerged as powerful tools for analyzing large datasets and identifying patterns that can predict diabetes. These methods can enhance the accuracy and efficiency of diabetes prediction compared to traditional statistical approaches.</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By implementing and evaluating different machine learning models, this project seeks to develop a robust predictive model that can assist healthcare professionals in early detection and proactive management of diabetes.</a:t>
            </a:r>
            <a:endParaRPr lang="en-US" sz="2000" b="0" i="0" dirty="0">
              <a:effectLst/>
              <a:latin typeface="Söhne"/>
            </a:endParaRPr>
          </a:p>
          <a:p>
            <a:pPr marL="285750" indent="-285750">
              <a:buFont typeface="Arial" panose="020B0604020202020204" pitchFamily="34" charset="0"/>
              <a:buChar char="•"/>
            </a:pPr>
            <a:endParaRPr lang="en-US" sz="2400" b="0" i="0" dirty="0">
              <a:effectLst/>
              <a:latin typeface="Söhne"/>
            </a:endParaRP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261683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07F9E8-D6CC-47FD-A5C6-2DCEF7CE3878}"/>
              </a:ext>
            </a:extLst>
          </p:cNvPr>
          <p:cNvSpPr txBox="1"/>
          <p:nvPr/>
        </p:nvSpPr>
        <p:spPr>
          <a:xfrm>
            <a:off x="137858" y="1344589"/>
            <a:ext cx="11934324" cy="461664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This project aims to explore and compare various machine learning algorithms to predict diabetes, using a comprehensive dataset. </a:t>
            </a:r>
          </a:p>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The goal is to identify the most effective models for accurate prediction. </a:t>
            </a:r>
          </a:p>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Improve the accuracy and reliability of diabetes risk prediction to facilitate early intervention, better management, and ultimately enhance patient healthcare outcomes.</a:t>
            </a:r>
          </a:p>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Create user-friendly tools or applications that leverage these predictive models, making diabetes risk assessment more accessible to a broader population.</a:t>
            </a:r>
          </a:p>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Develop models that can streamline the diabetes diagnosis process, reducing the need for frequent diagnostic visits and lowering associated healthcare costs.</a:t>
            </a:r>
            <a:endParaRPr lang="en-US" sz="2400" dirty="0"/>
          </a:p>
          <a:p>
            <a:endParaRPr lang="en-US" sz="2400" dirty="0"/>
          </a:p>
        </p:txBody>
      </p:sp>
      <p:sp>
        <p:nvSpPr>
          <p:cNvPr id="3" name="TextBox 1">
            <a:extLst>
              <a:ext uri="{FF2B5EF4-FFF2-40B4-BE49-F238E27FC236}">
                <a16:creationId xmlns:a16="http://schemas.microsoft.com/office/drawing/2014/main" id="{004AFDD8-3001-49A7-8525-DA90BBF0A721}"/>
              </a:ext>
            </a:extLst>
          </p:cNvPr>
          <p:cNvSpPr txBox="1"/>
          <p:nvPr/>
        </p:nvSpPr>
        <p:spPr>
          <a:xfrm>
            <a:off x="4896927" y="238664"/>
            <a:ext cx="27432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u="sng"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198981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07F9E8-D6CC-47FD-A5C6-2DCEF7CE3878}"/>
              </a:ext>
            </a:extLst>
          </p:cNvPr>
          <p:cNvSpPr txBox="1"/>
          <p:nvPr/>
        </p:nvSpPr>
        <p:spPr>
          <a:xfrm>
            <a:off x="137858" y="1344589"/>
            <a:ext cx="11934324" cy="55769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Description of the dataset: The data originates from “Pima Indian Diabetes Dataset”, acquired from “UCI repository”. </a:t>
            </a:r>
          </a:p>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Data Preprocessing: Data preprocessing is vital to address missing values and impurities, ensuring the accuracy and effectiveness of machine learning techniques. This process enhances data quality, thereby improving the accuracy and reliability of predictive models for diabetic outcomes. </a:t>
            </a:r>
          </a:p>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Data Selection: The study begins with data selection from the UCI repository, addressing missing values, inconsistencies, and erroneous information.</a:t>
            </a:r>
          </a:p>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Data Preparation: Subsequently, databases in Excel and text formats are split into training and testing datasets, with 80% and 20% allocation respectively.</a:t>
            </a:r>
          </a:p>
          <a:p>
            <a:pPr marL="342900" indent="-342900" algn="just" defTabSz="914400">
              <a:lnSpc>
                <a:spcPct val="150000"/>
              </a:lnSpc>
              <a:buFont typeface="Wingdings" panose="05000000000000000000" pitchFamily="2" charset="2"/>
              <a:buChar char="v"/>
              <a:defRPr sz="2400">
                <a:solidFill>
                  <a:srgbClr val="FFFFFF"/>
                </a:solidFill>
              </a:defRPr>
            </a:pPr>
            <a:r>
              <a:rPr lang="en-US" sz="2000" dirty="0">
                <a:latin typeface="Times New Roman" panose="02020603050405020304" pitchFamily="18" charset="0"/>
                <a:cs typeface="Times New Roman" panose="02020603050405020304" pitchFamily="18" charset="0"/>
              </a:rPr>
              <a:t>Machine Learning: The techniques of Machine learning such as Naïve Bayes, SVM, and KNN are then employed for prediction, constituting a crucial stage in achieving research objectives. This methodical approach ensures data integrity and enables accurate predictions through diverse machine learning techniques.</a:t>
            </a:r>
          </a:p>
        </p:txBody>
      </p:sp>
      <p:sp>
        <p:nvSpPr>
          <p:cNvPr id="3" name="TextBox 1">
            <a:extLst>
              <a:ext uri="{FF2B5EF4-FFF2-40B4-BE49-F238E27FC236}">
                <a16:creationId xmlns:a16="http://schemas.microsoft.com/office/drawing/2014/main" id="{004AFDD8-3001-49A7-8525-DA90BBF0A721}"/>
              </a:ext>
            </a:extLst>
          </p:cNvPr>
          <p:cNvSpPr txBox="1"/>
          <p:nvPr/>
        </p:nvSpPr>
        <p:spPr>
          <a:xfrm>
            <a:off x="4445251" y="238664"/>
            <a:ext cx="319487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u="sng"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45686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E4A1A-4376-AB15-89AA-45AF3BEFAA29}"/>
              </a:ext>
            </a:extLst>
          </p:cNvPr>
          <p:cNvSpPr txBox="1"/>
          <p:nvPr/>
        </p:nvSpPr>
        <p:spPr>
          <a:xfrm>
            <a:off x="4453689" y="226367"/>
            <a:ext cx="328462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DATASET</a:t>
            </a:r>
          </a:p>
        </p:txBody>
      </p:sp>
      <p:pic>
        <p:nvPicPr>
          <p:cNvPr id="5" name="Picture 4">
            <a:extLst>
              <a:ext uri="{FF2B5EF4-FFF2-40B4-BE49-F238E27FC236}">
                <a16:creationId xmlns:a16="http://schemas.microsoft.com/office/drawing/2014/main" id="{6FFCCEA5-D036-D451-A0AE-C4E00200F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866274"/>
            <a:ext cx="11315700" cy="5534526"/>
          </a:xfrm>
          <a:prstGeom prst="rect">
            <a:avLst/>
          </a:prstGeom>
        </p:spPr>
      </p:pic>
    </p:spTree>
    <p:extLst>
      <p:ext uri="{BB962C8B-B14F-4D97-AF65-F5344CB8AC3E}">
        <p14:creationId xmlns:p14="http://schemas.microsoft.com/office/powerpoint/2010/main" val="119026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7AB09CF-D829-922E-CB7C-07AA79952DAC}"/>
              </a:ext>
            </a:extLst>
          </p:cNvPr>
          <p:cNvSpPr txBox="1">
            <a:spLocks/>
          </p:cNvSpPr>
          <p:nvPr/>
        </p:nvSpPr>
        <p:spPr>
          <a:xfrm>
            <a:off x="1498133" y="251417"/>
            <a:ext cx="10214928" cy="661233"/>
          </a:xfrm>
          <a:prstGeom prst="rect">
            <a:avLst/>
          </a:prstGeom>
        </p:spPr>
        <p:txBody>
          <a:bodyP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ko-KR" sz="2800" u="sng" dirty="0">
                <a:ln w="3175">
                  <a:noFill/>
                </a:ln>
                <a:latin typeface="Times New Roman" panose="02020603050405020304" pitchFamily="18" charset="0"/>
                <a:cs typeface="Times New Roman" panose="02020603050405020304" pitchFamily="18" charset="0"/>
              </a:rPr>
              <a:t>REQUIREMENTS</a:t>
            </a:r>
            <a:endParaRPr lang="en-US" altLang="ko-KR" sz="2800" u="sng" dirty="0">
              <a:ln w="3175">
                <a:noFill/>
              </a:ln>
              <a:latin typeface="Times New Roman" panose="02020603050405020304" pitchFamily="18" charset="0"/>
              <a:cs typeface="Times New Roman" panose="02020603050405020304" pitchFamily="18" charset="0"/>
            </a:endParaRPr>
          </a:p>
          <a:p>
            <a:pPr algn="ctr"/>
            <a:endParaRPr lang="en-US" sz="2800" u="sng" dirty="0">
              <a:ln w="3175">
                <a:noFill/>
              </a:ln>
              <a:cs typeface="Times New Roman" panose="02020603050405020304" pitchFamily="18" charset="0"/>
            </a:endParaRPr>
          </a:p>
        </p:txBody>
      </p:sp>
      <p:sp>
        <p:nvSpPr>
          <p:cNvPr id="3" name="TextBox 2">
            <a:extLst>
              <a:ext uri="{FF2B5EF4-FFF2-40B4-BE49-F238E27FC236}">
                <a16:creationId xmlns:a16="http://schemas.microsoft.com/office/drawing/2014/main" id="{6D39370E-42A4-C934-0989-395909AC6287}"/>
              </a:ext>
            </a:extLst>
          </p:cNvPr>
          <p:cNvSpPr txBox="1"/>
          <p:nvPr/>
        </p:nvSpPr>
        <p:spPr>
          <a:xfrm>
            <a:off x="844434" y="1143152"/>
            <a:ext cx="10868627" cy="5538504"/>
          </a:xfrm>
          <a:prstGeom prst="rect">
            <a:avLst/>
          </a:prstGeom>
          <a:noFill/>
        </p:spPr>
        <p:txBody>
          <a:bodyPr wrap="square" rtlCol="0">
            <a:spAutoFit/>
          </a:bodyPr>
          <a:lstStyle/>
          <a:p>
            <a:pPr marL="342900" indent="-342900">
              <a:lnSpc>
                <a:spcPct val="20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Hardware Requirements-</a:t>
            </a:r>
          </a:p>
          <a:p>
            <a:pPr marL="342900" indent="-342900">
              <a:lnSpc>
                <a:spcPct val="20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Processor: Any Processor above 500 </a:t>
            </a:r>
            <a:r>
              <a:rPr lang="en-IN" sz="2000" dirty="0" err="1">
                <a:latin typeface="Times New Roman" panose="02020603050405020304" pitchFamily="18" charset="0"/>
                <a:cs typeface="Times New Roman" panose="02020603050405020304" pitchFamily="18" charset="0"/>
              </a:rPr>
              <a:t>MHz.</a:t>
            </a: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RAM: 4 GB</a:t>
            </a:r>
          </a:p>
          <a:p>
            <a:pPr marL="342900" indent="-342900">
              <a:lnSpc>
                <a:spcPct val="20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Hard Disk: 4 GB</a:t>
            </a:r>
          </a:p>
          <a:p>
            <a:pPr marL="342900" indent="-342900">
              <a:lnSpc>
                <a:spcPct val="20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Input Device: Standard Keyboard and Mouse</a:t>
            </a:r>
          </a:p>
          <a:p>
            <a:pPr marL="342900" indent="-342900">
              <a:lnSpc>
                <a:spcPct val="20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Output Device: VGA and High Resolution</a:t>
            </a:r>
          </a:p>
          <a:p>
            <a:pPr marL="342900" indent="-342900">
              <a:lnSpc>
                <a:spcPct val="20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Software Requirements-</a:t>
            </a:r>
          </a:p>
          <a:p>
            <a:pPr marL="342900" indent="-342900">
              <a:lnSpc>
                <a:spcPct val="20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Operating System: Windows 7 or higher</a:t>
            </a:r>
          </a:p>
          <a:p>
            <a:pPr marL="342900" indent="-342900">
              <a:lnSpc>
                <a:spcPct val="20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Programming: Python 3.6 and related libraries</a:t>
            </a:r>
          </a:p>
        </p:txBody>
      </p:sp>
    </p:spTree>
    <p:extLst>
      <p:ext uri="{BB962C8B-B14F-4D97-AF65-F5344CB8AC3E}">
        <p14:creationId xmlns:p14="http://schemas.microsoft.com/office/powerpoint/2010/main" val="254781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8786297C-4D8F-D459-3486-034D2E235774}"/>
              </a:ext>
            </a:extLst>
          </p:cNvPr>
          <p:cNvSpPr txBox="1">
            <a:spLocks/>
          </p:cNvSpPr>
          <p:nvPr/>
        </p:nvSpPr>
        <p:spPr>
          <a:xfrm>
            <a:off x="807656" y="190612"/>
            <a:ext cx="10214928" cy="796908"/>
          </a:xfrm>
          <a:prstGeom prst="rect">
            <a:avLst/>
          </a:prstGeom>
        </p:spPr>
        <p:txBody>
          <a:bodyP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u="sng" dirty="0">
                <a:latin typeface="Times New Roman" panose="02020603050405020304" pitchFamily="18" charset="0"/>
                <a:cs typeface="Times New Roman" panose="02020603050405020304" pitchFamily="18" charset="0"/>
              </a:rPr>
              <a:t>WORKFLOW</a:t>
            </a:r>
          </a:p>
        </p:txBody>
      </p:sp>
      <p:sp>
        <p:nvSpPr>
          <p:cNvPr id="4" name="TextBox 3">
            <a:extLst>
              <a:ext uri="{FF2B5EF4-FFF2-40B4-BE49-F238E27FC236}">
                <a16:creationId xmlns:a16="http://schemas.microsoft.com/office/drawing/2014/main" id="{C0300E90-4A0E-BAC7-3E2D-2521018A5C70}"/>
              </a:ext>
            </a:extLst>
          </p:cNvPr>
          <p:cNvSpPr txBox="1"/>
          <p:nvPr/>
        </p:nvSpPr>
        <p:spPr>
          <a:xfrm>
            <a:off x="437587" y="987520"/>
            <a:ext cx="10718157" cy="2400657"/>
          </a:xfrm>
          <a:prstGeom prst="rect">
            <a:avLst/>
          </a:prstGeom>
          <a:noFill/>
        </p:spPr>
        <p:txBody>
          <a:bodyPr wrap="square" rtlCol="0">
            <a:spAutoFit/>
          </a:bodyPr>
          <a:lstStyle/>
          <a:p>
            <a:pPr>
              <a:lnSpc>
                <a:spcPct val="150000"/>
              </a:lnSpc>
            </a:pPr>
            <a:endParaRPr lang="en-IN" sz="16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endParaRPr lang="en-IN" dirty="0"/>
          </a:p>
          <a:p>
            <a:endParaRPr lang="en-IN" dirty="0"/>
          </a:p>
          <a:p>
            <a:r>
              <a:rPr lang="en-IN" dirty="0"/>
              <a:t> </a:t>
            </a:r>
          </a:p>
          <a:p>
            <a:pPr marL="342900" indent="-342900">
              <a:buFont typeface="Wingdings" panose="05000000000000000000" pitchFamily="2" charset="2"/>
              <a:buChar char="ü"/>
            </a:pPr>
            <a:endParaRPr lang="en-IN" dirty="0"/>
          </a:p>
          <a:p>
            <a:pPr marL="342900" indent="-342900">
              <a:buFont typeface="+mj-lt"/>
              <a:buAutoNum type="arabicPeriod"/>
            </a:pPr>
            <a:endParaRPr lang="en-IN" dirty="0"/>
          </a:p>
        </p:txBody>
      </p:sp>
      <p:pic>
        <p:nvPicPr>
          <p:cNvPr id="5" name="Picture 4">
            <a:extLst>
              <a:ext uri="{FF2B5EF4-FFF2-40B4-BE49-F238E27FC236}">
                <a16:creationId xmlns:a16="http://schemas.microsoft.com/office/drawing/2014/main" id="{D24E4A19-F70B-A8A1-222D-611AA3C36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180" y="1095469"/>
            <a:ext cx="9770563" cy="5088048"/>
          </a:xfrm>
          <a:prstGeom prst="rect">
            <a:avLst/>
          </a:prstGeom>
        </p:spPr>
      </p:pic>
    </p:spTree>
    <p:extLst>
      <p:ext uri="{BB962C8B-B14F-4D97-AF65-F5344CB8AC3E}">
        <p14:creationId xmlns:p14="http://schemas.microsoft.com/office/powerpoint/2010/main" val="289131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DA229-8A23-0BA3-97AA-AA42E8A7070B}"/>
              </a:ext>
            </a:extLst>
          </p:cNvPr>
          <p:cNvSpPr txBox="1"/>
          <p:nvPr/>
        </p:nvSpPr>
        <p:spPr>
          <a:xfrm>
            <a:off x="528463" y="576943"/>
            <a:ext cx="36031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Split – Train and Test data</a:t>
            </a:r>
          </a:p>
        </p:txBody>
      </p:sp>
      <p:sp>
        <p:nvSpPr>
          <p:cNvPr id="6" name="TextBox 5">
            <a:extLst>
              <a:ext uri="{FF2B5EF4-FFF2-40B4-BE49-F238E27FC236}">
                <a16:creationId xmlns:a16="http://schemas.microsoft.com/office/drawing/2014/main" id="{778EF494-2124-8019-A98D-001128AEE56E}"/>
              </a:ext>
            </a:extLst>
          </p:cNvPr>
          <p:cNvSpPr txBox="1"/>
          <p:nvPr/>
        </p:nvSpPr>
        <p:spPr>
          <a:xfrm>
            <a:off x="528463" y="2106692"/>
            <a:ext cx="255814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Training model</a:t>
            </a:r>
          </a:p>
        </p:txBody>
      </p:sp>
      <p:pic>
        <p:nvPicPr>
          <p:cNvPr id="5" name="Picture 4">
            <a:extLst>
              <a:ext uri="{FF2B5EF4-FFF2-40B4-BE49-F238E27FC236}">
                <a16:creationId xmlns:a16="http://schemas.microsoft.com/office/drawing/2014/main" id="{79F9CD27-36E2-0806-DC35-EFD651340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71" y="946275"/>
            <a:ext cx="6721929" cy="791085"/>
          </a:xfrm>
          <a:prstGeom prst="rect">
            <a:avLst/>
          </a:prstGeom>
        </p:spPr>
      </p:pic>
      <p:pic>
        <p:nvPicPr>
          <p:cNvPr id="9" name="Picture 8">
            <a:extLst>
              <a:ext uri="{FF2B5EF4-FFF2-40B4-BE49-F238E27FC236}">
                <a16:creationId xmlns:a16="http://schemas.microsoft.com/office/drawing/2014/main" id="{DE6C26C4-2A33-2094-EC90-57043726D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0" y="2476024"/>
            <a:ext cx="4656909" cy="3448227"/>
          </a:xfrm>
          <a:prstGeom prst="rect">
            <a:avLst/>
          </a:prstGeom>
        </p:spPr>
      </p:pic>
      <p:pic>
        <p:nvPicPr>
          <p:cNvPr id="10" name="Picture 9">
            <a:extLst>
              <a:ext uri="{FF2B5EF4-FFF2-40B4-BE49-F238E27FC236}">
                <a16:creationId xmlns:a16="http://schemas.microsoft.com/office/drawing/2014/main" id="{10B0EE46-A73E-B427-37EC-7C51567A7B9B}"/>
              </a:ext>
            </a:extLst>
          </p:cNvPr>
          <p:cNvPicPr>
            <a:picLocks noChangeAspect="1"/>
          </p:cNvPicPr>
          <p:nvPr/>
        </p:nvPicPr>
        <p:blipFill>
          <a:blip r:embed="rId4"/>
          <a:stretch>
            <a:fillRect/>
          </a:stretch>
        </p:blipFill>
        <p:spPr>
          <a:xfrm>
            <a:off x="6096000" y="2476024"/>
            <a:ext cx="4533900" cy="3448227"/>
          </a:xfrm>
          <a:prstGeom prst="rect">
            <a:avLst/>
          </a:prstGeom>
        </p:spPr>
      </p:pic>
    </p:spTree>
    <p:extLst>
      <p:ext uri="{BB962C8B-B14F-4D97-AF65-F5344CB8AC3E}">
        <p14:creationId xmlns:p14="http://schemas.microsoft.com/office/powerpoint/2010/main" val="524236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2216</TotalTime>
  <Words>658</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Merriweather</vt:lpstr>
      <vt:lpstr>Söhne</vt:lpstr>
      <vt:lpstr>Times New Roman</vt:lpstr>
      <vt:lpstr>Wingdings</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RAHUL LODHI</cp:lastModifiedBy>
  <cp:revision>161</cp:revision>
  <dcterms:created xsi:type="dcterms:W3CDTF">2020-08-31T06:25:31Z</dcterms:created>
  <dcterms:modified xsi:type="dcterms:W3CDTF">2024-06-05T06:18:21Z</dcterms:modified>
</cp:coreProperties>
</file>