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60" r:id="rId12"/>
    <p:sldId id="261"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66" y="6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F994B33-7C34-4E5F-B391-513B6761CBBE}" type="datetimeFigureOut">
              <a:rPr lang="en-US" smtClean="0"/>
              <a:t>22-Aug-22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03120-6080-4430-B6D2-F6B5C4EFFC65}" type="slidenum">
              <a:rPr lang="en-US" smtClean="0"/>
              <a:t>‹#›</a:t>
            </a:fld>
            <a:endParaRPr lang="en-US"/>
          </a:p>
        </p:txBody>
      </p:sp>
    </p:spTree>
    <p:extLst>
      <p:ext uri="{BB962C8B-B14F-4D97-AF65-F5344CB8AC3E}">
        <p14:creationId xmlns:p14="http://schemas.microsoft.com/office/powerpoint/2010/main" val="886275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994B33-7C34-4E5F-B391-513B6761CBBE}" type="datetimeFigureOut">
              <a:rPr lang="en-US" smtClean="0"/>
              <a:t>22-Aug-22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03120-6080-4430-B6D2-F6B5C4EFFC65}" type="slidenum">
              <a:rPr lang="en-US" smtClean="0"/>
              <a:t>‹#›</a:t>
            </a:fld>
            <a:endParaRPr lang="en-US"/>
          </a:p>
        </p:txBody>
      </p:sp>
    </p:spTree>
    <p:extLst>
      <p:ext uri="{BB962C8B-B14F-4D97-AF65-F5344CB8AC3E}">
        <p14:creationId xmlns:p14="http://schemas.microsoft.com/office/powerpoint/2010/main" val="193708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994B33-7C34-4E5F-B391-513B6761CBBE}" type="datetimeFigureOut">
              <a:rPr lang="en-US" smtClean="0"/>
              <a:t>22-Aug-22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03120-6080-4430-B6D2-F6B5C4EFFC65}" type="slidenum">
              <a:rPr lang="en-US" smtClean="0"/>
              <a:t>‹#›</a:t>
            </a:fld>
            <a:endParaRPr lang="en-US"/>
          </a:p>
        </p:txBody>
      </p:sp>
    </p:spTree>
    <p:extLst>
      <p:ext uri="{BB962C8B-B14F-4D97-AF65-F5344CB8AC3E}">
        <p14:creationId xmlns:p14="http://schemas.microsoft.com/office/powerpoint/2010/main" val="370607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994B33-7C34-4E5F-B391-513B6761CBBE}" type="datetimeFigureOut">
              <a:rPr lang="en-US" smtClean="0"/>
              <a:t>22-Aug-22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03120-6080-4430-B6D2-F6B5C4EFFC65}" type="slidenum">
              <a:rPr lang="en-US" smtClean="0"/>
              <a:t>‹#›</a:t>
            </a:fld>
            <a:endParaRPr lang="en-US"/>
          </a:p>
        </p:txBody>
      </p:sp>
    </p:spTree>
    <p:extLst>
      <p:ext uri="{BB962C8B-B14F-4D97-AF65-F5344CB8AC3E}">
        <p14:creationId xmlns:p14="http://schemas.microsoft.com/office/powerpoint/2010/main" val="2250793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994B33-7C34-4E5F-B391-513B6761CBBE}" type="datetimeFigureOut">
              <a:rPr lang="en-US" smtClean="0"/>
              <a:t>22-Aug-22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03120-6080-4430-B6D2-F6B5C4EFFC65}" type="slidenum">
              <a:rPr lang="en-US" smtClean="0"/>
              <a:t>‹#›</a:t>
            </a:fld>
            <a:endParaRPr lang="en-US"/>
          </a:p>
        </p:txBody>
      </p:sp>
    </p:spTree>
    <p:extLst>
      <p:ext uri="{BB962C8B-B14F-4D97-AF65-F5344CB8AC3E}">
        <p14:creationId xmlns:p14="http://schemas.microsoft.com/office/powerpoint/2010/main" val="1345580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F994B33-7C34-4E5F-B391-513B6761CBBE}" type="datetimeFigureOut">
              <a:rPr lang="en-US" smtClean="0"/>
              <a:t>22-Aug-22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03120-6080-4430-B6D2-F6B5C4EFFC65}" type="slidenum">
              <a:rPr lang="en-US" smtClean="0"/>
              <a:t>‹#›</a:t>
            </a:fld>
            <a:endParaRPr lang="en-US"/>
          </a:p>
        </p:txBody>
      </p:sp>
    </p:spTree>
    <p:extLst>
      <p:ext uri="{BB962C8B-B14F-4D97-AF65-F5344CB8AC3E}">
        <p14:creationId xmlns:p14="http://schemas.microsoft.com/office/powerpoint/2010/main" val="4202400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994B33-7C34-4E5F-B391-513B6761CBBE}" type="datetimeFigureOut">
              <a:rPr lang="en-US" smtClean="0"/>
              <a:t>22-Aug-22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203120-6080-4430-B6D2-F6B5C4EFFC65}" type="slidenum">
              <a:rPr lang="en-US" smtClean="0"/>
              <a:t>‹#›</a:t>
            </a:fld>
            <a:endParaRPr lang="en-US"/>
          </a:p>
        </p:txBody>
      </p:sp>
    </p:spTree>
    <p:extLst>
      <p:ext uri="{BB962C8B-B14F-4D97-AF65-F5344CB8AC3E}">
        <p14:creationId xmlns:p14="http://schemas.microsoft.com/office/powerpoint/2010/main" val="313645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F994B33-7C34-4E5F-B391-513B6761CBBE}" type="datetimeFigureOut">
              <a:rPr lang="en-US" smtClean="0"/>
              <a:t>22-Aug-22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203120-6080-4430-B6D2-F6B5C4EFFC65}" type="slidenum">
              <a:rPr lang="en-US" smtClean="0"/>
              <a:t>‹#›</a:t>
            </a:fld>
            <a:endParaRPr lang="en-US"/>
          </a:p>
        </p:txBody>
      </p:sp>
    </p:spTree>
    <p:extLst>
      <p:ext uri="{BB962C8B-B14F-4D97-AF65-F5344CB8AC3E}">
        <p14:creationId xmlns:p14="http://schemas.microsoft.com/office/powerpoint/2010/main" val="382445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994B33-7C34-4E5F-B391-513B6761CBBE}" type="datetimeFigureOut">
              <a:rPr lang="en-US" smtClean="0"/>
              <a:t>22-Aug-22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203120-6080-4430-B6D2-F6B5C4EFFC65}" type="slidenum">
              <a:rPr lang="en-US" smtClean="0"/>
              <a:t>‹#›</a:t>
            </a:fld>
            <a:endParaRPr lang="en-US"/>
          </a:p>
        </p:txBody>
      </p:sp>
    </p:spTree>
    <p:extLst>
      <p:ext uri="{BB962C8B-B14F-4D97-AF65-F5344CB8AC3E}">
        <p14:creationId xmlns:p14="http://schemas.microsoft.com/office/powerpoint/2010/main" val="4259485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994B33-7C34-4E5F-B391-513B6761CBBE}" type="datetimeFigureOut">
              <a:rPr lang="en-US" smtClean="0"/>
              <a:t>22-Aug-22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03120-6080-4430-B6D2-F6B5C4EFFC65}" type="slidenum">
              <a:rPr lang="en-US" smtClean="0"/>
              <a:t>‹#›</a:t>
            </a:fld>
            <a:endParaRPr lang="en-US"/>
          </a:p>
        </p:txBody>
      </p:sp>
    </p:spTree>
    <p:extLst>
      <p:ext uri="{BB962C8B-B14F-4D97-AF65-F5344CB8AC3E}">
        <p14:creationId xmlns:p14="http://schemas.microsoft.com/office/powerpoint/2010/main" val="3828981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994B33-7C34-4E5F-B391-513B6761CBBE}" type="datetimeFigureOut">
              <a:rPr lang="en-US" smtClean="0"/>
              <a:t>22-Aug-22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03120-6080-4430-B6D2-F6B5C4EFFC65}" type="slidenum">
              <a:rPr lang="en-US" smtClean="0"/>
              <a:t>‹#›</a:t>
            </a:fld>
            <a:endParaRPr lang="en-US"/>
          </a:p>
        </p:txBody>
      </p:sp>
    </p:spTree>
    <p:extLst>
      <p:ext uri="{BB962C8B-B14F-4D97-AF65-F5344CB8AC3E}">
        <p14:creationId xmlns:p14="http://schemas.microsoft.com/office/powerpoint/2010/main" val="73189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994B33-7C34-4E5F-B391-513B6761CBBE}" type="datetimeFigureOut">
              <a:rPr lang="en-US" smtClean="0"/>
              <a:t>22-Aug-22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03120-6080-4430-B6D2-F6B5C4EFFC65}" type="slidenum">
              <a:rPr lang="en-US" smtClean="0"/>
              <a:t>‹#›</a:t>
            </a:fld>
            <a:endParaRPr lang="en-US"/>
          </a:p>
        </p:txBody>
      </p:sp>
    </p:spTree>
    <p:extLst>
      <p:ext uri="{BB962C8B-B14F-4D97-AF65-F5344CB8AC3E}">
        <p14:creationId xmlns:p14="http://schemas.microsoft.com/office/powerpoint/2010/main" val="528580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IV</a:t>
            </a:r>
            <a:br>
              <a:rPr lang="en-US" dirty="0" smtClean="0"/>
            </a:br>
            <a:r>
              <a:rPr lang="en-US" dirty="0" smtClean="0"/>
              <a:t>Data access in android</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7868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938" y="562708"/>
            <a:ext cx="10673862" cy="5614255"/>
          </a:xfrm>
        </p:spPr>
        <p:txBody>
          <a:bodyPr>
            <a:normAutofit fontScale="92500" lnSpcReduction="10000"/>
          </a:bodyPr>
          <a:lstStyle/>
          <a:p>
            <a:endParaRPr lang="en-US" dirty="0"/>
          </a:p>
          <a:p>
            <a:r>
              <a:rPr lang="en-US" b="1" dirty="0" err="1" smtClean="0"/>
              <a:t>SharedPreferences</a:t>
            </a:r>
            <a:r>
              <a:rPr lang="en-US" b="1" dirty="0" smtClean="0"/>
              <a:t> </a:t>
            </a:r>
            <a:r>
              <a:rPr lang="en-US" b="1" dirty="0" err="1" smtClean="0"/>
              <a:t>pref</a:t>
            </a:r>
            <a:r>
              <a:rPr lang="en-US" b="1" dirty="0"/>
              <a:t>= </a:t>
            </a:r>
            <a:r>
              <a:rPr lang="en-US" b="1" dirty="0" err="1"/>
              <a:t>getSharedPreferences</a:t>
            </a:r>
            <a:r>
              <a:rPr lang="en-US" b="1" dirty="0"/>
              <a:t>("</a:t>
            </a:r>
            <a:r>
              <a:rPr lang="en-US" b="1" dirty="0" err="1"/>
              <a:t>MyPref</a:t>
            </a:r>
            <a:r>
              <a:rPr lang="en-US" b="1" dirty="0"/>
              <a:t>", MODE_PRIVATE);</a:t>
            </a:r>
            <a:endParaRPr lang="en-US" dirty="0"/>
          </a:p>
          <a:p>
            <a:r>
              <a:rPr lang="en-US" b="1" dirty="0" err="1" smtClean="0"/>
              <a:t>SharedPreferences.Editor</a:t>
            </a:r>
            <a:r>
              <a:rPr lang="en-US" b="1" dirty="0" smtClean="0"/>
              <a:t> editor </a:t>
            </a:r>
            <a:r>
              <a:rPr lang="en-US" b="1" dirty="0"/>
              <a:t>= </a:t>
            </a:r>
            <a:r>
              <a:rPr lang="en-US" b="1" dirty="0" err="1"/>
              <a:t>pref.edit</a:t>
            </a:r>
            <a:r>
              <a:rPr lang="en-US" b="1" dirty="0"/>
              <a:t>(); </a:t>
            </a:r>
            <a:endParaRPr lang="en-US" b="1" dirty="0" smtClean="0"/>
          </a:p>
          <a:p>
            <a:endParaRPr lang="en-US" dirty="0"/>
          </a:p>
          <a:p>
            <a:r>
              <a:rPr lang="en-US" b="1" dirty="0"/>
              <a:t>// To Clear Single Items</a:t>
            </a:r>
            <a:endParaRPr lang="en-US" dirty="0"/>
          </a:p>
          <a:p>
            <a:r>
              <a:rPr lang="en-US" b="1" dirty="0" err="1"/>
              <a:t>editor.remove</a:t>
            </a:r>
            <a:r>
              <a:rPr lang="en-US" b="1" dirty="0"/>
              <a:t>("name"); </a:t>
            </a:r>
            <a:endParaRPr lang="en-US" dirty="0"/>
          </a:p>
          <a:p>
            <a:r>
              <a:rPr lang="en-US" b="1" dirty="0" err="1"/>
              <a:t>editor.remove</a:t>
            </a:r>
            <a:r>
              <a:rPr lang="en-US" b="1" dirty="0"/>
              <a:t>("email"); </a:t>
            </a:r>
            <a:endParaRPr lang="en-US" dirty="0"/>
          </a:p>
          <a:p>
            <a:r>
              <a:rPr lang="en-US" b="1" dirty="0" err="1"/>
              <a:t>editor.commit</a:t>
            </a:r>
            <a:r>
              <a:rPr lang="en-US" b="1" dirty="0"/>
              <a:t>(); or </a:t>
            </a:r>
            <a:r>
              <a:rPr lang="en-US" b="1" dirty="0" err="1"/>
              <a:t>editor.apply</a:t>
            </a:r>
            <a:r>
              <a:rPr lang="en-US" b="1" dirty="0" smtClean="0"/>
              <a:t>();</a:t>
            </a:r>
          </a:p>
          <a:p>
            <a:endParaRPr lang="en-US" dirty="0"/>
          </a:p>
          <a:p>
            <a:r>
              <a:rPr lang="en-US" b="1" dirty="0"/>
              <a:t>// To clear Everything</a:t>
            </a:r>
            <a:endParaRPr lang="en-US" dirty="0"/>
          </a:p>
          <a:p>
            <a:r>
              <a:rPr lang="en-US" b="1" dirty="0" err="1"/>
              <a:t>editor.clear</a:t>
            </a:r>
            <a:r>
              <a:rPr lang="en-US" b="1" dirty="0"/>
              <a:t>();</a:t>
            </a:r>
            <a:endParaRPr lang="en-US" dirty="0"/>
          </a:p>
          <a:p>
            <a:r>
              <a:rPr lang="en-US" b="1" dirty="0" err="1"/>
              <a:t>editor.commit</a:t>
            </a:r>
            <a:r>
              <a:rPr lang="en-US" b="1" dirty="0"/>
              <a:t>(); or </a:t>
            </a:r>
            <a:r>
              <a:rPr lang="en-US" b="1" dirty="0" err="1"/>
              <a:t>editor.apply</a:t>
            </a:r>
            <a:r>
              <a:rPr lang="en-US" b="1" dirty="0"/>
              <a:t>();</a:t>
            </a:r>
            <a:endParaRPr lang="en-US" dirty="0"/>
          </a:p>
        </p:txBody>
      </p:sp>
    </p:spTree>
    <p:extLst>
      <p:ext uri="{BB962C8B-B14F-4D97-AF65-F5344CB8AC3E}">
        <p14:creationId xmlns:p14="http://schemas.microsoft.com/office/powerpoint/2010/main" val="3549320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6831" y="515815"/>
            <a:ext cx="10626969" cy="5661148"/>
          </a:xfrm>
        </p:spPr>
        <p:txBody>
          <a:bodyPr/>
          <a:lstStyle/>
          <a:p>
            <a:endParaRPr lang="en-US" dirty="0"/>
          </a:p>
          <a:p>
            <a:endParaRPr lang="en-US" dirty="0"/>
          </a:p>
          <a:p>
            <a:r>
              <a:rPr lang="en-US" dirty="0" smtClean="0"/>
              <a:t>SQLite is a open source SQL database that stores data to a </a:t>
            </a:r>
            <a:r>
              <a:rPr lang="en-US" dirty="0" err="1" smtClean="0"/>
              <a:t>textfile</a:t>
            </a:r>
            <a:r>
              <a:rPr lang="en-US" dirty="0" smtClean="0"/>
              <a:t> on a device</a:t>
            </a:r>
            <a:r>
              <a:rPr lang="en-US" dirty="0"/>
              <a:t>.</a:t>
            </a:r>
          </a:p>
          <a:p>
            <a:r>
              <a:rPr lang="en-US" dirty="0"/>
              <a:t>•</a:t>
            </a:r>
            <a:r>
              <a:rPr lang="en-US" dirty="0" smtClean="0"/>
              <a:t>SQLite supports all the relational database features</a:t>
            </a:r>
            <a:r>
              <a:rPr lang="en-US" dirty="0"/>
              <a:t>.</a:t>
            </a:r>
          </a:p>
          <a:p>
            <a:r>
              <a:rPr lang="en-US" dirty="0"/>
              <a:t>•</a:t>
            </a:r>
            <a:r>
              <a:rPr lang="en-US" dirty="0" smtClean="0"/>
              <a:t>In order to access this database, you don't need to establish any kind of connections for it like JDBC, ODBC </a:t>
            </a:r>
            <a:r>
              <a:rPr lang="en-US" dirty="0" err="1" smtClean="0"/>
              <a:t>e.t.c</a:t>
            </a:r>
            <a:endParaRPr lang="en-US" dirty="0"/>
          </a:p>
          <a:p>
            <a:endParaRPr lang="en-US" dirty="0"/>
          </a:p>
        </p:txBody>
      </p:sp>
    </p:spTree>
    <p:extLst>
      <p:ext uri="{BB962C8B-B14F-4D97-AF65-F5344CB8AC3E}">
        <p14:creationId xmlns:p14="http://schemas.microsoft.com/office/powerpoint/2010/main" val="2274001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Saving data to a database is ideal for repeating or structured data</a:t>
            </a:r>
            <a:endParaRPr lang="en-US" dirty="0"/>
          </a:p>
          <a:p>
            <a:r>
              <a:rPr lang="en-US" dirty="0"/>
              <a:t>•</a:t>
            </a:r>
            <a:r>
              <a:rPr lang="en-US" dirty="0" smtClean="0"/>
              <a:t>Android comes in with built in SQLite database implementation</a:t>
            </a:r>
            <a:r>
              <a:rPr lang="en-US" dirty="0"/>
              <a:t>.</a:t>
            </a:r>
          </a:p>
          <a:p>
            <a:r>
              <a:rPr lang="en-US" dirty="0"/>
              <a:t>•</a:t>
            </a:r>
            <a:r>
              <a:rPr lang="en-US" dirty="0" smtClean="0"/>
              <a:t>The APIs you'll need to use a database on Android are available in the </a:t>
            </a:r>
            <a:r>
              <a:rPr lang="en-US" dirty="0" err="1" smtClean="0"/>
              <a:t>android.database.sqlitepackage</a:t>
            </a:r>
            <a:r>
              <a:rPr lang="en-US" dirty="0"/>
              <a:t>.</a:t>
            </a:r>
          </a:p>
          <a:p>
            <a:r>
              <a:rPr lang="en-US" dirty="0"/>
              <a:t>•</a:t>
            </a:r>
            <a:r>
              <a:rPr lang="en-US" dirty="0" smtClean="0"/>
              <a:t>Just like files that you save on the device's internal storage, Android stores your database in your app's private folder</a:t>
            </a:r>
            <a:r>
              <a:rPr lang="en-US" dirty="0"/>
              <a:t>.</a:t>
            </a:r>
          </a:p>
          <a:p>
            <a:r>
              <a:rPr lang="en-US" dirty="0"/>
              <a:t>•</a:t>
            </a:r>
            <a:r>
              <a:rPr lang="en-US" dirty="0" smtClean="0"/>
              <a:t>Your data is secure, because by default this area is not accessible to other apps or the user</a:t>
            </a:r>
            <a:r>
              <a:rPr lang="en-US" dirty="0"/>
              <a:t>.</a:t>
            </a:r>
          </a:p>
          <a:p>
            <a:endParaRPr lang="en-US" dirty="0"/>
          </a:p>
        </p:txBody>
      </p:sp>
    </p:spTree>
    <p:extLst>
      <p:ext uri="{BB962C8B-B14F-4D97-AF65-F5344CB8AC3E}">
        <p14:creationId xmlns:p14="http://schemas.microsoft.com/office/powerpoint/2010/main" val="803616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0954" y="703385"/>
            <a:ext cx="10462846" cy="5473578"/>
          </a:xfrm>
        </p:spPr>
        <p:txBody>
          <a:bodyPr>
            <a:normAutofit/>
          </a:bodyPr>
          <a:lstStyle/>
          <a:p>
            <a:endParaRPr lang="en-US" dirty="0"/>
          </a:p>
          <a:p>
            <a:endParaRPr lang="en-US" dirty="0"/>
          </a:p>
          <a:p>
            <a:r>
              <a:rPr lang="en-US" dirty="0" smtClean="0"/>
              <a:t>The </a:t>
            </a:r>
            <a:r>
              <a:rPr lang="en-US" b="1" dirty="0" err="1" smtClean="0"/>
              <a:t>SQLiteOpenHelper</a:t>
            </a:r>
            <a:r>
              <a:rPr lang="en-US" b="1" dirty="0" smtClean="0"/>
              <a:t> </a:t>
            </a:r>
            <a:r>
              <a:rPr lang="en-US" dirty="0" smtClean="0"/>
              <a:t>class contains a useful set of APIs for managing your database.</a:t>
            </a:r>
          </a:p>
          <a:p>
            <a:endParaRPr lang="en-US" dirty="0"/>
          </a:p>
          <a:p>
            <a:r>
              <a:rPr lang="en-US" dirty="0"/>
              <a:t>•</a:t>
            </a:r>
            <a:r>
              <a:rPr lang="en-US" dirty="0" smtClean="0"/>
              <a:t>When you use this class to obtain references to your database, the system performs the potentially long- running operations of creating and updating the database only when needed and not during app startup.</a:t>
            </a:r>
          </a:p>
          <a:p>
            <a:endParaRPr lang="en-US" dirty="0"/>
          </a:p>
          <a:p>
            <a:r>
              <a:rPr lang="en-US" dirty="0"/>
              <a:t>•</a:t>
            </a:r>
            <a:r>
              <a:rPr lang="en-US" dirty="0" smtClean="0"/>
              <a:t>All you need to do is call </a:t>
            </a:r>
            <a:r>
              <a:rPr lang="en-US" b="1" i="1" dirty="0" err="1" smtClean="0"/>
              <a:t>getWritableDatabase</a:t>
            </a:r>
            <a:r>
              <a:rPr lang="en-US" b="1" i="1" dirty="0" smtClean="0"/>
              <a:t>() </a:t>
            </a:r>
            <a:r>
              <a:rPr lang="en-US" dirty="0" smtClean="0"/>
              <a:t>or </a:t>
            </a:r>
            <a:r>
              <a:rPr lang="en-US" b="1" i="1" dirty="0" err="1" smtClean="0"/>
              <a:t>getReadableDatabase</a:t>
            </a:r>
            <a:r>
              <a:rPr lang="en-US" b="1" i="1" dirty="0"/>
              <a:t>()</a:t>
            </a:r>
            <a:r>
              <a:rPr lang="en-US" dirty="0"/>
              <a:t>.</a:t>
            </a:r>
          </a:p>
          <a:p>
            <a:endParaRPr lang="en-US" dirty="0"/>
          </a:p>
        </p:txBody>
      </p:sp>
    </p:spTree>
    <p:extLst>
      <p:ext uri="{BB962C8B-B14F-4D97-AF65-F5344CB8AC3E}">
        <p14:creationId xmlns:p14="http://schemas.microsoft.com/office/powerpoint/2010/main" val="2259258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6831" y="586154"/>
            <a:ext cx="10626969" cy="5590809"/>
          </a:xfrm>
        </p:spPr>
        <p:txBody>
          <a:bodyPr>
            <a:normAutofit/>
          </a:bodyPr>
          <a:lstStyle/>
          <a:p>
            <a:endParaRPr lang="en-US" dirty="0"/>
          </a:p>
          <a:p>
            <a:endParaRPr lang="en-US" dirty="0"/>
          </a:p>
          <a:p>
            <a:r>
              <a:rPr lang="en-US" b="1" dirty="0" smtClean="0"/>
              <a:t>Cursors </a:t>
            </a:r>
            <a:r>
              <a:rPr lang="en-US" dirty="0" smtClean="0"/>
              <a:t>contain the Result Set of a query made against a database in Android</a:t>
            </a:r>
            <a:r>
              <a:rPr lang="en-US" dirty="0"/>
              <a:t>.</a:t>
            </a:r>
          </a:p>
          <a:p>
            <a:r>
              <a:rPr lang="en-US" dirty="0"/>
              <a:t>•</a:t>
            </a:r>
            <a:r>
              <a:rPr lang="en-US" dirty="0" smtClean="0"/>
              <a:t>The Cursor class has an API that allows an app to read the columns that were returned from the query as well as iterate over the rows of the Result Set</a:t>
            </a:r>
            <a:r>
              <a:rPr lang="en-US" dirty="0"/>
              <a:t>.</a:t>
            </a:r>
          </a:p>
          <a:p>
            <a:r>
              <a:rPr lang="en-US" dirty="0"/>
              <a:t>•Internally</a:t>
            </a:r>
            <a:r>
              <a:rPr lang="en-US" dirty="0" smtClean="0"/>
              <a:t>, the cursor stores the rows of data returned by the query along with a position that points to the current row of data in the result set</a:t>
            </a:r>
            <a:r>
              <a:rPr lang="en-US" dirty="0"/>
              <a:t>.</a:t>
            </a:r>
          </a:p>
          <a:p>
            <a:r>
              <a:rPr lang="en-US" dirty="0"/>
              <a:t>•</a:t>
            </a:r>
            <a:r>
              <a:rPr lang="en-US" b="1" i="1" dirty="0" smtClean="0"/>
              <a:t>When a cursor is returned from a query() method, its position points to the spot before the first row of data</a:t>
            </a:r>
            <a:endParaRPr lang="en-US" dirty="0"/>
          </a:p>
          <a:p>
            <a:endParaRPr lang="en-US" dirty="0"/>
          </a:p>
        </p:txBody>
      </p:sp>
    </p:spTree>
    <p:extLst>
      <p:ext uri="{BB962C8B-B14F-4D97-AF65-F5344CB8AC3E}">
        <p14:creationId xmlns:p14="http://schemas.microsoft.com/office/powerpoint/2010/main" val="167815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0277" y="586154"/>
            <a:ext cx="10603523" cy="5590809"/>
          </a:xfrm>
        </p:spPr>
        <p:txBody>
          <a:bodyPr/>
          <a:lstStyle/>
          <a:p>
            <a:endParaRPr lang="en-US" dirty="0"/>
          </a:p>
          <a:p>
            <a:r>
              <a:rPr lang="en-US" dirty="0" smtClean="0"/>
              <a:t>The Cursor class provides the following methods to manipulate its internal position</a:t>
            </a:r>
            <a:r>
              <a:rPr lang="en-US" dirty="0"/>
              <a:t>:</a:t>
            </a:r>
          </a:p>
          <a:p>
            <a:r>
              <a:rPr lang="en-US" dirty="0" smtClean="0"/>
              <a:t>1.Boolean </a:t>
            </a:r>
            <a:r>
              <a:rPr lang="en-US" dirty="0" err="1" smtClean="0"/>
              <a:t>Cursor.moveToFirst</a:t>
            </a:r>
            <a:r>
              <a:rPr lang="en-US" dirty="0" smtClean="0"/>
              <a:t>(): Moves the position to the first row</a:t>
            </a:r>
            <a:endParaRPr lang="en-US" dirty="0"/>
          </a:p>
          <a:p>
            <a:r>
              <a:rPr lang="en-US" dirty="0" smtClean="0"/>
              <a:t>2.Boolean </a:t>
            </a:r>
            <a:r>
              <a:rPr lang="en-US" dirty="0" err="1" smtClean="0"/>
              <a:t>Cursor.moveToLast</a:t>
            </a:r>
            <a:r>
              <a:rPr lang="en-US" dirty="0" smtClean="0"/>
              <a:t>(): Moves the position to the last row</a:t>
            </a:r>
            <a:endParaRPr lang="en-US" dirty="0"/>
          </a:p>
          <a:p>
            <a:r>
              <a:rPr lang="en-US" dirty="0" smtClean="0"/>
              <a:t>3.Boolean </a:t>
            </a:r>
            <a:r>
              <a:rPr lang="en-US" b="1" dirty="0" err="1" smtClean="0"/>
              <a:t>Cursor.moveToNext</a:t>
            </a:r>
            <a:r>
              <a:rPr lang="en-US" b="1" dirty="0" smtClean="0"/>
              <a:t>()</a:t>
            </a:r>
            <a:r>
              <a:rPr lang="en-US" dirty="0" smtClean="0"/>
              <a:t>: Moves the cursor to the next row relative to the current position</a:t>
            </a:r>
            <a:endParaRPr lang="en-US" dirty="0"/>
          </a:p>
          <a:p>
            <a:r>
              <a:rPr lang="en-US" dirty="0" smtClean="0"/>
              <a:t>4.Boolean </a:t>
            </a:r>
            <a:r>
              <a:rPr lang="en-US" dirty="0" err="1" smtClean="0"/>
              <a:t>Cursor.moveToPrevious</a:t>
            </a:r>
            <a:r>
              <a:rPr lang="en-US" dirty="0" smtClean="0"/>
              <a:t>(): Moves the cursor to the previous row relative to the current position</a:t>
            </a:r>
            <a:endParaRPr lang="en-US" dirty="0"/>
          </a:p>
          <a:p>
            <a:r>
              <a:rPr lang="en-US" dirty="0" smtClean="0"/>
              <a:t>5.Boolean </a:t>
            </a:r>
            <a:r>
              <a:rPr lang="en-US" dirty="0" err="1" smtClean="0"/>
              <a:t>Cursor.moveToPosition</a:t>
            </a:r>
            <a:r>
              <a:rPr lang="en-US" dirty="0" smtClean="0"/>
              <a:t>(</a:t>
            </a:r>
            <a:r>
              <a:rPr lang="en-US" dirty="0" err="1" smtClean="0"/>
              <a:t>intposition</a:t>
            </a:r>
            <a:r>
              <a:rPr lang="en-US" dirty="0" smtClean="0"/>
              <a:t>): Moves the cursor to the specified position</a:t>
            </a:r>
            <a:endParaRPr lang="en-US" dirty="0"/>
          </a:p>
          <a:p>
            <a:endParaRPr lang="en-US" dirty="0"/>
          </a:p>
        </p:txBody>
      </p:sp>
    </p:spTree>
    <p:extLst>
      <p:ext uri="{BB962C8B-B14F-4D97-AF65-F5344CB8AC3E}">
        <p14:creationId xmlns:p14="http://schemas.microsoft.com/office/powerpoint/2010/main" val="1524983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endParaRPr lang="en-US" dirty="0"/>
          </a:p>
          <a:p>
            <a:r>
              <a:rPr lang="en-US" dirty="0" smtClean="0"/>
              <a:t>Insert data into the database by passing a </a:t>
            </a:r>
            <a:r>
              <a:rPr lang="en-US" b="1" dirty="0" err="1" smtClean="0"/>
              <a:t>ContentValues</a:t>
            </a:r>
            <a:r>
              <a:rPr lang="en-US" b="1" dirty="0" smtClean="0"/>
              <a:t> </a:t>
            </a:r>
            <a:r>
              <a:rPr lang="en-US" dirty="0" smtClean="0"/>
              <a:t>object to the insert() method</a:t>
            </a:r>
            <a:endParaRPr lang="en-US" dirty="0"/>
          </a:p>
          <a:p>
            <a:r>
              <a:rPr lang="en-US" dirty="0"/>
              <a:t>•</a:t>
            </a:r>
            <a:r>
              <a:rPr lang="en-US" dirty="0" smtClean="0"/>
              <a:t>Create a new map of values, where column names are the keys</a:t>
            </a:r>
            <a:endParaRPr lang="en-US" dirty="0"/>
          </a:p>
          <a:p>
            <a:r>
              <a:rPr lang="en-US" b="1" dirty="0" err="1" smtClean="0"/>
              <a:t>ContentValues</a:t>
            </a:r>
            <a:r>
              <a:rPr lang="en-US" b="1" dirty="0" smtClean="0"/>
              <a:t> values </a:t>
            </a:r>
            <a:r>
              <a:rPr lang="en-US" b="1" dirty="0"/>
              <a:t>= new </a:t>
            </a:r>
            <a:r>
              <a:rPr lang="en-US" b="1" dirty="0" err="1"/>
              <a:t>ContentValues</a:t>
            </a:r>
            <a:r>
              <a:rPr lang="en-US" b="1" dirty="0"/>
              <a:t>();</a:t>
            </a:r>
            <a:endParaRPr lang="en-US" dirty="0"/>
          </a:p>
          <a:p>
            <a:r>
              <a:rPr lang="en-US" b="1" dirty="0" err="1"/>
              <a:t>values.put</a:t>
            </a:r>
            <a:r>
              <a:rPr lang="en-US" b="1" dirty="0"/>
              <a:t>(COLUMN_NAME, title);</a:t>
            </a:r>
            <a:endParaRPr lang="en-US" dirty="0"/>
          </a:p>
        </p:txBody>
      </p:sp>
    </p:spTree>
    <p:extLst>
      <p:ext uri="{BB962C8B-B14F-4D97-AF65-F5344CB8AC3E}">
        <p14:creationId xmlns:p14="http://schemas.microsoft.com/office/powerpoint/2010/main" val="3206535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5092" y="934671"/>
            <a:ext cx="10515600" cy="4351338"/>
          </a:xfrm>
        </p:spPr>
        <p:txBody>
          <a:bodyPr>
            <a:normAutofit lnSpcReduction="10000"/>
          </a:bodyPr>
          <a:lstStyle/>
          <a:p>
            <a:endParaRPr lang="en-US" dirty="0"/>
          </a:p>
          <a:p>
            <a:endParaRPr lang="en-US" dirty="0"/>
          </a:p>
          <a:p>
            <a:r>
              <a:rPr lang="en-US" b="1" dirty="0" smtClean="0"/>
              <a:t>Database Name: </a:t>
            </a:r>
            <a:r>
              <a:rPr lang="en-US" b="1" dirty="0" err="1" smtClean="0"/>
              <a:t>StudentDB</a:t>
            </a:r>
            <a:endParaRPr lang="en-US" dirty="0"/>
          </a:p>
          <a:p>
            <a:r>
              <a:rPr lang="en-US" dirty="0"/>
              <a:t>•</a:t>
            </a:r>
            <a:r>
              <a:rPr lang="en-US" b="1" dirty="0" smtClean="0"/>
              <a:t>Table Name: </a:t>
            </a:r>
            <a:r>
              <a:rPr lang="en-US" b="1" dirty="0" err="1" smtClean="0"/>
              <a:t>tblStudentDetails</a:t>
            </a:r>
            <a:endParaRPr lang="en-US" dirty="0"/>
          </a:p>
          <a:p>
            <a:r>
              <a:rPr lang="en-US" dirty="0"/>
              <a:t>•</a:t>
            </a:r>
            <a:r>
              <a:rPr lang="en-US" b="1" dirty="0"/>
              <a:t>Columns</a:t>
            </a:r>
            <a:endParaRPr lang="en-US" dirty="0"/>
          </a:p>
          <a:p>
            <a:r>
              <a:rPr lang="en-US" b="1" dirty="0" smtClean="0"/>
              <a:t>1.Register Number INTEGER PRIMARY KEY</a:t>
            </a:r>
            <a:endParaRPr lang="en-US" dirty="0"/>
          </a:p>
          <a:p>
            <a:r>
              <a:rPr lang="en-US" b="1" dirty="0" smtClean="0"/>
              <a:t>2.Student Name TEXT NOT NULL</a:t>
            </a:r>
            <a:endParaRPr lang="en-US" dirty="0"/>
          </a:p>
          <a:p>
            <a:r>
              <a:rPr lang="en-US" b="1" dirty="0" smtClean="0"/>
              <a:t>3.Course TEXT NOT NULL</a:t>
            </a:r>
            <a:endParaRPr lang="en-US" dirty="0"/>
          </a:p>
          <a:p>
            <a:r>
              <a:rPr lang="en-US" b="1" dirty="0" smtClean="0"/>
              <a:t>4.Email Address TEXT NOT NULL</a:t>
            </a:r>
            <a:endParaRPr lang="en-US" dirty="0"/>
          </a:p>
          <a:p>
            <a:endParaRPr lang="en-US" dirty="0"/>
          </a:p>
        </p:txBody>
      </p:sp>
    </p:spTree>
    <p:extLst>
      <p:ext uri="{BB962C8B-B14F-4D97-AF65-F5344CB8AC3E}">
        <p14:creationId xmlns:p14="http://schemas.microsoft.com/office/powerpoint/2010/main" val="2300862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385" y="445477"/>
            <a:ext cx="10650415" cy="5731486"/>
          </a:xfrm>
        </p:spPr>
        <p:txBody>
          <a:bodyPr>
            <a:normAutofit/>
          </a:bodyPr>
          <a:lstStyle/>
          <a:p>
            <a:r>
              <a:rPr lang="en-US" dirty="0" smtClean="0"/>
              <a:t>Android uses a file system that's similar to disk-based file systems on other platforms</a:t>
            </a:r>
            <a:r>
              <a:rPr lang="en-US" dirty="0"/>
              <a:t>.</a:t>
            </a:r>
          </a:p>
          <a:p>
            <a:r>
              <a:rPr lang="en-US" dirty="0"/>
              <a:t>•</a:t>
            </a:r>
            <a:r>
              <a:rPr lang="en-US" dirty="0" smtClean="0"/>
              <a:t>The system provides several options for you to save your app data</a:t>
            </a:r>
            <a:r>
              <a:rPr lang="en-US" dirty="0"/>
              <a:t>:</a:t>
            </a:r>
          </a:p>
          <a:p>
            <a:r>
              <a:rPr lang="en-US" b="1" dirty="0" smtClean="0"/>
              <a:t>1.App-specific storage</a:t>
            </a:r>
            <a:r>
              <a:rPr lang="en-US" dirty="0" smtClean="0"/>
              <a:t>: Store files that are meant for your app's use only, either in dedicated directories within an internal storage volume or external storage</a:t>
            </a:r>
            <a:r>
              <a:rPr lang="en-US" dirty="0"/>
              <a:t>.</a:t>
            </a:r>
          </a:p>
          <a:p>
            <a:r>
              <a:rPr lang="en-US" b="1" dirty="0" smtClean="0"/>
              <a:t>2.Shared storage</a:t>
            </a:r>
            <a:r>
              <a:rPr lang="en-US" dirty="0" smtClean="0"/>
              <a:t>: Store files that your app intends to share with other apps, including media, documents, and other files</a:t>
            </a:r>
            <a:r>
              <a:rPr lang="en-US" dirty="0"/>
              <a:t>.</a:t>
            </a:r>
          </a:p>
          <a:p>
            <a:r>
              <a:rPr lang="en-US" b="1" dirty="0"/>
              <a:t>3.SharedPreferences</a:t>
            </a:r>
            <a:r>
              <a:rPr lang="en-US" dirty="0" smtClean="0"/>
              <a:t>: Store private, primitive data in key-value pairs</a:t>
            </a:r>
            <a:r>
              <a:rPr lang="en-US" dirty="0"/>
              <a:t>.</a:t>
            </a:r>
          </a:p>
          <a:p>
            <a:r>
              <a:rPr lang="en-US" b="1" dirty="0"/>
              <a:t>4.Databases</a:t>
            </a:r>
            <a:r>
              <a:rPr lang="en-US" dirty="0" smtClean="0"/>
              <a:t>: Store structured data in a private database</a:t>
            </a:r>
            <a:r>
              <a:rPr lang="en-US" dirty="0"/>
              <a:t>.</a:t>
            </a:r>
          </a:p>
          <a:p>
            <a:pPr marL="0" indent="0">
              <a:buNone/>
            </a:pPr>
            <a:r>
              <a:rPr lang="en-US" dirty="0" smtClean="0"/>
              <a:t>     [Databases can either be on the Phone or on a Network, Cloud etc</a:t>
            </a:r>
            <a:r>
              <a:rPr lang="en-US" dirty="0"/>
              <a:t>.]</a:t>
            </a:r>
          </a:p>
        </p:txBody>
      </p:sp>
    </p:spTree>
    <p:extLst>
      <p:ext uri="{BB962C8B-B14F-4D97-AF65-F5344CB8AC3E}">
        <p14:creationId xmlns:p14="http://schemas.microsoft.com/office/powerpoint/2010/main" val="1873688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385" y="422031"/>
            <a:ext cx="10650415" cy="5754932"/>
          </a:xfrm>
        </p:spPr>
        <p:txBody>
          <a:bodyPr/>
          <a:lstStyle/>
          <a:p>
            <a:r>
              <a:rPr lang="en-US" dirty="0" smtClean="0"/>
              <a:t>In many cases, your app creates files that other apps don't need to access, or shouldn't access</a:t>
            </a:r>
            <a:r>
              <a:rPr lang="en-US" dirty="0"/>
              <a:t>.</a:t>
            </a:r>
          </a:p>
          <a:p>
            <a:r>
              <a:rPr lang="en-US" b="1" dirty="0" smtClean="0"/>
              <a:t>1.Internal storage </a:t>
            </a:r>
            <a:r>
              <a:rPr lang="en-US" dirty="0" smtClean="0"/>
              <a:t>directories</a:t>
            </a:r>
            <a:r>
              <a:rPr lang="en-US" dirty="0"/>
              <a:t>:</a:t>
            </a:r>
          </a:p>
          <a:p>
            <a:r>
              <a:rPr lang="en-US" dirty="0"/>
              <a:t>•</a:t>
            </a:r>
            <a:r>
              <a:rPr lang="en-US" dirty="0" smtClean="0"/>
              <a:t>These directories include both a dedicated location for storing persistent files, and another location for storing cache data</a:t>
            </a:r>
            <a:r>
              <a:rPr lang="en-US" dirty="0"/>
              <a:t>.</a:t>
            </a:r>
          </a:p>
          <a:p>
            <a:r>
              <a:rPr lang="en-US" dirty="0"/>
              <a:t>•</a:t>
            </a:r>
            <a:r>
              <a:rPr lang="en-US" dirty="0" smtClean="0"/>
              <a:t>These characteristics make these locations a good place to store sensitive data that only your app itself can access</a:t>
            </a:r>
            <a:r>
              <a:rPr lang="en-US" dirty="0"/>
              <a:t>.</a:t>
            </a:r>
          </a:p>
          <a:p>
            <a:endParaRPr lang="en-US" dirty="0"/>
          </a:p>
        </p:txBody>
      </p:sp>
    </p:spTree>
    <p:extLst>
      <p:ext uri="{BB962C8B-B14F-4D97-AF65-F5344CB8AC3E}">
        <p14:creationId xmlns:p14="http://schemas.microsoft.com/office/powerpoint/2010/main" val="3284154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98585"/>
            <a:ext cx="10744200" cy="5778378"/>
          </a:xfrm>
        </p:spPr>
        <p:txBody>
          <a:bodyPr>
            <a:normAutofit/>
          </a:bodyPr>
          <a:lstStyle/>
          <a:p>
            <a:endParaRPr lang="en-US" dirty="0"/>
          </a:p>
          <a:p>
            <a:r>
              <a:rPr lang="en-US" dirty="0" smtClean="0"/>
              <a:t>2.</a:t>
            </a:r>
            <a:r>
              <a:rPr lang="en-US" b="1" dirty="0" smtClean="0"/>
              <a:t>External storage </a:t>
            </a:r>
            <a:r>
              <a:rPr lang="en-US" dirty="0" smtClean="0"/>
              <a:t>directories</a:t>
            </a:r>
            <a:r>
              <a:rPr lang="en-US" dirty="0"/>
              <a:t>:</a:t>
            </a:r>
          </a:p>
          <a:p>
            <a:r>
              <a:rPr lang="en-US" dirty="0"/>
              <a:t>•</a:t>
            </a:r>
            <a:r>
              <a:rPr lang="en-US" dirty="0" smtClean="0"/>
              <a:t>These directories include both a dedicated location for storing persistent files, and another location for storing cache data</a:t>
            </a:r>
            <a:r>
              <a:rPr lang="en-US" dirty="0"/>
              <a:t>.</a:t>
            </a:r>
          </a:p>
          <a:p>
            <a:r>
              <a:rPr lang="en-US" dirty="0"/>
              <a:t>•</a:t>
            </a:r>
            <a:r>
              <a:rPr lang="en-US" dirty="0" smtClean="0"/>
              <a:t>Although it's possible for another app to access these directories if that app has the proper permissions, the files stored in these directories are meant for use only by your app</a:t>
            </a:r>
            <a:r>
              <a:rPr lang="en-US" dirty="0"/>
              <a:t>.</a:t>
            </a:r>
          </a:p>
          <a:p>
            <a:r>
              <a:rPr lang="en-US" dirty="0"/>
              <a:t></a:t>
            </a:r>
            <a:r>
              <a:rPr lang="en-US" dirty="0" smtClean="0"/>
              <a:t>When the user uninstalls your app, the files saved in app-specific storage are removed</a:t>
            </a:r>
            <a:r>
              <a:rPr lang="en-US" dirty="0"/>
              <a:t>.</a:t>
            </a:r>
          </a:p>
          <a:p>
            <a:r>
              <a:rPr lang="en-US" dirty="0"/>
              <a:t></a:t>
            </a:r>
            <a:r>
              <a:rPr lang="en-US" dirty="0" smtClean="0"/>
              <a:t>Because of this behavior, you shouldn't use this storage to save anything that the user expects to persist independently of your app.</a:t>
            </a:r>
            <a:endParaRPr lang="en-US" dirty="0"/>
          </a:p>
          <a:p>
            <a:endParaRPr lang="en-US" dirty="0"/>
          </a:p>
        </p:txBody>
      </p:sp>
    </p:spTree>
    <p:extLst>
      <p:ext uri="{BB962C8B-B14F-4D97-AF65-F5344CB8AC3E}">
        <p14:creationId xmlns:p14="http://schemas.microsoft.com/office/powerpoint/2010/main" val="94911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6831" y="351692"/>
            <a:ext cx="10626969" cy="5825271"/>
          </a:xfrm>
        </p:spPr>
        <p:txBody>
          <a:bodyPr/>
          <a:lstStyle/>
          <a:p>
            <a:endParaRPr lang="en-US" dirty="0"/>
          </a:p>
          <a:p>
            <a:endParaRPr lang="en-US" dirty="0"/>
          </a:p>
          <a:p>
            <a:r>
              <a:rPr lang="en-US" dirty="0" smtClean="0"/>
              <a:t>Shared Preferences is the way in which one can store and retrieve small amounts of primitive data as key/value pairs</a:t>
            </a:r>
            <a:r>
              <a:rPr lang="en-US" dirty="0"/>
              <a:t>.</a:t>
            </a:r>
          </a:p>
          <a:p>
            <a:r>
              <a:rPr lang="en-US" dirty="0"/>
              <a:t>•</a:t>
            </a:r>
            <a:r>
              <a:rPr lang="en-US" dirty="0" smtClean="0"/>
              <a:t>It is stored to a file on the device internal storage as String, </a:t>
            </a:r>
            <a:r>
              <a:rPr lang="en-US" dirty="0" err="1" smtClean="0"/>
              <a:t>int</a:t>
            </a:r>
            <a:r>
              <a:rPr lang="en-US" dirty="0" smtClean="0"/>
              <a:t>, float, Boolean that make up your preferences in an XML file inside the app</a:t>
            </a:r>
            <a:r>
              <a:rPr lang="en-US" dirty="0"/>
              <a:t>.</a:t>
            </a:r>
          </a:p>
          <a:p>
            <a:r>
              <a:rPr lang="en-US" dirty="0"/>
              <a:t>•</a:t>
            </a:r>
            <a:r>
              <a:rPr lang="en-US" b="1" i="1" dirty="0" smtClean="0"/>
              <a:t>Shared Preferences is suitable when the user’s settings need to be saved or to store data that can be used in different activities within the app</a:t>
            </a:r>
            <a:r>
              <a:rPr lang="en-US" b="1" i="1" dirty="0"/>
              <a:t>.</a:t>
            </a:r>
            <a:endParaRPr lang="en-US" dirty="0"/>
          </a:p>
          <a:p>
            <a:endParaRPr lang="en-US" dirty="0"/>
          </a:p>
        </p:txBody>
      </p:sp>
    </p:spTree>
    <p:extLst>
      <p:ext uri="{BB962C8B-B14F-4D97-AF65-F5344CB8AC3E}">
        <p14:creationId xmlns:p14="http://schemas.microsoft.com/office/powerpoint/2010/main" val="4147386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95312" y="735989"/>
            <a:ext cx="10100503" cy="4797303"/>
          </a:xfrm>
          <a:prstGeom prst="rect">
            <a:avLst/>
          </a:prstGeom>
        </p:spPr>
      </p:pic>
    </p:spTree>
    <p:extLst>
      <p:ext uri="{BB962C8B-B14F-4D97-AF65-F5344CB8AC3E}">
        <p14:creationId xmlns:p14="http://schemas.microsoft.com/office/powerpoint/2010/main" val="61399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3046" y="750277"/>
            <a:ext cx="10720754" cy="5426686"/>
          </a:xfrm>
        </p:spPr>
        <p:txBody>
          <a:bodyPr>
            <a:normAutofit lnSpcReduction="10000"/>
          </a:bodyPr>
          <a:lstStyle/>
          <a:p>
            <a:endParaRPr lang="en-US" dirty="0"/>
          </a:p>
          <a:p>
            <a:endParaRPr lang="en-US" dirty="0"/>
          </a:p>
          <a:p>
            <a:r>
              <a:rPr lang="en-US" dirty="0"/>
              <a:t>•</a:t>
            </a:r>
            <a:r>
              <a:rPr lang="en-US" dirty="0" smtClean="0"/>
              <a:t>The first thing we need to do is to create one shared preferences file per app</a:t>
            </a:r>
            <a:r>
              <a:rPr lang="en-US" dirty="0"/>
              <a:t>.</a:t>
            </a:r>
          </a:p>
          <a:p>
            <a:r>
              <a:rPr lang="en-US" dirty="0"/>
              <a:t>•</a:t>
            </a:r>
            <a:r>
              <a:rPr lang="en-US" dirty="0" smtClean="0"/>
              <a:t>So name it in such away that is unique and easy to associate with the app</a:t>
            </a:r>
            <a:r>
              <a:rPr lang="en-US" dirty="0"/>
              <a:t>.</a:t>
            </a:r>
          </a:p>
          <a:p>
            <a:r>
              <a:rPr lang="en-US" dirty="0"/>
              <a:t>•</a:t>
            </a:r>
            <a:r>
              <a:rPr lang="en-US" dirty="0" smtClean="0"/>
              <a:t>When you want to get the values, call </a:t>
            </a:r>
            <a:r>
              <a:rPr lang="en-US" b="1" dirty="0" err="1" smtClean="0"/>
              <a:t>getSharedPreferences</a:t>
            </a:r>
            <a:r>
              <a:rPr lang="en-US" b="1" dirty="0" smtClean="0"/>
              <a:t>() </a:t>
            </a:r>
            <a:r>
              <a:rPr lang="en-US" dirty="0" smtClean="0"/>
              <a:t>method</a:t>
            </a:r>
            <a:r>
              <a:rPr lang="en-US" dirty="0"/>
              <a:t>.</a:t>
            </a:r>
          </a:p>
          <a:p>
            <a:r>
              <a:rPr lang="en-US" dirty="0"/>
              <a:t>•</a:t>
            </a:r>
            <a:r>
              <a:rPr lang="en-US" dirty="0" smtClean="0"/>
              <a:t>Shared Preferences provide modes of storing the data (private mode and public mode). * use only MODE_PRIVATE to be secure</a:t>
            </a:r>
            <a:r>
              <a:rPr lang="en-US" dirty="0"/>
              <a:t>.</a:t>
            </a:r>
          </a:p>
          <a:p>
            <a:r>
              <a:rPr lang="en-US" b="1" dirty="0" err="1" smtClean="0"/>
              <a:t>SharedPreferences</a:t>
            </a:r>
            <a:r>
              <a:rPr lang="en-US" b="1" dirty="0" smtClean="0"/>
              <a:t> </a:t>
            </a:r>
            <a:r>
              <a:rPr lang="en-US" b="1" dirty="0" err="1" smtClean="0"/>
              <a:t>pref</a:t>
            </a:r>
            <a:r>
              <a:rPr lang="en-US" b="1" dirty="0"/>
              <a:t>= </a:t>
            </a:r>
            <a:r>
              <a:rPr lang="en-US" b="1" dirty="0" err="1"/>
              <a:t>getSharedPreferences</a:t>
            </a:r>
            <a:r>
              <a:rPr lang="en-US" b="1" dirty="0"/>
              <a:t>("</a:t>
            </a:r>
            <a:r>
              <a:rPr lang="en-US" b="1" dirty="0" err="1"/>
              <a:t>MyPref</a:t>
            </a:r>
            <a:r>
              <a:rPr lang="en-US" b="1" dirty="0"/>
              <a:t>", MODE_PRIVATE); </a:t>
            </a:r>
            <a:endParaRPr lang="en-US" dirty="0"/>
          </a:p>
        </p:txBody>
      </p:sp>
    </p:spTree>
    <p:extLst>
      <p:ext uri="{BB962C8B-B14F-4D97-AF65-F5344CB8AC3E}">
        <p14:creationId xmlns:p14="http://schemas.microsoft.com/office/powerpoint/2010/main" val="633217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3723" y="609600"/>
            <a:ext cx="10580077" cy="5567363"/>
          </a:xfrm>
        </p:spPr>
        <p:txBody>
          <a:bodyPr>
            <a:normAutofit lnSpcReduction="10000"/>
          </a:bodyPr>
          <a:lstStyle/>
          <a:p>
            <a:r>
              <a:rPr lang="en-US" dirty="0" smtClean="0"/>
              <a:t>•To save data in </a:t>
            </a:r>
            <a:r>
              <a:rPr lang="en-US" dirty="0" err="1" smtClean="0"/>
              <a:t>SharedPreferences</a:t>
            </a:r>
            <a:r>
              <a:rPr lang="en-US" dirty="0" smtClean="0"/>
              <a:t> we need to called edit() function of </a:t>
            </a:r>
            <a:r>
              <a:rPr lang="en-US" dirty="0" err="1" smtClean="0"/>
              <a:t>SharedPreferences</a:t>
            </a:r>
            <a:r>
              <a:rPr lang="en-US" dirty="0" smtClean="0"/>
              <a:t> class which returns Editor class object</a:t>
            </a:r>
            <a:r>
              <a:rPr lang="en-US" dirty="0"/>
              <a:t>.</a:t>
            </a:r>
          </a:p>
          <a:p>
            <a:r>
              <a:rPr lang="en-US" dirty="0"/>
              <a:t>•</a:t>
            </a:r>
            <a:r>
              <a:rPr lang="en-US" dirty="0" smtClean="0"/>
              <a:t>Editor class provides different methods to save primitive data</a:t>
            </a:r>
            <a:r>
              <a:rPr lang="en-US" dirty="0"/>
              <a:t>.</a:t>
            </a:r>
          </a:p>
          <a:p>
            <a:r>
              <a:rPr lang="en-US" b="1" dirty="0" err="1" smtClean="0"/>
              <a:t>SharedPreferences</a:t>
            </a:r>
            <a:r>
              <a:rPr lang="en-US" b="1" dirty="0" smtClean="0"/>
              <a:t> </a:t>
            </a:r>
            <a:r>
              <a:rPr lang="en-US" b="1" dirty="0" err="1" smtClean="0"/>
              <a:t>pref</a:t>
            </a:r>
            <a:r>
              <a:rPr lang="en-US" b="1" dirty="0"/>
              <a:t>= </a:t>
            </a:r>
            <a:r>
              <a:rPr lang="en-US" b="1" dirty="0" err="1"/>
              <a:t>getSharedPreferences</a:t>
            </a:r>
            <a:r>
              <a:rPr lang="en-US" b="1" dirty="0"/>
              <a:t>("</a:t>
            </a:r>
            <a:r>
              <a:rPr lang="en-US" b="1" dirty="0" err="1"/>
              <a:t>MyPref</a:t>
            </a:r>
            <a:r>
              <a:rPr lang="en-US" b="1" dirty="0"/>
              <a:t>", MODE_PRIVATE);</a:t>
            </a:r>
            <a:endParaRPr lang="en-US" dirty="0"/>
          </a:p>
          <a:p>
            <a:r>
              <a:rPr lang="en-US" b="1" dirty="0" err="1" smtClean="0"/>
              <a:t>SharedPreferences.Editor</a:t>
            </a:r>
            <a:r>
              <a:rPr lang="en-US" b="1" dirty="0" smtClean="0"/>
              <a:t> editor </a:t>
            </a:r>
            <a:r>
              <a:rPr lang="en-US" b="1" dirty="0"/>
              <a:t>= </a:t>
            </a:r>
            <a:r>
              <a:rPr lang="en-US" b="1" dirty="0" err="1"/>
              <a:t>pref.edit</a:t>
            </a:r>
            <a:r>
              <a:rPr lang="en-US" b="1" dirty="0"/>
              <a:t>(); </a:t>
            </a:r>
            <a:endParaRPr lang="en-US" dirty="0"/>
          </a:p>
          <a:p>
            <a:r>
              <a:rPr lang="en-US" dirty="0" err="1"/>
              <a:t>editor.</a:t>
            </a:r>
            <a:r>
              <a:rPr lang="en-US" b="1" dirty="0" err="1"/>
              <a:t>putBoolean</a:t>
            </a:r>
            <a:r>
              <a:rPr lang="en-US" dirty="0"/>
              <a:t>("</a:t>
            </a:r>
            <a:r>
              <a:rPr lang="en-US" dirty="0" err="1"/>
              <a:t>key_name</a:t>
            </a:r>
            <a:r>
              <a:rPr lang="en-US" dirty="0"/>
              <a:t>", true); </a:t>
            </a:r>
          </a:p>
          <a:p>
            <a:r>
              <a:rPr lang="en-US" dirty="0" err="1"/>
              <a:t>editor.</a:t>
            </a:r>
            <a:r>
              <a:rPr lang="en-US" b="1" dirty="0" err="1"/>
              <a:t>putString</a:t>
            </a:r>
            <a:r>
              <a:rPr lang="en-US" dirty="0"/>
              <a:t>("</a:t>
            </a:r>
            <a:r>
              <a:rPr lang="en-US" dirty="0" err="1"/>
              <a:t>key_name</a:t>
            </a:r>
            <a:r>
              <a:rPr lang="en-US" dirty="0"/>
              <a:t>", "string value"); </a:t>
            </a:r>
          </a:p>
          <a:p>
            <a:r>
              <a:rPr lang="en-US" dirty="0" err="1"/>
              <a:t>editor.</a:t>
            </a:r>
            <a:r>
              <a:rPr lang="en-US" b="1" dirty="0" err="1"/>
              <a:t>putInt</a:t>
            </a:r>
            <a:r>
              <a:rPr lang="en-US" dirty="0"/>
              <a:t>("</a:t>
            </a:r>
            <a:r>
              <a:rPr lang="en-US" dirty="0" err="1"/>
              <a:t>key_name</a:t>
            </a:r>
            <a:r>
              <a:rPr lang="en-US" dirty="0"/>
              <a:t>", "</a:t>
            </a:r>
            <a:r>
              <a:rPr lang="en-US" dirty="0" err="1"/>
              <a:t>intvalue</a:t>
            </a:r>
            <a:r>
              <a:rPr lang="en-US" dirty="0"/>
              <a:t>"); </a:t>
            </a:r>
          </a:p>
          <a:p>
            <a:r>
              <a:rPr lang="en-US" dirty="0" err="1"/>
              <a:t>editor.</a:t>
            </a:r>
            <a:r>
              <a:rPr lang="en-US" b="1" dirty="0" err="1"/>
              <a:t>putFloat</a:t>
            </a:r>
            <a:r>
              <a:rPr lang="en-US" dirty="0"/>
              <a:t>("</a:t>
            </a:r>
            <a:r>
              <a:rPr lang="en-US" dirty="0" err="1"/>
              <a:t>key_name</a:t>
            </a:r>
            <a:r>
              <a:rPr lang="en-US" dirty="0"/>
              <a:t>", "float value"); </a:t>
            </a:r>
          </a:p>
          <a:p>
            <a:r>
              <a:rPr lang="en-US" dirty="0" err="1"/>
              <a:t>editor.</a:t>
            </a:r>
            <a:r>
              <a:rPr lang="en-US" b="1" dirty="0" err="1"/>
              <a:t>putLong</a:t>
            </a:r>
            <a:r>
              <a:rPr lang="en-US" dirty="0"/>
              <a:t>("</a:t>
            </a:r>
            <a:r>
              <a:rPr lang="en-US" dirty="0" err="1"/>
              <a:t>key_name</a:t>
            </a:r>
            <a:r>
              <a:rPr lang="en-US" dirty="0"/>
              <a:t>", "long value"); </a:t>
            </a:r>
          </a:p>
          <a:p>
            <a:r>
              <a:rPr lang="en-US" dirty="0" err="1"/>
              <a:t>editor.</a:t>
            </a:r>
            <a:r>
              <a:rPr lang="en-US" b="1" dirty="0" err="1"/>
              <a:t>commit</a:t>
            </a:r>
            <a:r>
              <a:rPr lang="en-US" b="1" dirty="0"/>
              <a:t>()</a:t>
            </a:r>
            <a:r>
              <a:rPr lang="en-US" dirty="0"/>
              <a:t>; or </a:t>
            </a:r>
            <a:r>
              <a:rPr lang="en-US" dirty="0" err="1"/>
              <a:t>editor.</a:t>
            </a:r>
            <a:r>
              <a:rPr lang="en-US" b="1" dirty="0" err="1"/>
              <a:t>apply</a:t>
            </a:r>
            <a:r>
              <a:rPr lang="en-US" b="1" dirty="0"/>
              <a:t>()</a:t>
            </a:r>
            <a:r>
              <a:rPr lang="en-US" dirty="0"/>
              <a:t>;</a:t>
            </a:r>
          </a:p>
        </p:txBody>
      </p:sp>
    </p:spTree>
    <p:extLst>
      <p:ext uri="{BB962C8B-B14F-4D97-AF65-F5344CB8AC3E}">
        <p14:creationId xmlns:p14="http://schemas.microsoft.com/office/powerpoint/2010/main" val="645365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3723" y="633046"/>
            <a:ext cx="10580077" cy="5543917"/>
          </a:xfrm>
        </p:spPr>
        <p:txBody>
          <a:bodyPr/>
          <a:lstStyle/>
          <a:p>
            <a:r>
              <a:rPr lang="en-US" dirty="0" smtClean="0"/>
              <a:t>To retrieve data we need to called </a:t>
            </a:r>
            <a:r>
              <a:rPr lang="en-US" dirty="0" err="1" smtClean="0"/>
              <a:t>get</a:t>
            </a:r>
            <a:r>
              <a:rPr lang="en-US" i="1" dirty="0" err="1" smtClean="0"/>
              <a:t>Type</a:t>
            </a:r>
            <a:r>
              <a:rPr lang="en-US" i="1" dirty="0" smtClean="0"/>
              <a:t> </a:t>
            </a:r>
            <a:r>
              <a:rPr lang="en-US" dirty="0" smtClean="0"/>
              <a:t>method of </a:t>
            </a:r>
            <a:r>
              <a:rPr lang="en-US" dirty="0" err="1" smtClean="0"/>
              <a:t>SharedPreferences</a:t>
            </a:r>
            <a:r>
              <a:rPr lang="en-US" dirty="0" smtClean="0"/>
              <a:t> class</a:t>
            </a:r>
            <a:r>
              <a:rPr lang="en-US" dirty="0"/>
              <a:t>.</a:t>
            </a:r>
          </a:p>
          <a:p>
            <a:r>
              <a:rPr lang="en-US" b="1" dirty="0" err="1" smtClean="0"/>
              <a:t>SharedPreferences</a:t>
            </a:r>
            <a:r>
              <a:rPr lang="en-US" b="1" dirty="0" smtClean="0"/>
              <a:t> </a:t>
            </a:r>
            <a:r>
              <a:rPr lang="en-US" b="1" dirty="0" err="1" smtClean="0"/>
              <a:t>pref</a:t>
            </a:r>
            <a:r>
              <a:rPr lang="en-US" b="1" dirty="0"/>
              <a:t>= </a:t>
            </a:r>
            <a:r>
              <a:rPr lang="en-US" b="1" dirty="0" err="1"/>
              <a:t>getSharedPreferences</a:t>
            </a:r>
            <a:r>
              <a:rPr lang="en-US" b="1" dirty="0"/>
              <a:t>("</a:t>
            </a:r>
            <a:r>
              <a:rPr lang="en-US" b="1" dirty="0" err="1"/>
              <a:t>MyPref</a:t>
            </a:r>
            <a:r>
              <a:rPr lang="en-US" b="1" dirty="0"/>
              <a:t>", MODE_PRIVATE);</a:t>
            </a:r>
            <a:endParaRPr lang="en-US" dirty="0"/>
          </a:p>
          <a:p>
            <a:r>
              <a:rPr lang="en-US" dirty="0" err="1"/>
              <a:t>pref.</a:t>
            </a:r>
            <a:r>
              <a:rPr lang="en-US" b="1" dirty="0" err="1"/>
              <a:t>getString</a:t>
            </a:r>
            <a:r>
              <a:rPr lang="en-US" dirty="0"/>
              <a:t>("</a:t>
            </a:r>
            <a:r>
              <a:rPr lang="en-US" dirty="0" err="1"/>
              <a:t>key_name</a:t>
            </a:r>
            <a:r>
              <a:rPr lang="en-US" dirty="0"/>
              <a:t>", null); </a:t>
            </a:r>
          </a:p>
          <a:p>
            <a:r>
              <a:rPr lang="en-US" dirty="0" err="1"/>
              <a:t>pref.</a:t>
            </a:r>
            <a:r>
              <a:rPr lang="en-US" b="1" dirty="0" err="1"/>
              <a:t>getInt</a:t>
            </a:r>
            <a:r>
              <a:rPr lang="en-US" dirty="0"/>
              <a:t>("</a:t>
            </a:r>
            <a:r>
              <a:rPr lang="en-US" dirty="0" err="1"/>
              <a:t>key_name</a:t>
            </a:r>
            <a:r>
              <a:rPr lang="en-US" dirty="0"/>
              <a:t>", -1); </a:t>
            </a:r>
          </a:p>
          <a:p>
            <a:r>
              <a:rPr lang="en-US" dirty="0" err="1"/>
              <a:t>pref.</a:t>
            </a:r>
            <a:r>
              <a:rPr lang="en-US" b="1" dirty="0" err="1"/>
              <a:t>getFloat</a:t>
            </a:r>
            <a:r>
              <a:rPr lang="en-US" dirty="0"/>
              <a:t>("</a:t>
            </a:r>
            <a:r>
              <a:rPr lang="en-US" dirty="0" err="1"/>
              <a:t>key_name</a:t>
            </a:r>
            <a:r>
              <a:rPr lang="en-US" dirty="0"/>
              <a:t>", null); </a:t>
            </a:r>
          </a:p>
          <a:p>
            <a:r>
              <a:rPr lang="en-US" dirty="0" err="1"/>
              <a:t>pref.</a:t>
            </a:r>
            <a:r>
              <a:rPr lang="en-US" b="1" dirty="0" err="1"/>
              <a:t>getLong</a:t>
            </a:r>
            <a:r>
              <a:rPr lang="en-US" dirty="0"/>
              <a:t>("</a:t>
            </a:r>
            <a:r>
              <a:rPr lang="en-US" dirty="0" err="1"/>
              <a:t>key_name</a:t>
            </a:r>
            <a:r>
              <a:rPr lang="en-US" dirty="0"/>
              <a:t>", null); </a:t>
            </a:r>
          </a:p>
          <a:p>
            <a:r>
              <a:rPr lang="en-US" dirty="0" err="1"/>
              <a:t>pref.</a:t>
            </a:r>
            <a:r>
              <a:rPr lang="en-US" b="1" dirty="0" err="1"/>
              <a:t>getBoolean</a:t>
            </a:r>
            <a:r>
              <a:rPr lang="en-US" dirty="0"/>
              <a:t>("</a:t>
            </a:r>
            <a:r>
              <a:rPr lang="en-US" dirty="0" err="1"/>
              <a:t>key_name</a:t>
            </a:r>
            <a:r>
              <a:rPr lang="en-US" dirty="0"/>
              <a:t>", null); </a:t>
            </a:r>
          </a:p>
        </p:txBody>
      </p:sp>
    </p:spTree>
    <p:extLst>
      <p:ext uri="{BB962C8B-B14F-4D97-AF65-F5344CB8AC3E}">
        <p14:creationId xmlns:p14="http://schemas.microsoft.com/office/powerpoint/2010/main" val="231843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1079</Words>
  <Application>Microsoft Office PowerPoint</Application>
  <PresentationFormat>Widescreen</PresentationFormat>
  <Paragraphs>104</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Unit IV Data access in android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 Data access in android</dc:title>
  <dc:creator>Srinivas</dc:creator>
  <cp:lastModifiedBy>Srinivas</cp:lastModifiedBy>
  <cp:revision>11</cp:revision>
  <dcterms:created xsi:type="dcterms:W3CDTF">2022-08-11T03:56:05Z</dcterms:created>
  <dcterms:modified xsi:type="dcterms:W3CDTF">2022-08-22T06:48:26Z</dcterms:modified>
</cp:coreProperties>
</file>