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96" r:id="rId4"/>
    <p:sldId id="297" r:id="rId5"/>
    <p:sldId id="298" r:id="rId6"/>
    <p:sldId id="299" r:id="rId7"/>
    <p:sldId id="258" r:id="rId8"/>
    <p:sldId id="259" r:id="rId9"/>
    <p:sldId id="260" r:id="rId10"/>
    <p:sldId id="261" r:id="rId11"/>
    <p:sldId id="262" r:id="rId12"/>
    <p:sldId id="263" r:id="rId13"/>
    <p:sldId id="264" r:id="rId14"/>
    <p:sldId id="265" r:id="rId15"/>
    <p:sldId id="300" r:id="rId16"/>
    <p:sldId id="301" r:id="rId17"/>
    <p:sldId id="266" r:id="rId18"/>
    <p:sldId id="267" r:id="rId19"/>
    <p:sldId id="302" r:id="rId20"/>
    <p:sldId id="303" r:id="rId21"/>
    <p:sldId id="304" r:id="rId22"/>
    <p:sldId id="305" r:id="rId23"/>
    <p:sldId id="306" r:id="rId24"/>
    <p:sldId id="307" r:id="rId25"/>
    <p:sldId id="308" r:id="rId26"/>
    <p:sldId id="309" r:id="rId27"/>
    <p:sldId id="323" r:id="rId28"/>
    <p:sldId id="324" r:id="rId29"/>
    <p:sldId id="325" r:id="rId30"/>
    <p:sldId id="326" r:id="rId31"/>
    <p:sldId id="327" r:id="rId32"/>
    <p:sldId id="328"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268" r:id="rId46"/>
    <p:sldId id="269" r:id="rId47"/>
    <p:sldId id="322" r:id="rId48"/>
    <p:sldId id="271" r:id="rId49"/>
    <p:sldId id="329" r:id="rId50"/>
    <p:sldId id="272" r:id="rId51"/>
    <p:sldId id="273" r:id="rId52"/>
    <p:sldId id="274" r:id="rId53"/>
    <p:sldId id="275" r:id="rId54"/>
    <p:sldId id="29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3" autoAdjust="0"/>
    <p:restoredTop sz="74453" autoAdjust="0"/>
  </p:normalViewPr>
  <p:slideViewPr>
    <p:cSldViewPr snapToGrid="0">
      <p:cViewPr varScale="1">
        <p:scale>
          <a:sx n="55" d="100"/>
          <a:sy n="55"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FDBA0-D7DF-47AC-AB3F-F1BADFC51CE2}" type="datetimeFigureOut">
              <a:rPr lang="en-US" smtClean="0"/>
              <a:t>18-May-23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4DBC1-F8E4-4F01-BDCA-14A53D876CA7}" type="slidenum">
              <a:rPr lang="en-US" smtClean="0"/>
              <a:t>‹#›</a:t>
            </a:fld>
            <a:endParaRPr lang="en-US"/>
          </a:p>
        </p:txBody>
      </p:sp>
    </p:spTree>
    <p:extLst>
      <p:ext uri="{BB962C8B-B14F-4D97-AF65-F5344CB8AC3E}">
        <p14:creationId xmlns:p14="http://schemas.microsoft.com/office/powerpoint/2010/main" val="156871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Android is an open source and Linux-based </a:t>
            </a:r>
            <a:r>
              <a:rPr lang="en-US" sz="1200" b="1" i="0" kern="1200" dirty="0" smtClean="0">
                <a:solidFill>
                  <a:schemeClr val="tx1"/>
                </a:solidFill>
                <a:effectLst/>
                <a:latin typeface="+mn-lt"/>
                <a:ea typeface="+mn-ea"/>
                <a:cs typeface="+mn-cs"/>
              </a:rPr>
              <a:t>Operating System</a:t>
            </a:r>
            <a:r>
              <a:rPr lang="en-US" sz="1200" b="0" i="0" kern="1200" dirty="0" smtClean="0">
                <a:solidFill>
                  <a:schemeClr val="tx1"/>
                </a:solidFill>
                <a:effectLst/>
                <a:latin typeface="+mn-lt"/>
                <a:ea typeface="+mn-ea"/>
                <a:cs typeface="+mn-cs"/>
              </a:rPr>
              <a:t> for mobile devices such as smartphones and tablet computers. Android was developed by the </a:t>
            </a:r>
            <a:r>
              <a:rPr lang="en-US" sz="1200" b="0" i="1" kern="1200" dirty="0" smtClean="0">
                <a:solidFill>
                  <a:schemeClr val="tx1"/>
                </a:solidFill>
                <a:effectLst/>
                <a:latin typeface="+mn-lt"/>
                <a:ea typeface="+mn-ea"/>
                <a:cs typeface="+mn-cs"/>
              </a:rPr>
              <a:t>Open Handset Alliance</a:t>
            </a:r>
            <a:r>
              <a:rPr lang="en-US" sz="1200" b="0" i="0" kern="1200" dirty="0" smtClean="0">
                <a:solidFill>
                  <a:schemeClr val="tx1"/>
                </a:solidFill>
                <a:effectLst/>
                <a:latin typeface="+mn-lt"/>
                <a:ea typeface="+mn-ea"/>
                <a:cs typeface="+mn-cs"/>
              </a:rPr>
              <a:t>, led by Google, and other companies.</a:t>
            </a:r>
          </a:p>
          <a:p>
            <a:r>
              <a:rPr lang="en-US" sz="1200" b="0" i="0" kern="1200" dirty="0" smtClean="0">
                <a:solidFill>
                  <a:schemeClr val="tx1"/>
                </a:solidFill>
                <a:effectLst/>
                <a:latin typeface="+mn-lt"/>
                <a:ea typeface="+mn-ea"/>
                <a:cs typeface="+mn-cs"/>
              </a:rPr>
              <a:t>Android offers a unified approach to application development for mobile devices which means developers need only develop for Android, and their applications should be able to run on different devices powered by Android.</a:t>
            </a:r>
          </a:p>
          <a:p>
            <a:r>
              <a:rPr lang="en-US" sz="1200" b="0" i="0" kern="1200" dirty="0" smtClean="0">
                <a:solidFill>
                  <a:schemeClr val="tx1"/>
                </a:solidFill>
                <a:effectLst/>
                <a:latin typeface="+mn-lt"/>
                <a:ea typeface="+mn-ea"/>
                <a:cs typeface="+mn-cs"/>
              </a:rPr>
              <a:t>The first beta version of the Android Software Development Kit (SDK) was released by Google in 2007 where as the first commercial version, Android 1.0, was released in September 2008.</a:t>
            </a:r>
          </a:p>
          <a:p>
            <a:r>
              <a:rPr lang="en-US" sz="1200" b="0" i="0" kern="1200" dirty="0" smtClean="0">
                <a:solidFill>
                  <a:schemeClr val="tx1"/>
                </a:solidFill>
                <a:effectLst/>
                <a:latin typeface="+mn-lt"/>
                <a:ea typeface="+mn-ea"/>
                <a:cs typeface="+mn-cs"/>
              </a:rPr>
              <a:t>On June 27, 2012, at the Google I/O conference, Google announced the next Android version, 4.1 </a:t>
            </a:r>
            <a:r>
              <a:rPr lang="en-US" sz="1200" b="1" i="0" kern="1200" dirty="0" smtClean="0">
                <a:solidFill>
                  <a:schemeClr val="tx1"/>
                </a:solidFill>
                <a:effectLst/>
                <a:latin typeface="+mn-lt"/>
                <a:ea typeface="+mn-ea"/>
                <a:cs typeface="+mn-cs"/>
              </a:rPr>
              <a:t>Jelly Bean</a:t>
            </a:r>
            <a:r>
              <a:rPr lang="en-US" sz="1200" b="0" i="0" kern="1200" dirty="0" smtClean="0">
                <a:solidFill>
                  <a:schemeClr val="tx1"/>
                </a:solidFill>
                <a:effectLst/>
                <a:latin typeface="+mn-lt"/>
                <a:ea typeface="+mn-ea"/>
                <a:cs typeface="+mn-cs"/>
              </a:rPr>
              <a:t>. Jelly Bean is an incremental update, with the primary aim of improving the user interface, both in terms of functionality and performance.</a:t>
            </a:r>
          </a:p>
          <a:p>
            <a:r>
              <a:rPr lang="en-US" sz="1200" b="0" i="0" kern="1200" dirty="0" smtClean="0">
                <a:solidFill>
                  <a:schemeClr val="tx1"/>
                </a:solidFill>
                <a:effectLst/>
                <a:latin typeface="+mn-lt"/>
                <a:ea typeface="+mn-ea"/>
                <a:cs typeface="+mn-cs"/>
              </a:rPr>
              <a:t>The source code for Android is available under free and open source software licenses. Google publishes most of the code under the Apache License version 2.0 and the rest, Linux kernel changes, under the GNU General Public License version 2.</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3</a:t>
            </a:fld>
            <a:endParaRPr lang="en-US"/>
          </a:p>
        </p:txBody>
      </p:sp>
    </p:spTree>
    <p:extLst>
      <p:ext uri="{BB962C8B-B14F-4D97-AF65-F5344CB8AC3E}">
        <p14:creationId xmlns:p14="http://schemas.microsoft.com/office/powerpoint/2010/main" val="2561075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dirty="0" err="1" smtClean="0"/>
              <a:t>Dalvik</a:t>
            </a:r>
            <a:r>
              <a:rPr lang="en-US" altLang="en-US" b="1" dirty="0" smtClean="0"/>
              <a:t> Virtual Machine</a:t>
            </a:r>
            <a:endParaRPr lang="en-US" altLang="en-US" dirty="0" smtClean="0"/>
          </a:p>
          <a:p>
            <a:pPr>
              <a:spcBef>
                <a:spcPct val="0"/>
              </a:spcBef>
            </a:pPr>
            <a:r>
              <a:rPr lang="en-US" altLang="en-US" dirty="0" smtClean="0"/>
              <a:t>DVM is optimized for low processing power and low memory environments. Unlike JVM, the </a:t>
            </a:r>
            <a:r>
              <a:rPr lang="en-US" altLang="en-US" dirty="0" err="1" smtClean="0"/>
              <a:t>Dalvik</a:t>
            </a:r>
            <a:r>
              <a:rPr lang="en-US" altLang="en-US" dirty="0" smtClean="0"/>
              <a:t> Virtual Machine doesn’t run .class files, instead it runs .</a:t>
            </a:r>
            <a:r>
              <a:rPr lang="en-US" altLang="en-US" dirty="0" err="1" smtClean="0"/>
              <a:t>dex</a:t>
            </a:r>
            <a:r>
              <a:rPr lang="en-US" altLang="en-US" dirty="0" smtClean="0"/>
              <a:t> files.</a:t>
            </a:r>
          </a:p>
          <a:p>
            <a:pPr>
              <a:spcBef>
                <a:spcPct val="0"/>
              </a:spcBef>
            </a:pPr>
            <a:r>
              <a:rPr lang="en-US" altLang="en-US" dirty="0" smtClean="0"/>
              <a:t>As shown in the above figure, Java source code is first converted into Java byte code and then into </a:t>
            </a:r>
            <a:r>
              <a:rPr lang="en-US" altLang="en-US" dirty="0" err="1" smtClean="0"/>
              <a:t>Dalvik</a:t>
            </a:r>
            <a:r>
              <a:rPr lang="en-US" altLang="en-US" dirty="0" smtClean="0"/>
              <a:t> byte code using </a:t>
            </a:r>
            <a:r>
              <a:rPr lang="en-US" altLang="en-US" dirty="0" err="1" smtClean="0"/>
              <a:t>dex</a:t>
            </a:r>
            <a:r>
              <a:rPr lang="en-US" altLang="en-US" dirty="0" smtClean="0"/>
              <a:t> compiler.</a:t>
            </a:r>
          </a:p>
          <a:p>
            <a:pPr>
              <a:spcBef>
                <a:spcPct val="0"/>
              </a:spcBef>
            </a:pPr>
            <a:endParaRPr lang="en-US" altLang="en-US" dirty="0"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9D6929A-1065-4AB4-9EA4-04DA44EEB2FC}" type="slidenum">
              <a:rPr lang="en-US" altLang="en-US"/>
              <a:pPr fontAlgn="base">
                <a:spcBef>
                  <a:spcPct val="0"/>
                </a:spcBef>
                <a:spcAft>
                  <a:spcPct val="0"/>
                </a:spcAft>
              </a:pPr>
              <a:t>16</a:t>
            </a:fld>
            <a:endParaRPr lang="en-US" altLang="en-US"/>
          </a:p>
        </p:txBody>
      </p:sp>
    </p:spTree>
    <p:extLst>
      <p:ext uri="{BB962C8B-B14F-4D97-AF65-F5344CB8AC3E}">
        <p14:creationId xmlns:p14="http://schemas.microsoft.com/office/powerpoint/2010/main" val="335939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17</a:t>
            </a:fld>
            <a:endParaRPr lang="en-US"/>
          </a:p>
        </p:txBody>
      </p:sp>
    </p:spTree>
    <p:extLst>
      <p:ext uri="{BB962C8B-B14F-4D97-AF65-F5344CB8AC3E}">
        <p14:creationId xmlns:p14="http://schemas.microsoft.com/office/powerpoint/2010/main" val="39596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https://www.tutorialspoint.com/android/android_application_components.htm</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19</a:t>
            </a:fld>
            <a:endParaRPr lang="en-US"/>
          </a:p>
        </p:txBody>
      </p:sp>
    </p:spTree>
    <p:extLst>
      <p:ext uri="{BB962C8B-B14F-4D97-AF65-F5344CB8AC3E}">
        <p14:creationId xmlns:p14="http://schemas.microsoft.com/office/powerpoint/2010/main" val="362442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Activity provides the user a screen ‘or’ interface to interact with the application.</a:t>
            </a:r>
          </a:p>
          <a:p>
            <a:pPr>
              <a:spcBef>
                <a:spcPct val="0"/>
              </a:spcBef>
            </a:pPr>
            <a:r>
              <a:rPr lang="en-US" altLang="en-US" dirty="0" smtClean="0"/>
              <a:t>Each screen of an application is a different activity (Yes, every application has multiple). You can understand this using the following image: The first Activity (screen) has a button, which when clicked leads the user to a second screen, which is the second activity.</a:t>
            </a:r>
          </a:p>
          <a:p>
            <a:pPr>
              <a:spcBef>
                <a:spcPct val="0"/>
              </a:spcBef>
            </a:pPr>
            <a:endParaRPr lang="en-US" altLang="en-US" dirty="0"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785064D-A5DA-439B-817C-4D820FAFDE6A}" type="slidenum">
              <a:rPr lang="en-US" altLang="en-US"/>
              <a:pPr fontAlgn="base">
                <a:spcBef>
                  <a:spcPct val="0"/>
                </a:spcBef>
                <a:spcAft>
                  <a:spcPct val="0"/>
                </a:spcAft>
              </a:pPr>
              <a:t>21</a:t>
            </a:fld>
            <a:endParaRPr lang="en-US" altLang="en-US"/>
          </a:p>
        </p:txBody>
      </p:sp>
    </p:spTree>
    <p:extLst>
      <p:ext uri="{BB962C8B-B14F-4D97-AF65-F5344CB8AC3E}">
        <p14:creationId xmlns:p14="http://schemas.microsoft.com/office/powerpoint/2010/main" val="314700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Intent is a message to communicate an action. It is a description of what you want done, example: VIEW VIDEO, PLAY GAME etc.</a:t>
            </a:r>
          </a:p>
          <a:p>
            <a:pPr>
              <a:spcBef>
                <a:spcPct val="0"/>
              </a:spcBef>
            </a:pPr>
            <a:r>
              <a:rPr lang="en-US" altLang="en-US" smtClean="0"/>
              <a:t>They are commands which when called would act as communicators between the three core components of Android, i.e. Activities, Services and Broadcast Receivers.</a:t>
            </a:r>
          </a:p>
          <a:p>
            <a:pPr>
              <a:spcBef>
                <a:spcPct val="0"/>
              </a:spcBef>
            </a:pPr>
            <a:r>
              <a:rPr lang="en-US" altLang="en-US" smtClean="0"/>
              <a:t>While you are interacting with one activity, you might want to switch to another one; this is done by defining a proper Intent for the action. Here one Activity uses Intent to request the launch of another Activity. Thus, it is evident that using intents, one Android component can request action from the other components of Android.</a:t>
            </a:r>
          </a:p>
          <a:p>
            <a:pPr>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A7AC759-19B9-492D-88D9-859364EE204C}" type="slidenum">
              <a:rPr lang="en-US" altLang="en-US"/>
              <a:pPr fontAlgn="base">
                <a:spcBef>
                  <a:spcPct val="0"/>
                </a:spcBef>
                <a:spcAft>
                  <a:spcPct val="0"/>
                </a:spcAft>
              </a:pPr>
              <a:t>22</a:t>
            </a:fld>
            <a:endParaRPr lang="en-US" altLang="en-US"/>
          </a:p>
        </p:txBody>
      </p:sp>
    </p:spTree>
    <p:extLst>
      <p:ext uri="{BB962C8B-B14F-4D97-AF65-F5344CB8AC3E}">
        <p14:creationId xmlns:p14="http://schemas.microsoft.com/office/powerpoint/2010/main" val="162764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Some key points about Services:</a:t>
            </a:r>
            <a:endParaRPr lang="en-US" altLang="en-US" smtClean="0"/>
          </a:p>
          <a:p>
            <a:pPr>
              <a:spcBef>
                <a:spcPct val="0"/>
              </a:spcBef>
            </a:pPr>
            <a:r>
              <a:rPr lang="en-US" altLang="en-US" smtClean="0"/>
              <a:t>1) Services are often called ‘faceless components’ of Android because they lack a user interface. Unlike activities, they run in the background.</a:t>
            </a:r>
          </a:p>
          <a:p>
            <a:pPr>
              <a:spcBef>
                <a:spcPct val="0"/>
              </a:spcBef>
            </a:pPr>
            <a:r>
              <a:rPr lang="en-US" altLang="en-US" smtClean="0"/>
              <a:t>2) They carry out long-running tasks desired by the application (without user intervention), like the background music in your Android application.</a:t>
            </a:r>
          </a:p>
          <a:p>
            <a:pPr>
              <a:spcBef>
                <a:spcPct val="0"/>
              </a:spcBef>
            </a:pPr>
            <a:r>
              <a:rPr lang="en-US" altLang="en-US" smtClean="0"/>
              <a:t>3) Services have specific jobs, and they are unaffected by activity switching. Even if you switch to a different application screen, they would continue to run.</a:t>
            </a:r>
          </a:p>
          <a:p>
            <a:pPr>
              <a:spcBef>
                <a:spcPct val="0"/>
              </a:spcBef>
            </a:pPr>
            <a:r>
              <a:rPr lang="en-US" altLang="en-US" smtClean="0"/>
              <a:t>4) They provide functionality to other applications.</a:t>
            </a:r>
          </a:p>
          <a:p>
            <a:pPr>
              <a:spcBef>
                <a:spcPct val="0"/>
              </a:spcBef>
            </a:pPr>
            <a:r>
              <a:rPr lang="en-US" altLang="en-US" smtClean="0"/>
              <a:t>5) Example of Service: A good example is your music player.</a:t>
            </a:r>
          </a:p>
          <a:p>
            <a:pPr>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88F1333-1E75-4FD7-943E-2183219D6A5D}" type="slidenum">
              <a:rPr lang="en-US" altLang="en-US"/>
              <a:pPr fontAlgn="base">
                <a:spcBef>
                  <a:spcPct val="0"/>
                </a:spcBef>
                <a:spcAft>
                  <a:spcPct val="0"/>
                </a:spcAft>
              </a:pPr>
              <a:t>23</a:t>
            </a:fld>
            <a:endParaRPr lang="en-US" altLang="en-US"/>
          </a:p>
        </p:txBody>
      </p:sp>
    </p:spTree>
    <p:extLst>
      <p:ext uri="{BB962C8B-B14F-4D97-AF65-F5344CB8AC3E}">
        <p14:creationId xmlns:p14="http://schemas.microsoft.com/office/powerpoint/2010/main" val="3324015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Content providers manage access to a structured set of data. They encapsulate the data, and provide mechanisms for defining data security. Content provider is the standard interface that connects data in one process with code running in another process.</a:t>
            </a:r>
          </a:p>
          <a:p>
            <a:pPr>
              <a:spcBef>
                <a:spcPct val="0"/>
              </a:spcBef>
            </a:pPr>
            <a:endParaRPr lang="en-US" altLang="en-US" smtClean="0"/>
          </a:p>
          <a:p>
            <a:pPr>
              <a:spcBef>
                <a:spcPct val="0"/>
              </a:spcBef>
            </a:pPr>
            <a:r>
              <a:rPr lang="en-US" altLang="en-US" smtClean="0"/>
              <a:t>Your Facebook Wall is an “ACTIVITY”. As you click on the Photo Button, an “INTENT” is passed, that conveys the message and the “CONTENT PROVIDER” (Photo Gallery) opens. The photo is uploaded using a network upload “SERVICE”.</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DDB2C6-F7F3-42D9-9A6E-046923941B27}" type="slidenum">
              <a:rPr lang="en-US" altLang="en-US"/>
              <a:pPr fontAlgn="base">
                <a:spcBef>
                  <a:spcPct val="0"/>
                </a:spcBef>
                <a:spcAft>
                  <a:spcPct val="0"/>
                </a:spcAft>
              </a:pPr>
              <a:t>24</a:t>
            </a:fld>
            <a:endParaRPr lang="en-US" altLang="en-US"/>
          </a:p>
        </p:txBody>
      </p:sp>
    </p:spTree>
    <p:extLst>
      <p:ext uri="{BB962C8B-B14F-4D97-AF65-F5344CB8AC3E}">
        <p14:creationId xmlns:p14="http://schemas.microsoft.com/office/powerpoint/2010/main" val="239886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Using a Broadcast Receiver, applications can register for a particular event. Once the event occurs, the system will notify all the registered applications.</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AE8A374-29F0-4CDD-B21D-0D1134A9C0B5}" type="slidenum">
              <a:rPr lang="en-US" altLang="en-US"/>
              <a:pPr fontAlgn="base">
                <a:spcBef>
                  <a:spcPct val="0"/>
                </a:spcBef>
                <a:spcAft>
                  <a:spcPct val="0"/>
                </a:spcAft>
              </a:pPr>
              <a:t>26</a:t>
            </a:fld>
            <a:endParaRPr lang="en-US" altLang="en-US"/>
          </a:p>
        </p:txBody>
      </p:sp>
    </p:spTree>
    <p:extLst>
      <p:ext uri="{BB962C8B-B14F-4D97-AF65-F5344CB8AC3E}">
        <p14:creationId xmlns:p14="http://schemas.microsoft.com/office/powerpoint/2010/main" val="3255993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https://developer.android.com/studio/intro</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27</a:t>
            </a:fld>
            <a:endParaRPr lang="en-US"/>
          </a:p>
        </p:txBody>
      </p:sp>
    </p:spTree>
    <p:extLst>
      <p:ext uri="{BB962C8B-B14F-4D97-AF65-F5344CB8AC3E}">
        <p14:creationId xmlns:p14="http://schemas.microsoft.com/office/powerpoint/2010/main" val="2250968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https://developer.android.com/studio/run/managing-avds</a:t>
            </a:r>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48</a:t>
            </a:fld>
            <a:endParaRPr lang="en-US"/>
          </a:p>
        </p:txBody>
      </p:sp>
    </p:spTree>
    <p:extLst>
      <p:ext uri="{BB962C8B-B14F-4D97-AF65-F5344CB8AC3E}">
        <p14:creationId xmlns:p14="http://schemas.microsoft.com/office/powerpoint/2010/main" val="100417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The very obvious stakeholders are the consumers that own Android devices, right! But there are others as well:</a:t>
            </a:r>
          </a:p>
          <a:p>
            <a:pPr>
              <a:spcBef>
                <a:spcPct val="0"/>
              </a:spcBef>
            </a:pPr>
            <a:r>
              <a:rPr lang="en-US" altLang="en-US" dirty="0" smtClean="0"/>
              <a:t>Google, because it develops Android.</a:t>
            </a:r>
          </a:p>
          <a:p>
            <a:pPr>
              <a:spcBef>
                <a:spcPct val="0"/>
              </a:spcBef>
            </a:pPr>
            <a:r>
              <a:rPr lang="en-US" altLang="en-US" dirty="0" smtClean="0"/>
              <a:t>OEMs (Original Equipment Manufacturers), who manufacture the hardware, and also the custom application components.</a:t>
            </a:r>
          </a:p>
          <a:p>
            <a:pPr>
              <a:spcBef>
                <a:spcPct val="0"/>
              </a:spcBef>
            </a:pPr>
            <a:r>
              <a:rPr lang="en-US" altLang="en-US" dirty="0" smtClean="0"/>
              <a:t>Application Development Companies: They are the biggest contributors to the ecosystem. They employ Android developers, and also outsource the product development to services companies.</a:t>
            </a:r>
          </a:p>
          <a:p>
            <a:pPr>
              <a:spcBef>
                <a:spcPct val="0"/>
              </a:spcBef>
            </a:pPr>
            <a:r>
              <a:rPr lang="en-US" altLang="en-US" dirty="0" smtClean="0"/>
              <a:t>Freelance Android developers, because they have the skill-set to contribute to the ecosystem. They create their apps, and publish them on Google </a:t>
            </a:r>
            <a:r>
              <a:rPr lang="en-US" altLang="en-US" dirty="0" err="1" smtClean="0"/>
              <a:t>playstore</a:t>
            </a:r>
            <a:r>
              <a:rPr lang="en-US" altLang="en-US" dirty="0" smtClean="0"/>
              <a:t>. Freelancers can also make money by developing applications for product companies.</a:t>
            </a:r>
          </a:p>
          <a:p>
            <a:pPr>
              <a:spcBef>
                <a:spcPct val="0"/>
              </a:spcBef>
            </a:pPr>
            <a:endParaRPr lang="en-US" altLang="en-US" dirty="0"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600ED97-2FE2-461A-8ECF-8AF9CD55F0DF}" type="slidenum">
              <a:rPr lang="en-US" altLang="en-US"/>
              <a:pPr fontAlgn="base">
                <a:spcBef>
                  <a:spcPct val="0"/>
                </a:spcBef>
                <a:spcAft>
                  <a:spcPct val="0"/>
                </a:spcAft>
              </a:pPr>
              <a:t>4</a:t>
            </a:fld>
            <a:endParaRPr lang="en-US" altLang="en-US"/>
          </a:p>
        </p:txBody>
      </p:sp>
    </p:spTree>
    <p:extLst>
      <p:ext uri="{BB962C8B-B14F-4D97-AF65-F5344CB8AC3E}">
        <p14:creationId xmlns:p14="http://schemas.microsoft.com/office/powerpoint/2010/main" val="3007974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https://developer.android.com/studio/intro/update</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50</a:t>
            </a:fld>
            <a:endParaRPr lang="en-US"/>
          </a:p>
        </p:txBody>
      </p:sp>
    </p:spTree>
    <p:extLst>
      <p:ext uri="{BB962C8B-B14F-4D97-AF65-F5344CB8AC3E}">
        <p14:creationId xmlns:p14="http://schemas.microsoft.com/office/powerpoint/2010/main" val="18098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https://developer.android.com/studio/install</a:t>
            </a:r>
          </a:p>
          <a:p>
            <a:r>
              <a:rPr lang="en-US" dirty="0" smtClean="0"/>
              <a:t>https://developer.android.com/studio/intro/studio-config</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51</a:t>
            </a:fld>
            <a:endParaRPr lang="en-US"/>
          </a:p>
        </p:txBody>
      </p:sp>
    </p:spTree>
    <p:extLst>
      <p:ext uri="{BB962C8B-B14F-4D97-AF65-F5344CB8AC3E}">
        <p14:creationId xmlns:p14="http://schemas.microsoft.com/office/powerpoint/2010/main" val="250421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A3B86C3-DA5E-48A7-8C4B-7E3EE001FD66}" type="slidenum">
              <a:rPr lang="en-US" altLang="en-US"/>
              <a:pPr fontAlgn="base">
                <a:spcBef>
                  <a:spcPct val="0"/>
                </a:spcBef>
                <a:spcAft>
                  <a:spcPct val="0"/>
                </a:spcAft>
              </a:pPr>
              <a:t>5</a:t>
            </a:fld>
            <a:endParaRPr lang="en-US" altLang="en-US"/>
          </a:p>
        </p:txBody>
      </p:sp>
    </p:spTree>
    <p:extLst>
      <p:ext uri="{BB962C8B-B14F-4D97-AF65-F5344CB8AC3E}">
        <p14:creationId xmlns:p14="http://schemas.microsoft.com/office/powerpoint/2010/main" val="262933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https://www.androidpit.com/the-sweet-history-of-android</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B1C9254-9F82-4838-AFC4-4CF9B951DF92}" type="slidenum">
              <a:rPr lang="en-US" altLang="en-US"/>
              <a:pPr fontAlgn="base">
                <a:spcBef>
                  <a:spcPct val="0"/>
                </a:spcBef>
                <a:spcAft>
                  <a:spcPct val="0"/>
                </a:spcAft>
              </a:pPr>
              <a:t>6</a:t>
            </a:fld>
            <a:endParaRPr lang="en-US" altLang="en-US"/>
          </a:p>
        </p:txBody>
      </p:sp>
    </p:spTree>
    <p:extLst>
      <p:ext uri="{BB962C8B-B14F-4D97-AF65-F5344CB8AC3E}">
        <p14:creationId xmlns:p14="http://schemas.microsoft.com/office/powerpoint/2010/main" val="9406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Android powers hundreds of millions of mobile devices in more than 190 countries around the world. It's the largest installed base of any mobile platform and growing fast. Every day more than 1 million new Android devices are activated worldwide.</a:t>
            </a:r>
          </a:p>
          <a:p>
            <a:r>
              <a:rPr lang="en-US" sz="1200" b="0" i="0" kern="1200" dirty="0" smtClean="0">
                <a:solidFill>
                  <a:schemeClr val="tx1"/>
                </a:solidFill>
                <a:effectLst/>
                <a:latin typeface="+mn-lt"/>
                <a:ea typeface="+mn-ea"/>
                <a:cs typeface="+mn-cs"/>
              </a:rPr>
              <a:t>This tutorial has been written with an aim to teach you how to develop and package Android application. We will start from environment setup for Android application programming and then drill down to look into various aspects of Android applications.</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7</a:t>
            </a:fld>
            <a:endParaRPr lang="en-US"/>
          </a:p>
        </p:txBody>
      </p:sp>
    </p:spTree>
    <p:extLst>
      <p:ext uri="{BB962C8B-B14F-4D97-AF65-F5344CB8AC3E}">
        <p14:creationId xmlns:p14="http://schemas.microsoft.com/office/powerpoint/2010/main" val="349364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https://youtu.be/leCGI9flgbE android version 2020 update</a:t>
            </a:r>
          </a:p>
          <a:p>
            <a:r>
              <a:rPr lang="en-US" smtClean="0"/>
              <a:t>https://www.computerworld.com/article/3235946/android-versions-a-living-history-from-1-0-to-today.html?page=2</a:t>
            </a:r>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9</a:t>
            </a:fld>
            <a:endParaRPr lang="en-US"/>
          </a:p>
        </p:txBody>
      </p:sp>
    </p:spTree>
    <p:extLst>
      <p:ext uri="{BB962C8B-B14F-4D97-AF65-F5344CB8AC3E}">
        <p14:creationId xmlns:p14="http://schemas.microsoft.com/office/powerpoint/2010/main" val="313802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b="1" dirty="0" smtClean="0"/>
              <a:t>What is Android Architecture?</a:t>
            </a:r>
          </a:p>
          <a:p>
            <a:pPr>
              <a:spcBef>
                <a:spcPct val="0"/>
              </a:spcBef>
            </a:pPr>
            <a:r>
              <a:rPr lang="en-US" altLang="en-US" dirty="0" smtClean="0"/>
              <a:t>The Android OS is a software stack of different layers, in which each layer is a group of some program components. It includes operating system, middleware and important applications. Each layer in the architecture provides different services to the layer just above it.</a:t>
            </a:r>
          </a:p>
          <a:p>
            <a:pPr>
              <a:spcBef>
                <a:spcPct val="0"/>
              </a:spcBef>
            </a:pPr>
            <a:r>
              <a:rPr lang="en-US" altLang="en-US" dirty="0" smtClean="0"/>
              <a:t>Following are the different layers in the Android stack:</a:t>
            </a:r>
          </a:p>
          <a:p>
            <a:pPr>
              <a:spcBef>
                <a:spcPct val="0"/>
              </a:spcBef>
            </a:pPr>
            <a:r>
              <a:rPr lang="en-US" altLang="en-US" dirty="0" smtClean="0"/>
              <a:t>Linux Kernel Layer</a:t>
            </a:r>
          </a:p>
          <a:p>
            <a:pPr>
              <a:spcBef>
                <a:spcPct val="0"/>
              </a:spcBef>
            </a:pPr>
            <a:r>
              <a:rPr lang="en-US" altLang="en-US" dirty="0" smtClean="0"/>
              <a:t>Native Layer</a:t>
            </a:r>
          </a:p>
          <a:p>
            <a:pPr>
              <a:spcBef>
                <a:spcPct val="0"/>
              </a:spcBef>
            </a:pPr>
            <a:r>
              <a:rPr lang="en-US" altLang="en-US" dirty="0" smtClean="0"/>
              <a:t>Application Framework Layer</a:t>
            </a:r>
          </a:p>
          <a:p>
            <a:pPr>
              <a:spcBef>
                <a:spcPct val="0"/>
              </a:spcBef>
            </a:pPr>
            <a:r>
              <a:rPr lang="en-US" altLang="en-US" dirty="0" smtClean="0"/>
              <a:t>Applications layer</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11</a:t>
            </a:fld>
            <a:endParaRPr lang="en-US"/>
          </a:p>
        </p:txBody>
      </p:sp>
    </p:spTree>
    <p:extLst>
      <p:ext uri="{BB962C8B-B14F-4D97-AF65-F5344CB8AC3E}">
        <p14:creationId xmlns:p14="http://schemas.microsoft.com/office/powerpoint/2010/main" val="778862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12</a:t>
            </a:fld>
            <a:endParaRPr lang="en-US"/>
          </a:p>
        </p:txBody>
      </p:sp>
    </p:spTree>
    <p:extLst>
      <p:ext uri="{BB962C8B-B14F-4D97-AF65-F5344CB8AC3E}">
        <p14:creationId xmlns:p14="http://schemas.microsoft.com/office/powerpoint/2010/main" val="408414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the third section of the architecture and available on the second layer from the bottom. This section provides a key component called </a:t>
            </a:r>
            <a:r>
              <a:rPr lang="en-US" sz="1200" b="1" i="0" kern="1200" dirty="0" err="1" smtClean="0">
                <a:solidFill>
                  <a:schemeClr val="tx1"/>
                </a:solidFill>
                <a:effectLst/>
                <a:latin typeface="+mn-lt"/>
                <a:ea typeface="+mn-ea"/>
                <a:cs typeface="+mn-cs"/>
              </a:rPr>
              <a:t>Dalvik</a:t>
            </a:r>
            <a:r>
              <a:rPr lang="en-US" sz="1200" b="1" i="0" kern="1200" dirty="0" smtClean="0">
                <a:solidFill>
                  <a:schemeClr val="tx1"/>
                </a:solidFill>
                <a:effectLst/>
                <a:latin typeface="+mn-lt"/>
                <a:ea typeface="+mn-ea"/>
                <a:cs typeface="+mn-cs"/>
              </a:rPr>
              <a:t> Virtual Machine</a:t>
            </a:r>
            <a:r>
              <a:rPr lang="en-US" sz="1200" b="0" i="0" kern="1200" dirty="0" smtClean="0">
                <a:solidFill>
                  <a:schemeClr val="tx1"/>
                </a:solidFill>
                <a:effectLst/>
                <a:latin typeface="+mn-lt"/>
                <a:ea typeface="+mn-ea"/>
                <a:cs typeface="+mn-cs"/>
              </a:rPr>
              <a:t> which is a kind of Java Virtual Machine specially designed and optimized for Android.</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Dalvik</a:t>
            </a:r>
            <a:r>
              <a:rPr lang="en-US" sz="1200" b="0" i="0" kern="1200" dirty="0" smtClean="0">
                <a:solidFill>
                  <a:schemeClr val="tx1"/>
                </a:solidFill>
                <a:effectLst/>
                <a:latin typeface="+mn-lt"/>
                <a:ea typeface="+mn-ea"/>
                <a:cs typeface="+mn-cs"/>
              </a:rPr>
              <a:t> VM makes use of Linux core features like, which </a:t>
            </a:r>
            <a:r>
              <a:rPr lang="en-US" sz="1200" b="1" i="0" kern="1200" dirty="0" smtClean="0">
                <a:solidFill>
                  <a:schemeClr val="tx1"/>
                </a:solidFill>
                <a:effectLst/>
                <a:latin typeface="+mn-lt"/>
                <a:ea typeface="+mn-ea"/>
                <a:cs typeface="+mn-cs"/>
              </a:rPr>
              <a:t>memory management and multi-threading </a:t>
            </a:r>
            <a:r>
              <a:rPr lang="en-US" sz="1200" b="0" i="0" kern="1200" dirty="0" smtClean="0">
                <a:solidFill>
                  <a:schemeClr val="tx1"/>
                </a:solidFill>
                <a:effectLst/>
                <a:latin typeface="+mn-lt"/>
                <a:ea typeface="+mn-ea"/>
                <a:cs typeface="+mn-cs"/>
              </a:rPr>
              <a:t>is intrinsic in the Java language. The </a:t>
            </a:r>
            <a:r>
              <a:rPr lang="en-US" sz="1200" b="0" i="0" kern="1200" dirty="0" err="1" smtClean="0">
                <a:solidFill>
                  <a:schemeClr val="tx1"/>
                </a:solidFill>
                <a:effectLst/>
                <a:latin typeface="+mn-lt"/>
                <a:ea typeface="+mn-ea"/>
                <a:cs typeface="+mn-cs"/>
              </a:rPr>
              <a:t>Dalvik</a:t>
            </a:r>
            <a:r>
              <a:rPr lang="en-US" sz="1200" b="0" i="0" kern="1200" dirty="0" smtClean="0">
                <a:solidFill>
                  <a:schemeClr val="tx1"/>
                </a:solidFill>
                <a:effectLst/>
                <a:latin typeface="+mn-lt"/>
                <a:ea typeface="+mn-ea"/>
                <a:cs typeface="+mn-cs"/>
              </a:rPr>
              <a:t> VM enables every Android application to run in its own process, with its own instance of the </a:t>
            </a:r>
            <a:r>
              <a:rPr lang="en-US" sz="1200" b="0" i="0" kern="1200" dirty="0" err="1" smtClean="0">
                <a:solidFill>
                  <a:schemeClr val="tx1"/>
                </a:solidFill>
                <a:effectLst/>
                <a:latin typeface="+mn-lt"/>
                <a:ea typeface="+mn-ea"/>
                <a:cs typeface="+mn-cs"/>
              </a:rPr>
              <a:t>Dalvik</a:t>
            </a:r>
            <a:r>
              <a:rPr lang="en-US" sz="1200" b="0" i="0" kern="1200" dirty="0" smtClean="0">
                <a:solidFill>
                  <a:schemeClr val="tx1"/>
                </a:solidFill>
                <a:effectLst/>
                <a:latin typeface="+mn-lt"/>
                <a:ea typeface="+mn-ea"/>
                <a:cs typeface="+mn-cs"/>
              </a:rPr>
              <a:t> virtual machine.</a:t>
            </a:r>
          </a:p>
          <a:p>
            <a:r>
              <a:rPr lang="en-US" sz="1200" b="0" i="0" kern="1200" dirty="0" smtClean="0">
                <a:solidFill>
                  <a:schemeClr val="tx1"/>
                </a:solidFill>
                <a:effectLst/>
                <a:latin typeface="+mn-lt"/>
                <a:ea typeface="+mn-ea"/>
                <a:cs typeface="+mn-cs"/>
              </a:rPr>
              <a:t>The Android runtime also provides a set of core libraries which enable Android application developers to write Android applications using standard Java programming language.</a:t>
            </a:r>
          </a:p>
          <a:p>
            <a:endParaRPr lang="en-US" dirty="0"/>
          </a:p>
        </p:txBody>
      </p:sp>
      <p:sp>
        <p:nvSpPr>
          <p:cNvPr id="4" name="Slide Number Placeholder 3"/>
          <p:cNvSpPr>
            <a:spLocks noGrp="1"/>
          </p:cNvSpPr>
          <p:nvPr>
            <p:ph type="sldNum" sz="quarter" idx="10"/>
          </p:nvPr>
        </p:nvSpPr>
        <p:spPr/>
        <p:txBody>
          <a:bodyPr/>
          <a:lstStyle/>
          <a:p>
            <a:fld id="{CE74DBC1-F8E4-4F01-BDCA-14A53D876CA7}" type="slidenum">
              <a:rPr lang="en-US" smtClean="0"/>
              <a:t>15</a:t>
            </a:fld>
            <a:endParaRPr lang="en-US"/>
          </a:p>
        </p:txBody>
      </p:sp>
    </p:spTree>
    <p:extLst>
      <p:ext uri="{BB962C8B-B14F-4D97-AF65-F5344CB8AC3E}">
        <p14:creationId xmlns:p14="http://schemas.microsoft.com/office/powerpoint/2010/main" val="24909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B999F7-606D-408A-A248-BB27014217AB}" type="datetimeFigureOut">
              <a:rPr lang="en-US" smtClean="0"/>
              <a:t>18-May-23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1132556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999F7-606D-408A-A248-BB27014217AB}" type="datetimeFigureOut">
              <a:rPr lang="en-US" smtClean="0"/>
              <a:t>18-May-23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304590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999F7-606D-408A-A248-BB27014217AB}" type="datetimeFigureOut">
              <a:rPr lang="en-US" smtClean="0"/>
              <a:t>18-May-23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281706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999F7-606D-408A-A248-BB27014217AB}" type="datetimeFigureOut">
              <a:rPr lang="en-US" smtClean="0"/>
              <a:t>18-May-23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295286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B999F7-606D-408A-A248-BB27014217AB}" type="datetimeFigureOut">
              <a:rPr lang="en-US" smtClean="0"/>
              <a:t>18-May-23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166946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B999F7-606D-408A-A248-BB27014217AB}" type="datetimeFigureOut">
              <a:rPr lang="en-US" smtClean="0"/>
              <a:t>18-May-23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104913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B999F7-606D-408A-A248-BB27014217AB}" type="datetimeFigureOut">
              <a:rPr lang="en-US" smtClean="0"/>
              <a:t>18-May-23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55155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999F7-606D-408A-A248-BB27014217AB}" type="datetimeFigureOut">
              <a:rPr lang="en-US" smtClean="0"/>
              <a:t>18-May-23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250466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999F7-606D-408A-A248-BB27014217AB}" type="datetimeFigureOut">
              <a:rPr lang="en-US" smtClean="0"/>
              <a:t>18-May-23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202753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999F7-606D-408A-A248-BB27014217AB}" type="datetimeFigureOut">
              <a:rPr lang="en-US" smtClean="0"/>
              <a:t>18-May-23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259687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999F7-606D-408A-A248-BB27014217AB}" type="datetimeFigureOut">
              <a:rPr lang="en-US" smtClean="0"/>
              <a:t>18-May-23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DBD36-25EB-45BF-9EB5-4FA394B52524}" type="slidenum">
              <a:rPr lang="en-US" smtClean="0"/>
              <a:t>‹#›</a:t>
            </a:fld>
            <a:endParaRPr lang="en-US"/>
          </a:p>
        </p:txBody>
      </p:sp>
    </p:spTree>
    <p:extLst>
      <p:ext uri="{BB962C8B-B14F-4D97-AF65-F5344CB8AC3E}">
        <p14:creationId xmlns:p14="http://schemas.microsoft.com/office/powerpoint/2010/main" val="280630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999F7-606D-408A-A248-BB27014217AB}" type="datetimeFigureOut">
              <a:rPr lang="en-US" smtClean="0"/>
              <a:t>18-May-23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DBD36-25EB-45BF-9EB5-4FA394B52524}" type="slidenum">
              <a:rPr lang="en-US" smtClean="0"/>
              <a:t>‹#›</a:t>
            </a:fld>
            <a:endParaRPr lang="en-US"/>
          </a:p>
        </p:txBody>
      </p:sp>
    </p:spTree>
    <p:extLst>
      <p:ext uri="{BB962C8B-B14F-4D97-AF65-F5344CB8AC3E}">
        <p14:creationId xmlns:p14="http://schemas.microsoft.com/office/powerpoint/2010/main" val="4472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package" Target="../embeddings/Microsoft_PowerPoint_Slide1.sldx"/></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package" Target="../embeddings/Microsoft_PowerPoint_Slide2.sldx"/></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package" Target="../embeddings/Microsoft_PowerPoint_Slide3.sldx"/></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package" Target="../embeddings/Microsoft_PowerPoint_Slide4.sldx"/></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package" Target="../embeddings/Microsoft_PowerPoint_Slide5.sldx"/></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Notes</a:t>
            </a:r>
            <a:br>
              <a:rPr lang="en-US" dirty="0" smtClean="0"/>
            </a:br>
            <a:r>
              <a:rPr lang="en-US" dirty="0" smtClean="0"/>
              <a:t>Unit I</a:t>
            </a:r>
            <a:endParaRPr lang="en-US" dirty="0"/>
          </a:p>
        </p:txBody>
      </p:sp>
    </p:spTree>
    <p:extLst>
      <p:ext uri="{BB962C8B-B14F-4D97-AF65-F5344CB8AC3E}">
        <p14:creationId xmlns:p14="http://schemas.microsoft.com/office/powerpoint/2010/main" val="179662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27" y="508635"/>
            <a:ext cx="3933825" cy="4743450"/>
          </a:xfrm>
          <a:prstGeom prst="rect">
            <a:avLst/>
          </a:prstGeom>
        </p:spPr>
      </p:pic>
      <p:pic>
        <p:nvPicPr>
          <p:cNvPr id="5" name="Picture 4"/>
          <p:cNvPicPr>
            <a:picLocks noChangeAspect="1"/>
          </p:cNvPicPr>
          <p:nvPr/>
        </p:nvPicPr>
        <p:blipFill>
          <a:blip r:embed="rId3"/>
          <a:stretch>
            <a:fillRect/>
          </a:stretch>
        </p:blipFill>
        <p:spPr>
          <a:xfrm>
            <a:off x="4147185" y="508635"/>
            <a:ext cx="3943350" cy="5143500"/>
          </a:xfrm>
          <a:prstGeom prst="rect">
            <a:avLst/>
          </a:prstGeom>
        </p:spPr>
      </p:pic>
      <p:pic>
        <p:nvPicPr>
          <p:cNvPr id="6" name="Picture 5"/>
          <p:cNvPicPr>
            <a:picLocks noChangeAspect="1"/>
          </p:cNvPicPr>
          <p:nvPr/>
        </p:nvPicPr>
        <p:blipFill>
          <a:blip r:embed="rId4"/>
          <a:stretch>
            <a:fillRect/>
          </a:stretch>
        </p:blipFill>
        <p:spPr>
          <a:xfrm>
            <a:off x="8165782" y="508635"/>
            <a:ext cx="3952875" cy="3238500"/>
          </a:xfrm>
          <a:prstGeom prst="rect">
            <a:avLst/>
          </a:prstGeom>
        </p:spPr>
      </p:pic>
    </p:spTree>
    <p:extLst>
      <p:ext uri="{BB962C8B-B14F-4D97-AF65-F5344CB8AC3E}">
        <p14:creationId xmlns:p14="http://schemas.microsoft.com/office/powerpoint/2010/main" val="230527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Architecture</a:t>
            </a:r>
            <a:endParaRPr lang="en-US" dirty="0"/>
          </a:p>
        </p:txBody>
      </p:sp>
      <p:pic>
        <p:nvPicPr>
          <p:cNvPr id="4" name="Picture 3"/>
          <p:cNvPicPr>
            <a:picLocks noChangeAspect="1"/>
          </p:cNvPicPr>
          <p:nvPr/>
        </p:nvPicPr>
        <p:blipFill>
          <a:blip r:embed="rId3"/>
          <a:stretch>
            <a:fillRect/>
          </a:stretch>
        </p:blipFill>
        <p:spPr>
          <a:xfrm>
            <a:off x="838200" y="1690687"/>
            <a:ext cx="6797040" cy="4780585"/>
          </a:xfrm>
          <a:prstGeom prst="rect">
            <a:avLst/>
          </a:prstGeom>
        </p:spPr>
      </p:pic>
    </p:spTree>
    <p:extLst>
      <p:ext uri="{BB962C8B-B14F-4D97-AF65-F5344CB8AC3E}">
        <p14:creationId xmlns:p14="http://schemas.microsoft.com/office/powerpoint/2010/main" val="267302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365760"/>
            <a:ext cx="11033760" cy="5811203"/>
          </a:xfrm>
        </p:spPr>
        <p:txBody>
          <a:bodyPr/>
          <a:lstStyle/>
          <a:p>
            <a:r>
              <a:rPr lang="en-US" dirty="0"/>
              <a:t>Linux kernel</a:t>
            </a:r>
          </a:p>
          <a:p>
            <a:r>
              <a:rPr lang="en-US" dirty="0"/>
              <a:t>At the bottom of the layers is Linux - Linux 3.6 with approximately 115 patches. 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a:p>
            <a:r>
              <a:rPr lang="en-US" dirty="0"/>
              <a:t>Libraries</a:t>
            </a:r>
          </a:p>
          <a:p>
            <a:r>
              <a:rPr lang="en-US" dirty="0"/>
              <a:t>On top of Linux kernel there is a set of libraries including open-source Web browser engine </a:t>
            </a:r>
            <a:r>
              <a:rPr lang="en-US" dirty="0" err="1"/>
              <a:t>WebKit</a:t>
            </a:r>
            <a:r>
              <a:rPr lang="en-US" dirty="0"/>
              <a:t>, well known library </a:t>
            </a:r>
            <a:r>
              <a:rPr lang="en-US" dirty="0" err="1"/>
              <a:t>libc</a:t>
            </a:r>
            <a:r>
              <a:rPr lang="en-US" dirty="0"/>
              <a:t>, SQLite database which is a useful repository for storage and sharing of application data, libraries to play and record audio and video, SSL libraries responsible for Internet security etc.</a:t>
            </a:r>
          </a:p>
          <a:p>
            <a:endParaRPr lang="en-US" dirty="0"/>
          </a:p>
        </p:txBody>
      </p:sp>
    </p:spTree>
    <p:extLst>
      <p:ext uri="{BB962C8B-B14F-4D97-AF65-F5344CB8AC3E}">
        <p14:creationId xmlns:p14="http://schemas.microsoft.com/office/powerpoint/2010/main" val="176652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10896600" cy="5719763"/>
          </a:xfrm>
        </p:spPr>
        <p:txBody>
          <a:bodyPr/>
          <a:lstStyle/>
          <a:p>
            <a:r>
              <a:rPr lang="en-US" dirty="0"/>
              <a:t>Android Libraries</a:t>
            </a:r>
          </a:p>
          <a:p>
            <a:r>
              <a:rPr lang="en-US" dirty="0"/>
              <a:t>This category encompasses those Java-based libraries that are specific to Android development. Examples of libraries in this category include the application framework libraries in addition to those that facilitate user interface building, graphics drawing and database access. A summary of some key core Android libraries available to the Android developer is as follows </a:t>
            </a:r>
            <a:r>
              <a:rPr lang="en-US" dirty="0" smtClean="0"/>
              <a:t>−</a:t>
            </a:r>
          </a:p>
          <a:p>
            <a:r>
              <a:rPr lang="en-US" b="1" dirty="0" err="1"/>
              <a:t>android.app</a:t>
            </a:r>
            <a:r>
              <a:rPr lang="en-US" dirty="0"/>
              <a:t> − Provides access to the application model and is the cornerstone of all Android applications.</a:t>
            </a:r>
          </a:p>
          <a:p>
            <a:r>
              <a:rPr lang="en-US" b="1" dirty="0" err="1"/>
              <a:t>android.content</a:t>
            </a:r>
            <a:r>
              <a:rPr lang="en-US" dirty="0"/>
              <a:t> − Facilitates content access, publishing and messaging between applications and application components.</a:t>
            </a:r>
          </a:p>
          <a:p>
            <a:r>
              <a:rPr lang="en-US" b="1" dirty="0" err="1"/>
              <a:t>android.database</a:t>
            </a:r>
            <a:r>
              <a:rPr lang="en-US" dirty="0"/>
              <a:t> − Used to access data published by content providers and includes SQLite database management classes</a:t>
            </a:r>
            <a:r>
              <a:rPr lang="en-US" dirty="0" smtClean="0"/>
              <a:t>.</a:t>
            </a:r>
            <a:endParaRPr lang="en-US" dirty="0"/>
          </a:p>
        </p:txBody>
      </p:sp>
    </p:spTree>
    <p:extLst>
      <p:ext uri="{BB962C8B-B14F-4D97-AF65-F5344CB8AC3E}">
        <p14:creationId xmlns:p14="http://schemas.microsoft.com/office/powerpoint/2010/main" val="68977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365760"/>
            <a:ext cx="10942320" cy="5811203"/>
          </a:xfrm>
        </p:spPr>
        <p:txBody>
          <a:bodyPr/>
          <a:lstStyle/>
          <a:p>
            <a:r>
              <a:rPr lang="en-US" b="1" dirty="0" err="1"/>
              <a:t>android.opengl</a:t>
            </a:r>
            <a:r>
              <a:rPr lang="en-US" dirty="0"/>
              <a:t> − A Java interface to the OpenGL ES 3D graphics rendering API.</a:t>
            </a:r>
          </a:p>
          <a:p>
            <a:r>
              <a:rPr lang="en-US" b="1" dirty="0" err="1"/>
              <a:t>android.os</a:t>
            </a:r>
            <a:r>
              <a:rPr lang="en-US" dirty="0"/>
              <a:t> − Provides applications with access to standard operating system services including messages, system services and inter-process communication.</a:t>
            </a:r>
          </a:p>
          <a:p>
            <a:r>
              <a:rPr lang="en-US" b="1" dirty="0" err="1"/>
              <a:t>android.text</a:t>
            </a:r>
            <a:r>
              <a:rPr lang="en-US" dirty="0"/>
              <a:t> − Used to render and manipulate text on a device display.</a:t>
            </a:r>
          </a:p>
          <a:p>
            <a:r>
              <a:rPr lang="en-US" b="1" dirty="0" err="1"/>
              <a:t>android.view</a:t>
            </a:r>
            <a:r>
              <a:rPr lang="en-US" dirty="0"/>
              <a:t> − The fundamental building blocks of application user interfaces.</a:t>
            </a:r>
          </a:p>
          <a:p>
            <a:r>
              <a:rPr lang="en-US" b="1" dirty="0" err="1"/>
              <a:t>android.widget</a:t>
            </a:r>
            <a:r>
              <a:rPr lang="en-US" dirty="0"/>
              <a:t> − A rich collection of pre-built user interface components such as buttons, labels, list views, layout managers, radio buttons etc.</a:t>
            </a:r>
          </a:p>
          <a:p>
            <a:r>
              <a:rPr lang="en-US" b="1" dirty="0" err="1"/>
              <a:t>android.webkit</a:t>
            </a:r>
            <a:r>
              <a:rPr lang="en-US" dirty="0"/>
              <a:t> − A set of classes intended to allow web-browsing capabilities to be built into applications</a:t>
            </a:r>
            <a:r>
              <a:rPr lang="en-US" dirty="0" smtClean="0"/>
              <a:t>.</a:t>
            </a:r>
            <a:endParaRPr lang="en-US" dirty="0"/>
          </a:p>
        </p:txBody>
      </p:sp>
    </p:spTree>
    <p:extLst>
      <p:ext uri="{BB962C8B-B14F-4D97-AF65-F5344CB8AC3E}">
        <p14:creationId xmlns:p14="http://schemas.microsoft.com/office/powerpoint/2010/main" val="194807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What is Android Run-time?</a:t>
            </a:r>
            <a:br>
              <a:rPr lang="en-US" b="1" dirty="0" smtClean="0"/>
            </a:br>
            <a:r>
              <a:rPr lang="en-US" dirty="0" smtClean="0"/>
              <a:t>Android Runtime consists of </a:t>
            </a:r>
            <a:r>
              <a:rPr lang="en-US" dirty="0" err="1" smtClean="0"/>
              <a:t>Dalvik</a:t>
            </a:r>
            <a:r>
              <a:rPr lang="en-US" dirty="0" smtClean="0"/>
              <a:t> Virtual machine and Core Java libraries.</a:t>
            </a:r>
          </a:p>
        </p:txBody>
      </p:sp>
    </p:spTree>
    <p:extLst>
      <p:ext uri="{BB962C8B-B14F-4D97-AF65-F5344CB8AC3E}">
        <p14:creationId xmlns:p14="http://schemas.microsoft.com/office/powerpoint/2010/main" val="351105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cdn.edureka.co/blog/wp-content/uploads/2013/01/andorid-runtim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674688"/>
            <a:ext cx="4560887"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393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388620"/>
            <a:ext cx="10759440" cy="5788343"/>
          </a:xfrm>
        </p:spPr>
        <p:txBody>
          <a:bodyPr>
            <a:normAutofit fontScale="92500" lnSpcReduction="10000"/>
          </a:bodyPr>
          <a:lstStyle/>
          <a:p>
            <a:r>
              <a:rPr lang="en-US" dirty="0"/>
              <a:t>Application Framework</a:t>
            </a:r>
          </a:p>
          <a:p>
            <a:r>
              <a:rPr lang="en-US" dirty="0"/>
              <a:t>The Application Framework layer provides many higher-level services to applications in the form of Java classes. Application developers are allowed to make use of these services in their applications.</a:t>
            </a:r>
          </a:p>
          <a:p>
            <a:r>
              <a:rPr lang="en-US" dirty="0"/>
              <a:t>The Android framework includes the following key services −</a:t>
            </a:r>
          </a:p>
          <a:p>
            <a:r>
              <a:rPr lang="en-US" b="1" dirty="0"/>
              <a:t>Activity Manager</a:t>
            </a:r>
            <a:r>
              <a:rPr lang="en-US" dirty="0"/>
              <a:t> − Controls all aspects of the application lifecycle and activity stack.</a:t>
            </a:r>
          </a:p>
          <a:p>
            <a:r>
              <a:rPr lang="en-US" b="1" dirty="0"/>
              <a:t>Content Providers</a:t>
            </a:r>
            <a:r>
              <a:rPr lang="en-US" dirty="0"/>
              <a:t> − Allows applications to publish and share data with other applications.</a:t>
            </a:r>
          </a:p>
          <a:p>
            <a:r>
              <a:rPr lang="en-US" b="1" dirty="0"/>
              <a:t>Resource Manager</a:t>
            </a:r>
            <a:r>
              <a:rPr lang="en-US" dirty="0"/>
              <a:t> − Provides access to non-code embedded resources such as strings, color settings and user interface layouts.</a:t>
            </a:r>
          </a:p>
          <a:p>
            <a:r>
              <a:rPr lang="en-US" b="1" dirty="0"/>
              <a:t>Notifications Manager</a:t>
            </a:r>
            <a:r>
              <a:rPr lang="en-US" dirty="0"/>
              <a:t> − Allows applications to display alerts and notifications to the user.</a:t>
            </a:r>
          </a:p>
          <a:p>
            <a:r>
              <a:rPr lang="en-US" b="1" dirty="0"/>
              <a:t>View System</a:t>
            </a:r>
            <a:r>
              <a:rPr lang="en-US" dirty="0"/>
              <a:t> − An extensible set of views used to create application user interfaces</a:t>
            </a:r>
            <a:r>
              <a:rPr lang="en-US" dirty="0" smtClean="0"/>
              <a:t>.</a:t>
            </a:r>
            <a:endParaRPr lang="en-US" dirty="0"/>
          </a:p>
        </p:txBody>
      </p:sp>
    </p:spTree>
    <p:extLst>
      <p:ext uri="{BB962C8B-B14F-4D97-AF65-F5344CB8AC3E}">
        <p14:creationId xmlns:p14="http://schemas.microsoft.com/office/powerpoint/2010/main" val="105317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 y="388620"/>
            <a:ext cx="10873740" cy="5788343"/>
          </a:xfrm>
        </p:spPr>
        <p:txBody>
          <a:bodyPr/>
          <a:lstStyle/>
          <a:p>
            <a:r>
              <a:rPr lang="en-US" dirty="0"/>
              <a:t>Applications</a:t>
            </a:r>
          </a:p>
          <a:p>
            <a:r>
              <a:rPr lang="en-US" dirty="0"/>
              <a:t>You will find all the Android application at the top layer. You will write your application to be installed on this layer only. Examples of such applications are Contacts Books, Browser, Games etc.</a:t>
            </a:r>
          </a:p>
          <a:p>
            <a:endParaRPr lang="en-US" dirty="0"/>
          </a:p>
        </p:txBody>
      </p:sp>
    </p:spTree>
    <p:extLst>
      <p:ext uri="{BB962C8B-B14F-4D97-AF65-F5344CB8AC3E}">
        <p14:creationId xmlns:p14="http://schemas.microsoft.com/office/powerpoint/2010/main" val="152698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Android Building blocks</a:t>
            </a:r>
          </a:p>
        </p:txBody>
      </p:sp>
      <p:pic>
        <p:nvPicPr>
          <p:cNvPr id="21507" name="Picture 2" descr="http://www.javatpoint.com/images/androidimages/componentsandro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888" y="2359025"/>
            <a:ext cx="443706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340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2239645"/>
            <a:ext cx="10515600" cy="1325563"/>
          </a:xfrm>
        </p:spPr>
        <p:txBody>
          <a:bodyPr/>
          <a:lstStyle/>
          <a:p>
            <a:r>
              <a:rPr lang="en-US" dirty="0" smtClean="0"/>
              <a:t>Introduction to Android</a:t>
            </a:r>
            <a:endParaRPr lang="en-US" dirty="0"/>
          </a:p>
        </p:txBody>
      </p:sp>
    </p:spTree>
    <p:extLst>
      <p:ext uri="{BB962C8B-B14F-4D97-AF65-F5344CB8AC3E}">
        <p14:creationId xmlns:p14="http://schemas.microsoft.com/office/powerpoint/2010/main" val="4195486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image.slidesharecdn.com/android1-6broadcastreceiver-110822085252-phpapp01/95/android-application-component-broadcastreceiver-tutorial-2-728.jpg?cb=1314003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365125"/>
            <a:ext cx="10236200" cy="768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91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b="1" smtClean="0"/>
              <a:t>What is Android Activity?</a:t>
            </a:r>
            <a:endParaRPr lang="en-US" altLang="en-US" smtClean="0"/>
          </a:p>
        </p:txBody>
      </p:sp>
      <p:pic>
        <p:nvPicPr>
          <p:cNvPr id="23555" name="Picture 2" descr="http://cdn.edureka.co/blog/wp-content/uploads/2013/01/activit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1724025"/>
            <a:ext cx="6291263"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099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b="1" smtClean="0"/>
              <a:t>What is Android Intent?</a:t>
            </a:r>
            <a:endParaRPr lang="en-US" altLang="en-US" smtClean="0"/>
          </a:p>
        </p:txBody>
      </p:sp>
      <p:pic>
        <p:nvPicPr>
          <p:cNvPr id="27651" name="Picture 2" descr="https://guardianproject.info/wp-content/uploads/2014/01/Android-Int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2013"/>
            <a:ext cx="96551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927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b="1" smtClean="0"/>
              <a:t>Services</a:t>
            </a:r>
            <a:endParaRPr lang="en-US" altLang="en-US" smtClean="0"/>
          </a:p>
        </p:txBody>
      </p:sp>
      <p:pic>
        <p:nvPicPr>
          <p:cNvPr id="29699" name="Picture 2" descr="http://cdn.edureka.co/blog/wp-content/uploads/2013/01/serv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1027113"/>
            <a:ext cx="3003550"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2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b="1" smtClean="0"/>
              <a:t>What is Android Content Provider?</a:t>
            </a:r>
            <a:endParaRPr lang="en-US" altLang="en-US" smtClean="0"/>
          </a:p>
        </p:txBody>
      </p:sp>
      <p:pic>
        <p:nvPicPr>
          <p:cNvPr id="31747" name="Picture 2" descr="http://cdn.edureka.co/blog/wp-content/uploads/2013/01/content-provid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1690688"/>
            <a:ext cx="8226425"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390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2we26u4fam7n16rz3a44uhbe1bq2.wpengine.netdna-cdn.com/wp-content/uploads/033114_1333_AndroidHac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004888"/>
            <a:ext cx="4398963"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4" descr="http://www.tutorialspoint.com/android/images/cont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538" y="1004888"/>
            <a:ext cx="707866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026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b="1" smtClean="0"/>
              <a:t>What are Broadcast Receivers?</a:t>
            </a:r>
            <a:endParaRPr lang="en-US" altLang="en-US" smtClean="0"/>
          </a:p>
        </p:txBody>
      </p:sp>
      <p:pic>
        <p:nvPicPr>
          <p:cNvPr id="34819" name="Picture 2" descr="http://cdn.edureka.co/blog/wp-content/uploads/2013/01/broadcas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451100"/>
            <a:ext cx="5370513"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88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THE DEVELOPMENT FRAMEWORK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Android applications normally are written using Java as the programming language but executed </a:t>
            </a:r>
            <a:r>
              <a:rPr lang="en-US" dirty="0" smtClean="0"/>
              <a:t>by means </a:t>
            </a:r>
            <a:r>
              <a:rPr lang="en-US" dirty="0"/>
              <a:t>of a custom VM called </a:t>
            </a:r>
            <a:r>
              <a:rPr lang="en-US" i="1" dirty="0" err="1"/>
              <a:t>Dalvik</a:t>
            </a:r>
            <a:r>
              <a:rPr lang="en-US" dirty="0"/>
              <a:t>, rather than a traditional Java VM</a:t>
            </a:r>
            <a:r>
              <a:rPr lang="en-US" dirty="0" smtClean="0"/>
              <a:t>.</a:t>
            </a:r>
          </a:p>
          <a:p>
            <a:endParaRPr lang="en-US" dirty="0"/>
          </a:p>
          <a:p>
            <a:r>
              <a:rPr lang="en-US" dirty="0"/>
              <a:t>Each Android application runs in a separate process within its own </a:t>
            </a:r>
            <a:r>
              <a:rPr lang="en-US" dirty="0" err="1"/>
              <a:t>Dalvik</a:t>
            </a:r>
            <a:r>
              <a:rPr lang="en-US" dirty="0"/>
              <a:t> instance, </a:t>
            </a:r>
            <a:r>
              <a:rPr lang="en-US" dirty="0" smtClean="0"/>
              <a:t>relinquishing all </a:t>
            </a:r>
            <a:r>
              <a:rPr lang="en-US" dirty="0"/>
              <a:t>responsibility for memory and process management to the Android run time, which stops </a:t>
            </a:r>
            <a:r>
              <a:rPr lang="en-US" dirty="0" smtClean="0"/>
              <a:t>and kills </a:t>
            </a:r>
            <a:r>
              <a:rPr lang="en-US" dirty="0"/>
              <a:t>processes as necessary to manage resources</a:t>
            </a:r>
            <a:r>
              <a:rPr lang="en-US" dirty="0" smtClean="0"/>
              <a:t>.</a:t>
            </a:r>
          </a:p>
          <a:p>
            <a:endParaRPr lang="en-US" dirty="0"/>
          </a:p>
          <a:p>
            <a:r>
              <a:rPr lang="en-US" dirty="0" err="1"/>
              <a:t>Dalvik</a:t>
            </a:r>
            <a:r>
              <a:rPr lang="en-US" dirty="0"/>
              <a:t> and the Android run time sit on top of a Linux kernel that handles low-level hardware interaction</a:t>
            </a:r>
            <a:r>
              <a:rPr lang="en-US" dirty="0" smtClean="0"/>
              <a:t>, including </a:t>
            </a:r>
            <a:r>
              <a:rPr lang="en-US" dirty="0"/>
              <a:t>drivers and memory management, while a set of APIs provides access to all </a:t>
            </a:r>
            <a:r>
              <a:rPr lang="en-US" dirty="0" smtClean="0"/>
              <a:t>the underlying </a:t>
            </a:r>
            <a:r>
              <a:rPr lang="en-US" dirty="0"/>
              <a:t>services, features, and hardware.</a:t>
            </a:r>
          </a:p>
        </p:txBody>
      </p:sp>
    </p:spTree>
    <p:extLst>
      <p:ext uri="{BB962C8B-B14F-4D97-AF65-F5344CB8AC3E}">
        <p14:creationId xmlns:p14="http://schemas.microsoft.com/office/powerpoint/2010/main" val="354813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Comes in the Box</a:t>
            </a:r>
            <a:endParaRPr lang="en-US" dirty="0"/>
          </a:p>
        </p:txBody>
      </p:sp>
      <p:sp>
        <p:nvSpPr>
          <p:cNvPr id="3" name="Content Placeholder 2"/>
          <p:cNvSpPr>
            <a:spLocks noGrp="1"/>
          </p:cNvSpPr>
          <p:nvPr>
            <p:ph idx="1"/>
          </p:nvPr>
        </p:nvSpPr>
        <p:spPr/>
        <p:txBody>
          <a:bodyPr>
            <a:normAutofit/>
          </a:bodyPr>
          <a:lstStyle/>
          <a:p>
            <a:r>
              <a:rPr lang="en-US" dirty="0"/>
              <a:t>The Android SDK includes everything you need to start developing, testing, and debugging </a:t>
            </a:r>
            <a:r>
              <a:rPr lang="en-US" dirty="0" smtClean="0"/>
              <a:t>Android applications</a:t>
            </a:r>
            <a:r>
              <a:rPr lang="en-US" dirty="0"/>
              <a:t>:</a:t>
            </a:r>
          </a:p>
          <a:p>
            <a:r>
              <a:rPr lang="en-US" b="1" dirty="0" smtClean="0"/>
              <a:t>The </a:t>
            </a:r>
            <a:r>
              <a:rPr lang="en-US" b="1" dirty="0"/>
              <a:t>Android APIs — </a:t>
            </a:r>
            <a:r>
              <a:rPr lang="en-US" dirty="0"/>
              <a:t>The core of the SDK is the Android API libraries that provide </a:t>
            </a:r>
            <a:r>
              <a:rPr lang="en-US" dirty="0" smtClean="0"/>
              <a:t>developer access </a:t>
            </a:r>
            <a:r>
              <a:rPr lang="en-US" dirty="0"/>
              <a:t>to the Android stack. These are the same libraries that Google uses to create </a:t>
            </a:r>
            <a:r>
              <a:rPr lang="en-US" dirty="0" smtClean="0"/>
              <a:t>native Android </a:t>
            </a:r>
            <a:r>
              <a:rPr lang="en-US" dirty="0"/>
              <a:t>applications.</a:t>
            </a:r>
          </a:p>
          <a:p>
            <a:r>
              <a:rPr lang="en-US" b="1" dirty="0" smtClean="0"/>
              <a:t>Development </a:t>
            </a:r>
            <a:r>
              <a:rPr lang="en-US" b="1" dirty="0"/>
              <a:t>tools — </a:t>
            </a:r>
            <a:r>
              <a:rPr lang="en-US" dirty="0"/>
              <a:t>The SDK includes several development tools that let you compile </a:t>
            </a:r>
            <a:r>
              <a:rPr lang="en-US" dirty="0" smtClean="0"/>
              <a:t>and debug </a:t>
            </a:r>
            <a:r>
              <a:rPr lang="en-US" dirty="0"/>
              <a:t>your applications so that you can turn Android source code into executable applications</a:t>
            </a:r>
            <a:r>
              <a:rPr lang="en-US" dirty="0" smtClean="0"/>
              <a:t>.</a:t>
            </a:r>
            <a:endParaRPr lang="en-US" dirty="0"/>
          </a:p>
        </p:txBody>
      </p:sp>
    </p:spTree>
    <p:extLst>
      <p:ext uri="{BB962C8B-B14F-4D97-AF65-F5344CB8AC3E}">
        <p14:creationId xmlns:p14="http://schemas.microsoft.com/office/powerpoint/2010/main" val="180490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411" y="321276"/>
            <a:ext cx="10785389" cy="5855687"/>
          </a:xfrm>
        </p:spPr>
        <p:txBody>
          <a:bodyPr>
            <a:normAutofit fontScale="92500" lnSpcReduction="10000"/>
          </a:bodyPr>
          <a:lstStyle/>
          <a:p>
            <a:r>
              <a:rPr lang="en-US" b="1" dirty="0" smtClean="0"/>
              <a:t>The </a:t>
            </a:r>
            <a:r>
              <a:rPr lang="en-US" b="1" dirty="0"/>
              <a:t>Android Virtual Device Manager and emulator — </a:t>
            </a:r>
            <a:r>
              <a:rPr lang="en-US" dirty="0"/>
              <a:t>The Android emulator is a fully </a:t>
            </a:r>
            <a:r>
              <a:rPr lang="en-US" dirty="0" smtClean="0"/>
              <a:t>interactive mobile </a:t>
            </a:r>
            <a:r>
              <a:rPr lang="en-US" dirty="0"/>
              <a:t>device emulator featuring several alternative skins. The emulator runs </a:t>
            </a:r>
            <a:r>
              <a:rPr lang="en-US" dirty="0" smtClean="0"/>
              <a:t>within an </a:t>
            </a:r>
            <a:r>
              <a:rPr lang="en-US" dirty="0"/>
              <a:t>Android Virtual Device (AVD) that simulates a device hardware </a:t>
            </a:r>
            <a:r>
              <a:rPr lang="en-US" dirty="0" smtClean="0"/>
              <a:t>configuration</a:t>
            </a:r>
            <a:r>
              <a:rPr lang="en-US" dirty="0"/>
              <a:t>. Using </a:t>
            </a:r>
            <a:r>
              <a:rPr lang="en-US" dirty="0" smtClean="0"/>
              <a:t>the emulator </a:t>
            </a:r>
            <a:r>
              <a:rPr lang="en-US" dirty="0"/>
              <a:t>you can see how your applications will look and behave on a real Android device</a:t>
            </a:r>
            <a:r>
              <a:rPr lang="en-US" dirty="0" smtClean="0"/>
              <a:t>. All </a:t>
            </a:r>
            <a:r>
              <a:rPr lang="en-US" dirty="0"/>
              <a:t>Android applications run within the </a:t>
            </a:r>
            <a:r>
              <a:rPr lang="en-US" dirty="0" err="1"/>
              <a:t>Dalvik</a:t>
            </a:r>
            <a:r>
              <a:rPr lang="en-US" dirty="0"/>
              <a:t> VM, so the software emulator is an </a:t>
            </a:r>
            <a:r>
              <a:rPr lang="en-US" dirty="0" smtClean="0"/>
              <a:t>excellent development </a:t>
            </a:r>
            <a:r>
              <a:rPr lang="en-US" dirty="0"/>
              <a:t>environment — in fact, because it’s hardware-neutral, it provides a better </a:t>
            </a:r>
            <a:r>
              <a:rPr lang="en-US" dirty="0" smtClean="0"/>
              <a:t>independent test </a:t>
            </a:r>
            <a:r>
              <a:rPr lang="en-US" dirty="0"/>
              <a:t>environment than any single hardware implementation.</a:t>
            </a:r>
          </a:p>
          <a:p>
            <a:r>
              <a:rPr lang="en-US" b="1" dirty="0" smtClean="0"/>
              <a:t>Full </a:t>
            </a:r>
            <a:r>
              <a:rPr lang="en-US" b="1" dirty="0"/>
              <a:t>documentation — </a:t>
            </a:r>
            <a:r>
              <a:rPr lang="en-US" dirty="0"/>
              <a:t>The SDK includes extensive code-level reference information </a:t>
            </a:r>
            <a:r>
              <a:rPr lang="en-US" dirty="0" smtClean="0"/>
              <a:t>detailing exactly </a:t>
            </a:r>
            <a:r>
              <a:rPr lang="en-US" dirty="0"/>
              <a:t>what’s included in each package and class and how to use them. In addition to </a:t>
            </a:r>
            <a:r>
              <a:rPr lang="en-US" dirty="0" smtClean="0"/>
              <a:t>the code </a:t>
            </a:r>
            <a:r>
              <a:rPr lang="en-US" dirty="0"/>
              <a:t>documentation, Android’s reference documentation and developer guide explains </a:t>
            </a:r>
            <a:r>
              <a:rPr lang="en-US" dirty="0" smtClean="0"/>
              <a:t>how to </a:t>
            </a:r>
            <a:r>
              <a:rPr lang="en-US" dirty="0"/>
              <a:t>get started, gives detailed explanations of the fundamentals behind Android development</a:t>
            </a:r>
            <a:r>
              <a:rPr lang="en-US" dirty="0" smtClean="0"/>
              <a:t>, highlights </a:t>
            </a:r>
            <a:r>
              <a:rPr lang="en-US" dirty="0"/>
              <a:t>best practices, and provides deep-dives into framework topics.</a:t>
            </a:r>
          </a:p>
        </p:txBody>
      </p:sp>
    </p:spTree>
    <p:extLst>
      <p:ext uri="{BB962C8B-B14F-4D97-AF65-F5344CB8AC3E}">
        <p14:creationId xmlns:p14="http://schemas.microsoft.com/office/powerpoint/2010/main" val="170464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b="1" smtClean="0"/>
              <a:t>What is Android?</a:t>
            </a:r>
            <a:endParaRPr lang="en-US" altLang="en-US" smtClean="0"/>
          </a:p>
        </p:txBody>
      </p:sp>
      <p:sp>
        <p:nvSpPr>
          <p:cNvPr id="4099" name="Content Placeholder 2"/>
          <p:cNvSpPr>
            <a:spLocks noGrp="1"/>
          </p:cNvSpPr>
          <p:nvPr>
            <p:ph idx="1"/>
          </p:nvPr>
        </p:nvSpPr>
        <p:spPr/>
        <p:txBody>
          <a:bodyPr/>
          <a:lstStyle/>
          <a:p>
            <a:r>
              <a:rPr lang="en-US" altLang="en-US" b="1" smtClean="0"/>
              <a:t>Android</a:t>
            </a:r>
          </a:p>
          <a:p>
            <a:r>
              <a:rPr lang="en-US" altLang="en-US" smtClean="0"/>
              <a:t>Android is a Linux-based operating system designed primarily for touchscreen mobile devices; such as smartphones and tablet computers. </a:t>
            </a:r>
          </a:p>
          <a:p>
            <a:endParaRPr lang="en-US" altLang="en-US" smtClean="0"/>
          </a:p>
          <a:p>
            <a:r>
              <a:rPr lang="en-US" altLang="en-US" smtClean="0"/>
              <a:t>The first Android-powered phone was sold in October 2008.</a:t>
            </a:r>
          </a:p>
          <a:p>
            <a:endParaRPr lang="en-US" altLang="en-US" smtClean="0"/>
          </a:p>
        </p:txBody>
      </p:sp>
    </p:spTree>
    <p:extLst>
      <p:ext uri="{BB962C8B-B14F-4D97-AF65-F5344CB8AC3E}">
        <p14:creationId xmlns:p14="http://schemas.microsoft.com/office/powerpoint/2010/main" val="3637028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557" y="469557"/>
            <a:ext cx="10884243" cy="5707406"/>
          </a:xfrm>
        </p:spPr>
        <p:txBody>
          <a:bodyPr>
            <a:normAutofit/>
          </a:bodyPr>
          <a:lstStyle/>
          <a:p>
            <a:r>
              <a:rPr lang="en-US" b="1" dirty="0"/>
              <a:t>Sample code — </a:t>
            </a:r>
            <a:r>
              <a:rPr lang="en-US" dirty="0"/>
              <a:t>The Android SDK includes a selection of sample applications that </a:t>
            </a:r>
            <a:r>
              <a:rPr lang="en-US" dirty="0" smtClean="0"/>
              <a:t>demonstrate some </a:t>
            </a:r>
            <a:r>
              <a:rPr lang="en-US" dirty="0"/>
              <a:t>of the possibilities available with Android, as well as simple programs that </a:t>
            </a:r>
            <a:r>
              <a:rPr lang="en-US" dirty="0" smtClean="0"/>
              <a:t>highlight how </a:t>
            </a:r>
            <a:r>
              <a:rPr lang="en-US" dirty="0"/>
              <a:t>to use individual API features</a:t>
            </a:r>
            <a:r>
              <a:rPr lang="en-US" dirty="0" smtClean="0"/>
              <a:t>.</a:t>
            </a:r>
          </a:p>
          <a:p>
            <a:r>
              <a:rPr lang="en-US" b="1" dirty="0"/>
              <a:t>Online support — </a:t>
            </a:r>
            <a:r>
              <a:rPr lang="en-US" dirty="0"/>
              <a:t>Android has rapidly generated a vibrant developer community. </a:t>
            </a:r>
            <a:r>
              <a:rPr lang="en-US" dirty="0" smtClean="0"/>
              <a:t>The Google </a:t>
            </a:r>
            <a:r>
              <a:rPr lang="en-US" dirty="0"/>
              <a:t>Groups (http://developer.android.com/resources/community-groups</a:t>
            </a:r>
          </a:p>
          <a:p>
            <a:r>
              <a:rPr lang="en-US" dirty="0"/>
              <a:t>.</a:t>
            </a:r>
            <a:r>
              <a:rPr lang="en-US" dirty="0" err="1"/>
              <a:t>html#ApplicationDeveloperLists</a:t>
            </a:r>
            <a:r>
              <a:rPr lang="en-US" dirty="0"/>
              <a:t>) are active forums of Android developers with </a:t>
            </a:r>
            <a:r>
              <a:rPr lang="en-US" dirty="0" smtClean="0"/>
              <a:t>regular input </a:t>
            </a:r>
            <a:r>
              <a:rPr lang="en-US" dirty="0"/>
              <a:t>from the Android engineering and developer relations teams at Google. Stack </a:t>
            </a:r>
            <a:r>
              <a:rPr lang="en-US" dirty="0" smtClean="0"/>
              <a:t>Overflow (</a:t>
            </a:r>
            <a:r>
              <a:rPr lang="en-US" dirty="0"/>
              <a:t>www.stackoverflow.com/questions/tagged/android) is also a hugely popular </a:t>
            </a:r>
            <a:r>
              <a:rPr lang="en-US" dirty="0" smtClean="0"/>
              <a:t>destination for </a:t>
            </a:r>
            <a:r>
              <a:rPr lang="en-US" dirty="0"/>
              <a:t>Android questions and a great place to fi </a:t>
            </a:r>
            <a:r>
              <a:rPr lang="en-US" dirty="0" err="1"/>
              <a:t>nd</a:t>
            </a:r>
            <a:r>
              <a:rPr lang="en-US" dirty="0"/>
              <a:t> answers to beginner questions.</a:t>
            </a:r>
          </a:p>
        </p:txBody>
      </p:sp>
    </p:spTree>
    <p:extLst>
      <p:ext uri="{BB962C8B-B14F-4D97-AF65-F5344CB8AC3E}">
        <p14:creationId xmlns:p14="http://schemas.microsoft.com/office/powerpoint/2010/main" val="101474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Android Application Architecture</a:t>
            </a:r>
            <a:endParaRPr lang="en-US" dirty="0"/>
          </a:p>
        </p:txBody>
      </p:sp>
      <p:sp>
        <p:nvSpPr>
          <p:cNvPr id="3" name="Content Placeholder 2"/>
          <p:cNvSpPr>
            <a:spLocks noGrp="1"/>
          </p:cNvSpPr>
          <p:nvPr>
            <p:ph idx="1"/>
          </p:nvPr>
        </p:nvSpPr>
        <p:spPr/>
        <p:txBody>
          <a:bodyPr/>
          <a:lstStyle/>
          <a:p>
            <a:r>
              <a:rPr lang="en-US" dirty="0"/>
              <a:t>Android’s architecture encourages component reuse, enabling you to publish and share Activities</a:t>
            </a:r>
            <a:r>
              <a:rPr lang="en-US" dirty="0" smtClean="0"/>
              <a:t>, Services</a:t>
            </a:r>
            <a:r>
              <a:rPr lang="en-US" dirty="0"/>
              <a:t>, and data with other applications, with access managed by the security restrictions you </a:t>
            </a:r>
            <a:r>
              <a:rPr lang="en-US" dirty="0" smtClean="0"/>
              <a:t>define</a:t>
            </a:r>
            <a:r>
              <a:rPr lang="en-US" dirty="0"/>
              <a:t>.</a:t>
            </a:r>
          </a:p>
          <a:p>
            <a:r>
              <a:rPr lang="en-US" dirty="0"/>
              <a:t>The same mechanism that enables you to produce a replacement contact manager or phone </a:t>
            </a:r>
            <a:r>
              <a:rPr lang="en-US" dirty="0" smtClean="0"/>
              <a:t>dialer can </a:t>
            </a:r>
            <a:r>
              <a:rPr lang="en-US" dirty="0"/>
              <a:t>let you expose your application’s components in order to let other developers build on them </a:t>
            </a:r>
            <a:r>
              <a:rPr lang="en-US" dirty="0" smtClean="0"/>
              <a:t>by creating </a:t>
            </a:r>
            <a:r>
              <a:rPr lang="en-US" dirty="0"/>
              <a:t>new UI front ends or functionality extensions.</a:t>
            </a:r>
          </a:p>
        </p:txBody>
      </p:sp>
    </p:spTree>
    <p:extLst>
      <p:ext uri="{BB962C8B-B14F-4D97-AF65-F5344CB8AC3E}">
        <p14:creationId xmlns:p14="http://schemas.microsoft.com/office/powerpoint/2010/main" val="975930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70" y="345989"/>
            <a:ext cx="10859530" cy="5830974"/>
          </a:xfrm>
        </p:spPr>
        <p:txBody>
          <a:bodyPr>
            <a:normAutofit fontScale="92500" lnSpcReduction="10000"/>
          </a:bodyPr>
          <a:lstStyle/>
          <a:p>
            <a:r>
              <a:rPr lang="en-US" dirty="0"/>
              <a:t>The following application services are the architectural cornerstones of all Android applications</a:t>
            </a:r>
            <a:r>
              <a:rPr lang="en-US" dirty="0" smtClean="0"/>
              <a:t>, providing </a:t>
            </a:r>
            <a:r>
              <a:rPr lang="en-US" dirty="0"/>
              <a:t>the framework you’ll be using for your own software:</a:t>
            </a:r>
          </a:p>
          <a:p>
            <a:r>
              <a:rPr lang="en-US" b="1" dirty="0" smtClean="0"/>
              <a:t>Activity </a:t>
            </a:r>
            <a:r>
              <a:rPr lang="en-US" b="1" dirty="0"/>
              <a:t>Manager and Fragment Manager — </a:t>
            </a:r>
            <a:r>
              <a:rPr lang="en-US" dirty="0"/>
              <a:t>Control the lifecycle of your Activities </a:t>
            </a:r>
            <a:r>
              <a:rPr lang="en-US" dirty="0" smtClean="0"/>
              <a:t>and Fragments</a:t>
            </a:r>
            <a:r>
              <a:rPr lang="en-US" dirty="0"/>
              <a:t>, respectively, including management of the Activity </a:t>
            </a:r>
            <a:r>
              <a:rPr lang="en-US" dirty="0" smtClean="0"/>
              <a:t>stack.</a:t>
            </a:r>
            <a:endParaRPr lang="en-US" dirty="0"/>
          </a:p>
          <a:p>
            <a:r>
              <a:rPr lang="en-US" b="1" dirty="0" smtClean="0"/>
              <a:t>Views </a:t>
            </a:r>
            <a:r>
              <a:rPr lang="en-US" b="1" dirty="0"/>
              <a:t>— </a:t>
            </a:r>
            <a:r>
              <a:rPr lang="en-US" dirty="0"/>
              <a:t>Used to construct the user interfaces for your Activities and Fragments, </a:t>
            </a:r>
          </a:p>
          <a:p>
            <a:r>
              <a:rPr lang="en-US" b="1" dirty="0" smtClean="0"/>
              <a:t>Notification </a:t>
            </a:r>
            <a:r>
              <a:rPr lang="en-US" b="1" dirty="0"/>
              <a:t>Manager — </a:t>
            </a:r>
            <a:r>
              <a:rPr lang="en-US" dirty="0"/>
              <a:t>Provides a consistent and nonintrusive mechanism for </a:t>
            </a:r>
            <a:r>
              <a:rPr lang="en-US" dirty="0" smtClean="0"/>
              <a:t>signaling your users.</a:t>
            </a:r>
            <a:endParaRPr lang="en-US" dirty="0"/>
          </a:p>
          <a:p>
            <a:r>
              <a:rPr lang="en-US" b="1" dirty="0" smtClean="0"/>
              <a:t>Content </a:t>
            </a:r>
            <a:r>
              <a:rPr lang="en-US" b="1" dirty="0"/>
              <a:t>Providers — </a:t>
            </a:r>
            <a:r>
              <a:rPr lang="en-US" dirty="0"/>
              <a:t>Lets your applications share </a:t>
            </a:r>
            <a:r>
              <a:rPr lang="en-US" dirty="0" smtClean="0"/>
              <a:t>data.</a:t>
            </a:r>
            <a:endParaRPr lang="en-US" dirty="0"/>
          </a:p>
          <a:p>
            <a:r>
              <a:rPr lang="en-US" b="1" dirty="0" smtClean="0"/>
              <a:t>Resource </a:t>
            </a:r>
            <a:r>
              <a:rPr lang="en-US" b="1" dirty="0"/>
              <a:t>Manager — </a:t>
            </a:r>
            <a:r>
              <a:rPr lang="en-US" dirty="0"/>
              <a:t>Enables non-code resources, such as strings </a:t>
            </a:r>
            <a:r>
              <a:rPr lang="en-US" dirty="0" smtClean="0"/>
              <a:t>and </a:t>
            </a:r>
            <a:r>
              <a:rPr lang="en-US" dirty="0"/>
              <a:t>graphics, to be </a:t>
            </a:r>
            <a:r>
              <a:rPr lang="en-US" dirty="0" smtClean="0"/>
              <a:t>externalized.</a:t>
            </a:r>
            <a:endParaRPr lang="en-US" dirty="0"/>
          </a:p>
          <a:p>
            <a:r>
              <a:rPr lang="en-US" b="1" dirty="0" smtClean="0"/>
              <a:t>Intents </a:t>
            </a:r>
            <a:r>
              <a:rPr lang="en-US" b="1" dirty="0"/>
              <a:t>— </a:t>
            </a:r>
            <a:r>
              <a:rPr lang="en-US" dirty="0"/>
              <a:t>Provides a mechanism for transferring data between applications and their </a:t>
            </a:r>
            <a:r>
              <a:rPr lang="en-US" dirty="0" smtClean="0"/>
              <a:t>components.</a:t>
            </a:r>
            <a:endParaRPr lang="en-US" dirty="0"/>
          </a:p>
        </p:txBody>
      </p:sp>
    </p:spTree>
    <p:extLst>
      <p:ext uri="{BB962C8B-B14F-4D97-AF65-F5344CB8AC3E}">
        <p14:creationId xmlns:p14="http://schemas.microsoft.com/office/powerpoint/2010/main" val="136410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b="1" i="1" smtClean="0"/>
              <a:t>Types of Android Applications</a:t>
            </a:r>
            <a:endParaRPr lang="en-US" altLang="en-US" smtClean="0"/>
          </a:p>
        </p:txBody>
      </p:sp>
      <p:sp>
        <p:nvSpPr>
          <p:cNvPr id="3" name="Content Placeholder 2"/>
          <p:cNvSpPr>
            <a:spLocks noGrp="1"/>
          </p:cNvSpPr>
          <p:nvPr>
            <p:ph idx="1"/>
          </p:nvPr>
        </p:nvSpPr>
        <p:spPr/>
        <p:txBody>
          <a:bodyPr rtlCol="0">
            <a:normAutofit fontScale="92500" lnSpcReduction="20000"/>
          </a:bodyPr>
          <a:lstStyle/>
          <a:p>
            <a:pPr>
              <a:buNone/>
              <a:defRPr/>
            </a:pPr>
            <a:r>
              <a:rPr lang="en-US" dirty="0" smtClean="0"/>
              <a:t>❑ </a:t>
            </a:r>
            <a:r>
              <a:rPr lang="en-US" b="1" dirty="0" smtClean="0"/>
              <a:t>Foreground Activity </a:t>
            </a:r>
            <a:r>
              <a:rPr lang="en-US" dirty="0" smtClean="0"/>
              <a:t>An application that’s only useful when it’s in the foreground and is effectively suspended when it’s not visible. Games and map are common examples.</a:t>
            </a:r>
          </a:p>
          <a:p>
            <a:pPr>
              <a:buNone/>
              <a:defRPr/>
            </a:pPr>
            <a:endParaRPr lang="en-US" dirty="0" smtClean="0"/>
          </a:p>
          <a:p>
            <a:pPr>
              <a:buNone/>
              <a:defRPr/>
            </a:pPr>
            <a:r>
              <a:rPr lang="en-US" dirty="0" smtClean="0"/>
              <a:t>❑ </a:t>
            </a:r>
            <a:r>
              <a:rPr lang="en-US" b="1" dirty="0" smtClean="0"/>
              <a:t>Background Service </a:t>
            </a:r>
            <a:r>
              <a:rPr lang="en-US" dirty="0" smtClean="0"/>
              <a:t>An application with limited interaction that, apart from when being configured, spends most of its lifetime hidden. </a:t>
            </a:r>
          </a:p>
          <a:p>
            <a:pPr>
              <a:buNone/>
              <a:defRPr/>
            </a:pPr>
            <a:r>
              <a:rPr lang="en-US" dirty="0" smtClean="0"/>
              <a:t>	Examples of this include call screening applications or SMS auto-responders.</a:t>
            </a:r>
          </a:p>
          <a:p>
            <a:pPr>
              <a:buNone/>
              <a:defRPr/>
            </a:pPr>
            <a:endParaRPr lang="en-US" dirty="0" smtClean="0"/>
          </a:p>
          <a:p>
            <a:pPr>
              <a:buNone/>
              <a:defRPr/>
            </a:pPr>
            <a:r>
              <a:rPr lang="en-US" dirty="0" smtClean="0"/>
              <a:t>❑ </a:t>
            </a:r>
            <a:r>
              <a:rPr lang="en-US" b="1" dirty="0" smtClean="0"/>
              <a:t>Intermittent Activity </a:t>
            </a:r>
            <a:r>
              <a:rPr lang="en-US" dirty="0" smtClean="0"/>
              <a:t>Expects some interactivity but does most of its work in the background. Often these applications will be set up and then run silently, notifying users when appropriate. A common example would be a media player.</a:t>
            </a:r>
          </a:p>
        </p:txBody>
      </p:sp>
    </p:spTree>
    <p:extLst>
      <p:ext uri="{BB962C8B-B14F-4D97-AF65-F5344CB8AC3E}">
        <p14:creationId xmlns:p14="http://schemas.microsoft.com/office/powerpoint/2010/main" val="4254541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rtlCol="0">
            <a:normAutofit fontScale="85000" lnSpcReduction="20000"/>
          </a:bodyPr>
          <a:lstStyle/>
          <a:p>
            <a:pPr>
              <a:defRPr/>
            </a:pPr>
            <a:r>
              <a:rPr lang="en-US" b="1" i="1" dirty="0" smtClean="0"/>
              <a:t>Foreground Activities</a:t>
            </a:r>
          </a:p>
          <a:p>
            <a:pPr>
              <a:defRPr/>
            </a:pPr>
            <a:r>
              <a:rPr lang="en-US" dirty="0" smtClean="0"/>
              <a:t>When creating foreground applications, you need to consider the Activity life cycle carefully so that the Activity switches seamlessly between the foreground and the background.</a:t>
            </a:r>
          </a:p>
          <a:p>
            <a:pPr>
              <a:defRPr/>
            </a:pPr>
            <a:endParaRPr lang="en-US" dirty="0" smtClean="0"/>
          </a:p>
          <a:p>
            <a:pPr>
              <a:defRPr/>
            </a:pPr>
            <a:r>
              <a:rPr lang="en-US" dirty="0" smtClean="0"/>
              <a:t>Applications have no control over their life cycles, and a </a:t>
            </a:r>
            <a:r>
              <a:rPr lang="en-US" dirty="0" err="1" smtClean="0"/>
              <a:t>backgrounded</a:t>
            </a:r>
            <a:r>
              <a:rPr lang="en-US" dirty="0" smtClean="0"/>
              <a:t> application, with no Services,</a:t>
            </a:r>
          </a:p>
          <a:p>
            <a:pPr>
              <a:defRPr/>
            </a:pPr>
            <a:endParaRPr lang="en-US" dirty="0" smtClean="0"/>
          </a:p>
          <a:p>
            <a:pPr>
              <a:defRPr/>
            </a:pPr>
            <a:r>
              <a:rPr lang="en-US" dirty="0" smtClean="0"/>
              <a:t>is a prime candidate for cleanup by Android’s resource management. </a:t>
            </a:r>
          </a:p>
          <a:p>
            <a:pPr>
              <a:defRPr/>
            </a:pPr>
            <a:endParaRPr lang="en-US" dirty="0" smtClean="0"/>
          </a:p>
          <a:p>
            <a:pPr>
              <a:defRPr/>
            </a:pPr>
            <a:r>
              <a:rPr lang="en-US" dirty="0" smtClean="0"/>
              <a:t>This means that you need to </a:t>
            </a:r>
            <a:r>
              <a:rPr lang="en-US" dirty="0" err="1" smtClean="0"/>
              <a:t>savethe</a:t>
            </a:r>
            <a:r>
              <a:rPr lang="en-US" dirty="0" smtClean="0"/>
              <a:t> state of the application when the Activity becomes invisible, and present the exact same state when it returns to the foreground. </a:t>
            </a:r>
          </a:p>
          <a:p>
            <a:pPr>
              <a:defRPr/>
            </a:pPr>
            <a:endParaRPr lang="en-US" dirty="0" smtClean="0"/>
          </a:p>
          <a:p>
            <a:pPr>
              <a:defRPr/>
            </a:pPr>
            <a:r>
              <a:rPr lang="en-US" dirty="0" smtClean="0"/>
              <a:t>It’s also particularly important for foreground Activities to present a slick and intuitive user experience.</a:t>
            </a:r>
          </a:p>
        </p:txBody>
      </p:sp>
    </p:spTree>
    <p:extLst>
      <p:ext uri="{BB962C8B-B14F-4D97-AF65-F5344CB8AC3E}">
        <p14:creationId xmlns:p14="http://schemas.microsoft.com/office/powerpoint/2010/main" val="2279070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rtlCol="0">
            <a:normAutofit fontScale="92500" lnSpcReduction="10000"/>
          </a:bodyPr>
          <a:lstStyle/>
          <a:p>
            <a:pPr>
              <a:defRPr/>
            </a:pPr>
            <a:r>
              <a:rPr lang="en-US" b="1" i="1" dirty="0" smtClean="0"/>
              <a:t>Background Services</a:t>
            </a:r>
          </a:p>
          <a:p>
            <a:pPr>
              <a:defRPr/>
            </a:pPr>
            <a:r>
              <a:rPr lang="en-US" dirty="0" smtClean="0"/>
              <a:t>These applications run silently in the background with very little user input. </a:t>
            </a:r>
          </a:p>
          <a:p>
            <a:pPr>
              <a:defRPr/>
            </a:pPr>
            <a:endParaRPr lang="en-US" dirty="0" smtClean="0"/>
          </a:p>
          <a:p>
            <a:pPr>
              <a:defRPr/>
            </a:pPr>
            <a:r>
              <a:rPr lang="en-US" dirty="0" smtClean="0"/>
              <a:t>They often listen for messages or actions caused by the hardware, system, or other applications, rather than rely on user interaction.</a:t>
            </a:r>
          </a:p>
          <a:p>
            <a:pPr>
              <a:defRPr/>
            </a:pPr>
            <a:endParaRPr lang="en-US" dirty="0" smtClean="0"/>
          </a:p>
          <a:p>
            <a:pPr>
              <a:defRPr/>
            </a:pPr>
            <a:r>
              <a:rPr lang="en-US" dirty="0" smtClean="0"/>
              <a:t>It’s possible to create completely invisible services, but in practice, it’s better form to provide at least some sort of user control. </a:t>
            </a:r>
          </a:p>
          <a:p>
            <a:pPr>
              <a:defRPr/>
            </a:pPr>
            <a:endParaRPr lang="en-US" dirty="0" smtClean="0"/>
          </a:p>
          <a:p>
            <a:pPr>
              <a:defRPr/>
            </a:pPr>
            <a:r>
              <a:rPr lang="en-US" dirty="0" smtClean="0"/>
              <a:t>At a minimum, you should let users confirm that the service is running and let them configure, pause, or terminate it as needed.</a:t>
            </a:r>
          </a:p>
        </p:txBody>
      </p:sp>
    </p:spTree>
    <p:extLst>
      <p:ext uri="{BB962C8B-B14F-4D97-AF65-F5344CB8AC3E}">
        <p14:creationId xmlns:p14="http://schemas.microsoft.com/office/powerpoint/2010/main" val="80838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rtlCol="0">
            <a:normAutofit fontScale="92500" lnSpcReduction="10000"/>
          </a:bodyPr>
          <a:lstStyle/>
          <a:p>
            <a:pPr>
              <a:defRPr/>
            </a:pPr>
            <a:r>
              <a:rPr lang="en-US" b="1" i="1" dirty="0" smtClean="0"/>
              <a:t>Intermittent Activities</a:t>
            </a:r>
          </a:p>
          <a:p>
            <a:pPr>
              <a:defRPr/>
            </a:pPr>
            <a:r>
              <a:rPr lang="en-US" dirty="0" smtClean="0"/>
              <a:t>Often you’ll want to create an application that reacts to user input but is still useful when it’s not the active foreground Activity. </a:t>
            </a:r>
          </a:p>
          <a:p>
            <a:pPr>
              <a:defRPr/>
            </a:pPr>
            <a:endParaRPr lang="en-US" dirty="0" smtClean="0"/>
          </a:p>
          <a:p>
            <a:pPr>
              <a:defRPr/>
            </a:pPr>
            <a:r>
              <a:rPr lang="en-US" dirty="0" smtClean="0"/>
              <a:t>These applications are generally a union of a visible controller Activity with an invisible background Service.</a:t>
            </a:r>
          </a:p>
          <a:p>
            <a:pPr>
              <a:defRPr/>
            </a:pPr>
            <a:endParaRPr lang="en-US" dirty="0" smtClean="0"/>
          </a:p>
          <a:p>
            <a:pPr>
              <a:defRPr/>
            </a:pPr>
            <a:r>
              <a:rPr lang="en-US" dirty="0" smtClean="0"/>
              <a:t>These applications need to be aware of their state when interacting with the user. </a:t>
            </a:r>
          </a:p>
          <a:p>
            <a:pPr>
              <a:defRPr/>
            </a:pPr>
            <a:endParaRPr lang="en-US" dirty="0" smtClean="0"/>
          </a:p>
          <a:p>
            <a:pPr>
              <a:defRPr/>
            </a:pPr>
            <a:r>
              <a:rPr lang="en-US" dirty="0" smtClean="0"/>
              <a:t>This might mean updating the Activity UI when it’s visible and sending notifications to keep the user updated when it’s in the background, </a:t>
            </a:r>
          </a:p>
        </p:txBody>
      </p:sp>
    </p:spTree>
    <p:extLst>
      <p:ext uri="{BB962C8B-B14F-4D97-AF65-F5344CB8AC3E}">
        <p14:creationId xmlns:p14="http://schemas.microsoft.com/office/powerpoint/2010/main" val="3584756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274638"/>
            <a:ext cx="8229600" cy="715962"/>
          </a:xfrm>
        </p:spPr>
        <p:txBody>
          <a:bodyPr/>
          <a:lstStyle/>
          <a:p>
            <a:pPr eaLnBrk="1" hangingPunct="1"/>
            <a:r>
              <a:rPr lang="en-US" altLang="en-US" smtClean="0"/>
              <a:t>Android Development Tools</a:t>
            </a:r>
          </a:p>
        </p:txBody>
      </p:sp>
      <p:sp>
        <p:nvSpPr>
          <p:cNvPr id="28675" name="Content Placeholder 2"/>
          <p:cNvSpPr>
            <a:spLocks noGrp="1"/>
          </p:cNvSpPr>
          <p:nvPr>
            <p:ph idx="1"/>
          </p:nvPr>
        </p:nvSpPr>
        <p:spPr>
          <a:xfrm>
            <a:off x="1981200" y="1066800"/>
            <a:ext cx="8229600" cy="5486400"/>
          </a:xfrm>
        </p:spPr>
        <p:txBody>
          <a:bodyPr>
            <a:normAutofit fontScale="92500" lnSpcReduction="10000"/>
          </a:bodyPr>
          <a:lstStyle/>
          <a:p>
            <a:pPr eaLnBrk="1" hangingPunct="1"/>
            <a:r>
              <a:rPr lang="en-US" altLang="en-US" sz="2000" dirty="0"/>
              <a:t>The Android SDK includes several tools and utilities to help you create, test, and debug your projects.</a:t>
            </a:r>
          </a:p>
          <a:p>
            <a:pPr eaLnBrk="1" hangingPunct="1"/>
            <a:endParaRPr lang="en-US" altLang="en-US" sz="2000" dirty="0"/>
          </a:p>
          <a:p>
            <a:r>
              <a:rPr lang="en-US" altLang="en-US" sz="2000" dirty="0"/>
              <a:t>the ADT plug-in conveniently incorporates most of these tools into the Eclipse IDE,</a:t>
            </a:r>
          </a:p>
          <a:p>
            <a:endParaRPr lang="en-US" altLang="en-US" sz="2000" dirty="0"/>
          </a:p>
          <a:p>
            <a:pPr lvl="1"/>
            <a:r>
              <a:rPr lang="en-US" altLang="en-US" sz="1600" dirty="0"/>
              <a:t>❑ </a:t>
            </a:r>
            <a:r>
              <a:rPr lang="en-US" altLang="en-US" sz="1600" b="1" dirty="0"/>
              <a:t>The Android Virtual Device and SDK Managers </a:t>
            </a:r>
            <a:r>
              <a:rPr lang="en-US" altLang="en-US" sz="1600" dirty="0"/>
              <a:t>— Used to create and manage AVDs and </a:t>
            </a:r>
            <a:r>
              <a:rPr lang="en-US" altLang="en-US" sz="1600" dirty="0" smtClean="0"/>
              <a:t>to download </a:t>
            </a:r>
            <a:r>
              <a:rPr lang="en-US" altLang="en-US" sz="1600" dirty="0"/>
              <a:t>SDK packages, respectively. The AVD hosts an Emulator running a particular </a:t>
            </a:r>
            <a:r>
              <a:rPr lang="en-US" altLang="en-US" sz="1600" dirty="0" smtClean="0"/>
              <a:t>build of </a:t>
            </a:r>
            <a:r>
              <a:rPr lang="en-US" altLang="en-US" sz="1600" dirty="0"/>
              <a:t>Android, letting you specify the supported SDK version, screen resolution, amount of </a:t>
            </a:r>
            <a:r>
              <a:rPr lang="en-US" altLang="en-US" sz="1600" dirty="0" smtClean="0"/>
              <a:t>SD card </a:t>
            </a:r>
            <a:r>
              <a:rPr lang="en-US" altLang="en-US" sz="1600" dirty="0"/>
              <a:t>storage available, and available hardware capabilities (such as touchscreens and GPS</a:t>
            </a:r>
            <a:r>
              <a:rPr lang="en-US" altLang="en-US" sz="1600" dirty="0" smtClean="0"/>
              <a:t>).</a:t>
            </a:r>
          </a:p>
          <a:p>
            <a:pPr lvl="1"/>
            <a:endParaRPr lang="en-US" altLang="en-US" sz="1600" b="1" dirty="0" smtClean="0"/>
          </a:p>
          <a:p>
            <a:pPr lvl="1"/>
            <a:r>
              <a:rPr lang="en-US" altLang="en-US" sz="1600" dirty="0"/>
              <a:t>❑ </a:t>
            </a:r>
            <a:r>
              <a:rPr lang="en-US" altLang="en-US" sz="1600" b="1" dirty="0" smtClean="0"/>
              <a:t>The Android Emulator </a:t>
            </a:r>
            <a:r>
              <a:rPr lang="en-US" altLang="en-US" sz="1600" dirty="0" smtClean="0"/>
              <a:t>An implementation of the Android virtual machine designed to run on your development computer. You can use the emulator to test and debug your android applications.</a:t>
            </a:r>
          </a:p>
          <a:p>
            <a:endParaRPr lang="en-US" altLang="en-US" sz="2000" dirty="0"/>
          </a:p>
          <a:p>
            <a:pPr lvl="1"/>
            <a:r>
              <a:rPr lang="en-US" altLang="en-US" sz="1600" dirty="0"/>
              <a:t>❑ </a:t>
            </a:r>
            <a:r>
              <a:rPr lang="en-US" altLang="en-US" sz="1600" b="1" dirty="0" err="1"/>
              <a:t>Dalvik</a:t>
            </a:r>
            <a:r>
              <a:rPr lang="en-US" altLang="en-US" sz="1600" b="1" dirty="0"/>
              <a:t> Debug Monitoring Service (DDMS) </a:t>
            </a:r>
            <a:r>
              <a:rPr lang="en-US" altLang="en-US" sz="1600" dirty="0"/>
              <a:t>Use the DDMS perspective to monitor and control </a:t>
            </a:r>
            <a:r>
              <a:rPr lang="en-US" altLang="en-US" sz="2000" dirty="0"/>
              <a:t>the </a:t>
            </a:r>
            <a:r>
              <a:rPr lang="en-US" altLang="en-US" sz="2000" dirty="0" err="1"/>
              <a:t>Dalvik</a:t>
            </a:r>
            <a:r>
              <a:rPr lang="en-US" altLang="en-US" sz="2000" dirty="0"/>
              <a:t> virtual machines on which you’re debugging your applications.</a:t>
            </a:r>
          </a:p>
          <a:p>
            <a:endParaRPr lang="en-US" altLang="en-US" sz="2000" dirty="0"/>
          </a:p>
          <a:p>
            <a:pPr lvl="1"/>
            <a:r>
              <a:rPr lang="en-US" altLang="en-US" sz="1600" dirty="0"/>
              <a:t>❑ </a:t>
            </a:r>
            <a:r>
              <a:rPr lang="en-US" altLang="en-US" sz="1600" b="1" dirty="0"/>
              <a:t>Android Asset Packaging Tool (AAPT) Constructs the distributable Android package </a:t>
            </a:r>
            <a:r>
              <a:rPr lang="en-US" altLang="en-US" sz="1600" dirty="0"/>
              <a:t>fi les (.</a:t>
            </a:r>
            <a:r>
              <a:rPr lang="en-US" altLang="en-US" sz="1600" dirty="0" err="1"/>
              <a:t>apk</a:t>
            </a:r>
            <a:r>
              <a:rPr lang="en-US" altLang="en-US" sz="1600" dirty="0"/>
              <a:t>).</a:t>
            </a:r>
          </a:p>
        </p:txBody>
      </p:sp>
    </p:spTree>
    <p:extLst>
      <p:ext uri="{BB962C8B-B14F-4D97-AF65-F5344CB8AC3E}">
        <p14:creationId xmlns:p14="http://schemas.microsoft.com/office/powerpoint/2010/main" val="1116757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1981200" y="304800"/>
            <a:ext cx="8229600" cy="6248400"/>
          </a:xfrm>
        </p:spPr>
        <p:txBody>
          <a:bodyPr>
            <a:normAutofit fontScale="92500" lnSpcReduction="20000"/>
          </a:bodyPr>
          <a:lstStyle/>
          <a:p>
            <a:pPr lvl="1"/>
            <a:r>
              <a:rPr lang="en-US" altLang="en-US" sz="1600" dirty="0"/>
              <a:t>❑ </a:t>
            </a:r>
            <a:r>
              <a:rPr lang="en-US" altLang="en-US" sz="1600" b="1" dirty="0"/>
              <a:t>Android Debug Bridge (ADB) </a:t>
            </a:r>
            <a:r>
              <a:rPr lang="en-US" altLang="en-US" sz="1600" dirty="0"/>
              <a:t>The </a:t>
            </a:r>
            <a:r>
              <a:rPr lang="en-US" altLang="en-US" sz="1600" i="1" dirty="0"/>
              <a:t>ADB is a client-server application that provides a link to </a:t>
            </a:r>
            <a:r>
              <a:rPr lang="en-US" altLang="en-US" sz="1600" dirty="0"/>
              <a:t>a running emulator. It lets you copy files, install compiled application packages (.</a:t>
            </a:r>
            <a:r>
              <a:rPr lang="en-US" altLang="en-US" sz="1600" dirty="0" err="1"/>
              <a:t>apk</a:t>
            </a:r>
            <a:r>
              <a:rPr lang="en-US" altLang="en-US" sz="1600" dirty="0"/>
              <a:t>), and run shell commands.</a:t>
            </a:r>
          </a:p>
          <a:p>
            <a:endParaRPr lang="en-US" altLang="en-US" sz="2000" dirty="0"/>
          </a:p>
          <a:p>
            <a:r>
              <a:rPr lang="en-US" altLang="en-US" sz="2000" dirty="0"/>
              <a:t>The following additional tools are also available:</a:t>
            </a:r>
          </a:p>
          <a:p>
            <a:pPr lvl="1"/>
            <a:r>
              <a:rPr lang="en-US" altLang="en-US" sz="1600" dirty="0"/>
              <a:t>❑ </a:t>
            </a:r>
            <a:r>
              <a:rPr lang="en-US" altLang="en-US" sz="1600" b="1" dirty="0"/>
              <a:t>SQLite3 </a:t>
            </a:r>
            <a:r>
              <a:rPr lang="en-US" altLang="en-US" sz="1600" dirty="0"/>
              <a:t>A database tool that you can use to access the SQLite database fi les created and used by Android</a:t>
            </a:r>
          </a:p>
          <a:p>
            <a:endParaRPr lang="en-US" altLang="en-US" sz="2000" dirty="0"/>
          </a:p>
          <a:p>
            <a:pPr lvl="1"/>
            <a:r>
              <a:rPr lang="en-US" altLang="en-US" sz="1600" dirty="0"/>
              <a:t>❑ </a:t>
            </a:r>
            <a:r>
              <a:rPr lang="en-US" altLang="en-US" sz="1600" b="1" dirty="0" err="1"/>
              <a:t>Traceview</a:t>
            </a:r>
            <a:r>
              <a:rPr lang="en-US" altLang="en-US" sz="1600" b="1" dirty="0"/>
              <a:t> </a:t>
            </a:r>
            <a:r>
              <a:rPr lang="en-US" altLang="en-US" sz="1600" dirty="0"/>
              <a:t>Graphical analysis tool for viewing the trace logs from your Android application</a:t>
            </a:r>
          </a:p>
          <a:p>
            <a:endParaRPr lang="en-US" altLang="en-US" sz="2000" dirty="0"/>
          </a:p>
          <a:p>
            <a:pPr lvl="1"/>
            <a:r>
              <a:rPr lang="en-US" altLang="en-US" sz="1600" dirty="0"/>
              <a:t>❑ </a:t>
            </a:r>
            <a:r>
              <a:rPr lang="en-US" altLang="en-US" sz="1600" b="1" dirty="0" err="1"/>
              <a:t>MkSDCard</a:t>
            </a:r>
            <a:r>
              <a:rPr lang="en-US" altLang="en-US" sz="1600" b="1" dirty="0"/>
              <a:t> </a:t>
            </a:r>
            <a:r>
              <a:rPr lang="en-US" altLang="en-US" sz="1600" dirty="0"/>
              <a:t>Creates an </a:t>
            </a:r>
            <a:r>
              <a:rPr lang="en-US" altLang="en-US" sz="1600" dirty="0" err="1"/>
              <a:t>SDCard</a:t>
            </a:r>
            <a:r>
              <a:rPr lang="en-US" altLang="en-US" sz="1600" dirty="0"/>
              <a:t> disk image that can be used by the emulator to simulate an </a:t>
            </a:r>
            <a:r>
              <a:rPr lang="en-US" altLang="en-US" sz="2000" dirty="0"/>
              <a:t>external storage card.</a:t>
            </a:r>
          </a:p>
          <a:p>
            <a:pPr lvl="1"/>
            <a:endParaRPr lang="en-US" altLang="en-US" sz="2000" dirty="0"/>
          </a:p>
          <a:p>
            <a:pPr lvl="1"/>
            <a:r>
              <a:rPr lang="en-US" altLang="en-US" sz="1600" dirty="0"/>
              <a:t>❑ </a:t>
            </a:r>
            <a:r>
              <a:rPr lang="en-US" altLang="en-US" sz="1600" b="1" dirty="0"/>
              <a:t>dx </a:t>
            </a:r>
            <a:r>
              <a:rPr lang="en-US" altLang="en-US" sz="1600" dirty="0"/>
              <a:t>Converts Java .class </a:t>
            </a:r>
            <a:r>
              <a:rPr lang="en-US" altLang="en-US" sz="1600" dirty="0" err="1"/>
              <a:t>bytecode</a:t>
            </a:r>
            <a:r>
              <a:rPr lang="en-US" altLang="en-US" sz="1600" dirty="0"/>
              <a:t> into Android .</a:t>
            </a:r>
            <a:r>
              <a:rPr lang="en-US" altLang="en-US" sz="1600" dirty="0" err="1"/>
              <a:t>dex</a:t>
            </a:r>
            <a:r>
              <a:rPr lang="en-US" altLang="en-US" sz="1600" dirty="0"/>
              <a:t> </a:t>
            </a:r>
            <a:r>
              <a:rPr lang="en-US" altLang="en-US" sz="1600" dirty="0" err="1"/>
              <a:t>bytecode</a:t>
            </a:r>
            <a:r>
              <a:rPr lang="en-US" altLang="en-US" sz="1600" dirty="0"/>
              <a:t>.</a:t>
            </a:r>
          </a:p>
          <a:p>
            <a:endParaRPr lang="en-US" altLang="en-US" sz="2000" dirty="0"/>
          </a:p>
          <a:p>
            <a:pPr lvl="1"/>
            <a:r>
              <a:rPr lang="en-US" altLang="en-US" sz="1600" dirty="0"/>
              <a:t>❑ </a:t>
            </a:r>
            <a:r>
              <a:rPr lang="en-US" altLang="en-US" sz="1600" b="1" dirty="0" err="1"/>
              <a:t>activityCreator</a:t>
            </a:r>
            <a:r>
              <a:rPr lang="en-US" altLang="en-US" sz="1600" b="1" dirty="0"/>
              <a:t> </a:t>
            </a:r>
            <a:r>
              <a:rPr lang="en-US" altLang="en-US" sz="1600" dirty="0"/>
              <a:t>Script that builds Ant build fi les that you can then use to compile your </a:t>
            </a:r>
            <a:r>
              <a:rPr lang="en-US" altLang="en-US" sz="2000" dirty="0"/>
              <a:t>Android applications without the ADT </a:t>
            </a:r>
            <a:r>
              <a:rPr lang="en-US" altLang="en-US" sz="2000" dirty="0" smtClean="0"/>
              <a:t>plug-in.</a:t>
            </a:r>
          </a:p>
          <a:p>
            <a:pPr lvl="1"/>
            <a:endParaRPr lang="en-US" altLang="en-US" sz="2000" dirty="0"/>
          </a:p>
          <a:p>
            <a:pPr lvl="1"/>
            <a:r>
              <a:rPr lang="en-US" altLang="en-US" sz="2000" dirty="0"/>
              <a:t>❑ </a:t>
            </a:r>
            <a:r>
              <a:rPr lang="en-US" altLang="en-US" sz="2000" b="1" dirty="0" smtClean="0"/>
              <a:t>Hierarchy </a:t>
            </a:r>
            <a:r>
              <a:rPr lang="en-US" altLang="en-US" sz="2000" b="1" dirty="0"/>
              <a:t>Viewer</a:t>
            </a:r>
            <a:r>
              <a:rPr lang="en-US" altLang="en-US" sz="2000" dirty="0"/>
              <a:t> — Provides both a visual representation of a layout’s View hierarchy </a:t>
            </a:r>
            <a:r>
              <a:rPr lang="en-US" altLang="en-US" sz="2000" dirty="0" smtClean="0"/>
              <a:t>to debug </a:t>
            </a:r>
            <a:r>
              <a:rPr lang="en-US" altLang="en-US" sz="2000" dirty="0"/>
              <a:t>and optimize your UI, and a </a:t>
            </a:r>
            <a:r>
              <a:rPr lang="en-US" altLang="en-US" sz="2000" dirty="0" err="1"/>
              <a:t>magnifi</a:t>
            </a:r>
            <a:r>
              <a:rPr lang="en-US" altLang="en-US" sz="2000" dirty="0"/>
              <a:t> </a:t>
            </a:r>
            <a:r>
              <a:rPr lang="en-US" altLang="en-US" sz="2000" dirty="0" err="1"/>
              <a:t>ed</a:t>
            </a:r>
            <a:r>
              <a:rPr lang="en-US" altLang="en-US" sz="2000" dirty="0"/>
              <a:t> display to get your layouts pixel-perfect</a:t>
            </a:r>
            <a:r>
              <a:rPr lang="en-US" altLang="en-US" sz="2000" dirty="0" smtClean="0"/>
              <a:t>. </a:t>
            </a:r>
          </a:p>
          <a:p>
            <a:pPr lvl="1"/>
            <a:endParaRPr lang="en-US" altLang="en-US" sz="2000" dirty="0"/>
          </a:p>
          <a:p>
            <a:pPr lvl="1"/>
            <a:r>
              <a:rPr lang="en-US" altLang="en-US" sz="2000" dirty="0"/>
              <a:t>❑ </a:t>
            </a:r>
            <a:r>
              <a:rPr lang="en-US" altLang="en-US" sz="2000" b="1" dirty="0" smtClean="0"/>
              <a:t>Lint</a:t>
            </a:r>
            <a:r>
              <a:rPr lang="en-US" altLang="en-US" sz="2000" dirty="0" smtClean="0"/>
              <a:t> </a:t>
            </a:r>
            <a:r>
              <a:rPr lang="en-US" altLang="en-US" sz="2000" dirty="0"/>
              <a:t>— A tool that analyzes your application and its resources to suggest improvements </a:t>
            </a:r>
            <a:r>
              <a:rPr lang="en-US" altLang="en-US" sz="2000" dirty="0" smtClean="0"/>
              <a:t>and optimizations</a:t>
            </a:r>
            <a:r>
              <a:rPr lang="en-US" altLang="en-US" sz="2000" dirty="0"/>
              <a:t>.</a:t>
            </a:r>
          </a:p>
          <a:p>
            <a:pPr eaLnBrk="1" hangingPunct="1"/>
            <a:endParaRPr lang="en-US" altLang="en-US" sz="2000" dirty="0"/>
          </a:p>
        </p:txBody>
      </p:sp>
    </p:spTree>
    <p:extLst>
      <p:ext uri="{BB962C8B-B14F-4D97-AF65-F5344CB8AC3E}">
        <p14:creationId xmlns:p14="http://schemas.microsoft.com/office/powerpoint/2010/main" val="1060344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274638"/>
            <a:ext cx="8229600" cy="715962"/>
          </a:xfrm>
        </p:spPr>
        <p:txBody>
          <a:bodyPr/>
          <a:lstStyle/>
          <a:p>
            <a:pPr eaLnBrk="1" hangingPunct="1"/>
            <a:r>
              <a:rPr lang="en-US" altLang="en-US" b="1" i="1" dirty="0" smtClean="0"/>
              <a:t>The Android Emulator</a:t>
            </a:r>
            <a:endParaRPr lang="en-US" altLang="en-US" dirty="0" smtClean="0"/>
          </a:p>
        </p:txBody>
      </p:sp>
      <p:sp>
        <p:nvSpPr>
          <p:cNvPr id="30723" name="Content Placeholder 2"/>
          <p:cNvSpPr>
            <a:spLocks noGrp="1"/>
          </p:cNvSpPr>
          <p:nvPr>
            <p:ph idx="1"/>
          </p:nvPr>
        </p:nvSpPr>
        <p:spPr>
          <a:xfrm>
            <a:off x="370703" y="1066800"/>
            <a:ext cx="11170508" cy="5486400"/>
          </a:xfrm>
        </p:spPr>
        <p:txBody>
          <a:bodyPr/>
          <a:lstStyle/>
          <a:p>
            <a:r>
              <a:rPr lang="en-US" altLang="en-US" dirty="0" smtClean="0"/>
              <a:t>The emulator is the perfect tool for testing and debugging your applications, particularly if you don’t have a real device (or don’t want to risk it) for experimentation.</a:t>
            </a:r>
          </a:p>
          <a:p>
            <a:endParaRPr lang="en-US" altLang="en-US" dirty="0"/>
          </a:p>
          <a:p>
            <a:r>
              <a:rPr lang="en-US" dirty="0"/>
              <a:t>The Emulator is an implementation of the </a:t>
            </a:r>
            <a:r>
              <a:rPr lang="en-US" dirty="0" err="1"/>
              <a:t>Dalvik</a:t>
            </a:r>
            <a:r>
              <a:rPr lang="en-US" dirty="0"/>
              <a:t> VM, making it as valid a platform for </a:t>
            </a:r>
            <a:r>
              <a:rPr lang="en-US" dirty="0" smtClean="0"/>
              <a:t>running Android </a:t>
            </a:r>
            <a:r>
              <a:rPr lang="en-US" dirty="0"/>
              <a:t>applications as any </a:t>
            </a:r>
            <a:r>
              <a:rPr lang="en-US" dirty="0" smtClean="0"/>
              <a:t>Android </a:t>
            </a:r>
            <a:r>
              <a:rPr lang="en-US" dirty="0"/>
              <a:t>phone. Because it’s decoupled from any particular hardware</a:t>
            </a:r>
            <a:r>
              <a:rPr lang="en-US" dirty="0" smtClean="0"/>
              <a:t>, it’s </a:t>
            </a:r>
            <a:r>
              <a:rPr lang="en-US" dirty="0"/>
              <a:t>an excellent baseline to use for testing your applications</a:t>
            </a:r>
            <a:r>
              <a:rPr lang="en-US" dirty="0" smtClean="0"/>
              <a:t>.</a:t>
            </a:r>
          </a:p>
          <a:p>
            <a:endParaRPr lang="en-US" altLang="en-US" dirty="0" smtClean="0"/>
          </a:p>
        </p:txBody>
      </p:sp>
    </p:spTree>
    <p:extLst>
      <p:ext uri="{BB962C8B-B14F-4D97-AF65-F5344CB8AC3E}">
        <p14:creationId xmlns:p14="http://schemas.microsoft.com/office/powerpoint/2010/main" val="386368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smtClean="0"/>
              <a:t>Android Ecosystem</a:t>
            </a:r>
            <a:endParaRPr lang="en-US" altLang="en-US" smtClean="0"/>
          </a:p>
        </p:txBody>
      </p:sp>
      <p:pic>
        <p:nvPicPr>
          <p:cNvPr id="5123" name="Picture 2" descr="http://cdn.edureka.co/blog/wp-content/uploads/2013/01/Android_Ecosystem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1670050"/>
            <a:ext cx="8302625"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7101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981200" y="457201"/>
            <a:ext cx="8229600" cy="5668963"/>
          </a:xfrm>
        </p:spPr>
        <p:txBody>
          <a:bodyPr/>
          <a:lstStyle/>
          <a:p>
            <a:r>
              <a:rPr lang="en-US" altLang="en-US" sz="2000" b="1" i="1"/>
              <a:t>Dalvik Debug Monitor Service (DDMS)</a:t>
            </a:r>
          </a:p>
          <a:p>
            <a:endParaRPr lang="en-US" altLang="en-US" sz="2000" b="1" i="1"/>
          </a:p>
          <a:p>
            <a:r>
              <a:rPr lang="en-US" altLang="en-US" sz="2000"/>
              <a:t>The emulator lets you see how your application will look, behave, and interact, </a:t>
            </a:r>
          </a:p>
          <a:p>
            <a:endParaRPr lang="en-US" altLang="en-US" sz="2000"/>
          </a:p>
          <a:p>
            <a:r>
              <a:rPr lang="en-US" altLang="en-US" sz="2000"/>
              <a:t>but to really see what’s happening under the surface, you need the DDMS. </a:t>
            </a:r>
          </a:p>
          <a:p>
            <a:endParaRPr lang="en-US" altLang="en-US" sz="2000"/>
          </a:p>
          <a:p>
            <a:r>
              <a:rPr lang="en-US" altLang="en-US" sz="2000"/>
              <a:t>The Dalvik Debug Monitoring Service is a powerful debugging tool that lets you interrogate active processes, view the stack and heap, watch and pause active threads, and explore the filesystem of any active emulator.</a:t>
            </a:r>
          </a:p>
          <a:p>
            <a:endParaRPr lang="en-US" altLang="en-US" sz="2000"/>
          </a:p>
          <a:p>
            <a:r>
              <a:rPr lang="en-US" altLang="en-US" sz="2000"/>
              <a:t>The DDMS perspective in Eclipse also provides simplified access to screen captures of the emulator and the logs generated by LogCat.</a:t>
            </a:r>
          </a:p>
        </p:txBody>
      </p:sp>
    </p:spTree>
    <p:extLst>
      <p:ext uri="{BB962C8B-B14F-4D97-AF65-F5344CB8AC3E}">
        <p14:creationId xmlns:p14="http://schemas.microsoft.com/office/powerpoint/2010/main" val="1797519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981200" y="304801"/>
            <a:ext cx="8229600" cy="5821363"/>
          </a:xfrm>
        </p:spPr>
        <p:txBody>
          <a:bodyPr/>
          <a:lstStyle/>
          <a:p>
            <a:r>
              <a:rPr lang="en-US" altLang="en-US" sz="2000" b="1" i="1"/>
              <a:t>The Android Debug Bridge (ADB)</a:t>
            </a:r>
          </a:p>
          <a:p>
            <a:endParaRPr lang="en-US" altLang="en-US" sz="2000" b="1" i="1"/>
          </a:p>
          <a:p>
            <a:r>
              <a:rPr lang="en-US" altLang="en-US" sz="2000"/>
              <a:t>The </a:t>
            </a:r>
            <a:r>
              <a:rPr lang="en-US" altLang="en-US" sz="2000" i="1"/>
              <a:t>Android debug bridge (ADB) is a client-service application that lets you connect with an Android </a:t>
            </a:r>
            <a:r>
              <a:rPr lang="en-US" altLang="en-US" sz="2000"/>
              <a:t>Emulator or device. </a:t>
            </a:r>
          </a:p>
          <a:p>
            <a:endParaRPr lang="en-US" altLang="en-US" sz="2000"/>
          </a:p>
          <a:p>
            <a:r>
              <a:rPr lang="en-US" altLang="en-US" sz="2000"/>
              <a:t>It’s made up of three components: a daemon running on the emulator, a service that runs on your development hardware, and client applications (like the DDMS) that communicate with the daemon through the service.</a:t>
            </a:r>
          </a:p>
          <a:p>
            <a:endParaRPr lang="en-US" altLang="en-US" sz="2000"/>
          </a:p>
          <a:p>
            <a:r>
              <a:rPr lang="en-US" altLang="en-US" sz="2000"/>
              <a:t>As a communications conduit between your development hardware and the Android device/emulator, the ADB lets you install applications, push and pull files, and run shell commands on the target device. </a:t>
            </a:r>
          </a:p>
          <a:p>
            <a:endParaRPr lang="en-US" altLang="en-US" sz="2000"/>
          </a:p>
          <a:p>
            <a:r>
              <a:rPr lang="en-US" altLang="en-US" sz="2000"/>
              <a:t>Using the device shell, you can change logging settings, and query or modify SQLite databases available on the device.</a:t>
            </a:r>
          </a:p>
        </p:txBody>
      </p:sp>
    </p:spTree>
    <p:extLst>
      <p:ext uri="{BB962C8B-B14F-4D97-AF65-F5344CB8AC3E}">
        <p14:creationId xmlns:p14="http://schemas.microsoft.com/office/powerpoint/2010/main" val="273761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81200" y="274638"/>
            <a:ext cx="8229600" cy="792162"/>
          </a:xfrm>
        </p:spPr>
        <p:txBody>
          <a:bodyPr/>
          <a:lstStyle/>
          <a:p>
            <a:pPr eaLnBrk="1" hangingPunct="1"/>
            <a:r>
              <a:rPr lang="en-US" altLang="en-US" sz="2800"/>
              <a:t>What Makes an Android Application?</a:t>
            </a:r>
          </a:p>
        </p:txBody>
      </p:sp>
      <p:sp>
        <p:nvSpPr>
          <p:cNvPr id="33795" name="Content Placeholder 2"/>
          <p:cNvSpPr>
            <a:spLocks noGrp="1"/>
          </p:cNvSpPr>
          <p:nvPr>
            <p:ph idx="1"/>
          </p:nvPr>
        </p:nvSpPr>
        <p:spPr>
          <a:xfrm>
            <a:off x="1981200" y="914400"/>
            <a:ext cx="8229600" cy="5562600"/>
          </a:xfrm>
        </p:spPr>
        <p:txBody>
          <a:bodyPr/>
          <a:lstStyle/>
          <a:p>
            <a:pPr eaLnBrk="1" hangingPunct="1"/>
            <a:r>
              <a:rPr lang="en-US" altLang="en-US" sz="2000" dirty="0"/>
              <a:t>There are six components that provide the building blocks for your applications:</a:t>
            </a:r>
          </a:p>
          <a:p>
            <a:pPr eaLnBrk="1" hangingPunct="1"/>
            <a:endParaRPr lang="en-US" altLang="en-US" sz="2000" dirty="0"/>
          </a:p>
          <a:p>
            <a:pPr eaLnBrk="1" hangingPunct="1"/>
            <a:r>
              <a:rPr lang="en-US" altLang="en-US" sz="2000" dirty="0"/>
              <a:t>❑ </a:t>
            </a:r>
            <a:r>
              <a:rPr lang="en-US" altLang="en-US" sz="2000" b="1" dirty="0"/>
              <a:t>Activities</a:t>
            </a:r>
            <a:r>
              <a:rPr lang="en-US" altLang="en-US" sz="2000" dirty="0"/>
              <a:t> </a:t>
            </a:r>
          </a:p>
          <a:p>
            <a:pPr lvl="1" eaLnBrk="1" hangingPunct="1"/>
            <a:r>
              <a:rPr lang="en-US" altLang="en-US" sz="1600" dirty="0"/>
              <a:t>Your application’s presentation layer. </a:t>
            </a:r>
          </a:p>
          <a:p>
            <a:pPr lvl="1" eaLnBrk="1" hangingPunct="1"/>
            <a:r>
              <a:rPr lang="en-US" altLang="en-US" sz="1600" dirty="0"/>
              <a:t>Every screen in your application will be an extension of the </a:t>
            </a:r>
            <a:r>
              <a:rPr lang="en-US" altLang="en-US" sz="1600" dirty="0" err="1"/>
              <a:t>Activityclass</a:t>
            </a:r>
            <a:r>
              <a:rPr lang="en-US" altLang="en-US" sz="1600" dirty="0"/>
              <a:t>.</a:t>
            </a:r>
          </a:p>
          <a:p>
            <a:pPr lvl="1" eaLnBrk="1" hangingPunct="1"/>
            <a:r>
              <a:rPr lang="en-US" altLang="en-US" sz="1600" dirty="0"/>
              <a:t>Activities use Views to form graphical user interfaces that display information and respond to user actions. </a:t>
            </a:r>
          </a:p>
          <a:p>
            <a:pPr lvl="1" eaLnBrk="1" hangingPunct="1"/>
            <a:r>
              <a:rPr lang="en-US" altLang="en-US" sz="1600" dirty="0"/>
              <a:t>In terms of desktop development, an Activity is equivalent to a Form. </a:t>
            </a:r>
          </a:p>
          <a:p>
            <a:pPr eaLnBrk="1" hangingPunct="1"/>
            <a:endParaRPr lang="en-US" altLang="en-US" sz="2000" dirty="0"/>
          </a:p>
          <a:p>
            <a:pPr eaLnBrk="1" hangingPunct="1"/>
            <a:r>
              <a:rPr lang="en-US" altLang="en-US" sz="2000" dirty="0"/>
              <a:t>❑ </a:t>
            </a:r>
            <a:r>
              <a:rPr lang="en-US" altLang="en-US" sz="2000" b="1" dirty="0"/>
              <a:t>Services</a:t>
            </a:r>
            <a:r>
              <a:rPr lang="en-US" altLang="en-US" sz="2000" dirty="0"/>
              <a:t> </a:t>
            </a:r>
          </a:p>
          <a:p>
            <a:pPr lvl="1" eaLnBrk="1" hangingPunct="1"/>
            <a:r>
              <a:rPr lang="en-US" altLang="en-US" sz="1600" dirty="0"/>
              <a:t>The invisible workers of your application. </a:t>
            </a:r>
          </a:p>
          <a:p>
            <a:pPr lvl="1" eaLnBrk="1" hangingPunct="1"/>
            <a:r>
              <a:rPr lang="en-US" altLang="en-US" sz="1600" dirty="0"/>
              <a:t>Service components run invisibly, updating your data sources and visible Activities and triggering Notifications. </a:t>
            </a:r>
          </a:p>
          <a:p>
            <a:pPr lvl="1" eaLnBrk="1" hangingPunct="1"/>
            <a:r>
              <a:rPr lang="en-US" altLang="en-US" sz="1600" dirty="0"/>
              <a:t>They’re used to perform regular processing that needs to continue even when your application’s Activities aren’t active or visible. </a:t>
            </a:r>
          </a:p>
        </p:txBody>
      </p:sp>
    </p:spTree>
    <p:extLst>
      <p:ext uri="{BB962C8B-B14F-4D97-AF65-F5344CB8AC3E}">
        <p14:creationId xmlns:p14="http://schemas.microsoft.com/office/powerpoint/2010/main" val="961199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1981200" y="304800"/>
            <a:ext cx="8229600" cy="6172200"/>
          </a:xfrm>
        </p:spPr>
        <p:txBody>
          <a:bodyPr/>
          <a:lstStyle/>
          <a:p>
            <a:pPr eaLnBrk="1" hangingPunct="1"/>
            <a:r>
              <a:rPr lang="en-US" altLang="en-US" sz="2000"/>
              <a:t>❑ </a:t>
            </a:r>
            <a:r>
              <a:rPr lang="en-US" altLang="en-US" sz="2000" b="1"/>
              <a:t>Content Providers</a:t>
            </a:r>
            <a:r>
              <a:rPr lang="en-US" altLang="en-US" sz="2000"/>
              <a:t> </a:t>
            </a:r>
          </a:p>
          <a:p>
            <a:pPr lvl="1" eaLnBrk="1" hangingPunct="1"/>
            <a:r>
              <a:rPr lang="en-US" altLang="en-US" sz="1600"/>
              <a:t>A shareable data store. </a:t>
            </a:r>
          </a:p>
          <a:p>
            <a:pPr lvl="1" eaLnBrk="1" hangingPunct="1"/>
            <a:r>
              <a:rPr lang="en-US" altLang="en-US" sz="1600"/>
              <a:t>Content Providers are used to manage and share application databases. </a:t>
            </a:r>
          </a:p>
          <a:p>
            <a:pPr lvl="1" eaLnBrk="1" hangingPunct="1"/>
            <a:r>
              <a:rPr lang="en-US" altLang="en-US" sz="1600"/>
              <a:t>Content Providers are the preferred way of sharing data across application boundaries. </a:t>
            </a:r>
          </a:p>
          <a:p>
            <a:pPr lvl="1" eaLnBrk="1" hangingPunct="1"/>
            <a:r>
              <a:rPr lang="en-US" altLang="en-US" sz="1600"/>
              <a:t>This means that you can configure your own Content Providers to permit access from other applications and use Content Providers exposed by others to access their stored data. </a:t>
            </a:r>
          </a:p>
          <a:p>
            <a:pPr lvl="1" eaLnBrk="1" hangingPunct="1"/>
            <a:r>
              <a:rPr lang="en-US" altLang="en-US" sz="1600"/>
              <a:t>Android devices include several native Content Providers that expose useful databases like contact information. </a:t>
            </a:r>
          </a:p>
          <a:p>
            <a:pPr eaLnBrk="1" hangingPunct="1"/>
            <a:endParaRPr lang="en-US" altLang="en-US" sz="2000"/>
          </a:p>
          <a:p>
            <a:pPr eaLnBrk="1" hangingPunct="1"/>
            <a:r>
              <a:rPr lang="en-US" altLang="en-US" sz="2000"/>
              <a:t>❑ </a:t>
            </a:r>
            <a:r>
              <a:rPr lang="en-US" altLang="en-US" sz="2000" b="1"/>
              <a:t>Intents</a:t>
            </a:r>
            <a:r>
              <a:rPr lang="en-US" altLang="en-US" sz="2000"/>
              <a:t> </a:t>
            </a:r>
          </a:p>
          <a:p>
            <a:pPr lvl="1" eaLnBrk="1" hangingPunct="1"/>
            <a:r>
              <a:rPr lang="en-US" altLang="en-US" sz="1600"/>
              <a:t>A simple message-passing framework. </a:t>
            </a:r>
          </a:p>
          <a:p>
            <a:pPr lvl="1" eaLnBrk="1" hangingPunct="1"/>
            <a:r>
              <a:rPr lang="en-US" altLang="en-US" sz="1600"/>
              <a:t>Using Intents, you can broadcast messages system-wide or to a target Activity or Service, stating your intention to have an action performed. </a:t>
            </a:r>
          </a:p>
          <a:p>
            <a:pPr lvl="1" eaLnBrk="1" hangingPunct="1"/>
            <a:r>
              <a:rPr lang="en-US" altLang="en-US" sz="1600"/>
              <a:t>The system will then determine the target(s) that will perform any actions as appropriate.</a:t>
            </a:r>
          </a:p>
          <a:p>
            <a:pPr eaLnBrk="1" hangingPunct="1"/>
            <a:endParaRPr lang="en-US" altLang="en-US" sz="2000"/>
          </a:p>
          <a:p>
            <a:pPr eaLnBrk="1" hangingPunct="1"/>
            <a:endParaRPr lang="en-US" altLang="en-US" sz="2000"/>
          </a:p>
        </p:txBody>
      </p:sp>
    </p:spTree>
    <p:extLst>
      <p:ext uri="{BB962C8B-B14F-4D97-AF65-F5344CB8AC3E}">
        <p14:creationId xmlns:p14="http://schemas.microsoft.com/office/powerpoint/2010/main" val="1320860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981200" y="228600"/>
            <a:ext cx="8229600" cy="6400800"/>
          </a:xfrm>
        </p:spPr>
        <p:txBody>
          <a:bodyPr/>
          <a:lstStyle/>
          <a:p>
            <a:pPr eaLnBrk="1" hangingPunct="1"/>
            <a:r>
              <a:rPr lang="en-US" altLang="en-US" sz="2000"/>
              <a:t>❑ </a:t>
            </a:r>
            <a:r>
              <a:rPr lang="en-US" altLang="en-US" sz="2000" b="1"/>
              <a:t>Broadcast Receivers</a:t>
            </a:r>
            <a:r>
              <a:rPr lang="en-US" altLang="en-US" sz="2000"/>
              <a:t> </a:t>
            </a:r>
          </a:p>
          <a:p>
            <a:pPr lvl="1" eaLnBrk="1" hangingPunct="1"/>
            <a:r>
              <a:rPr lang="en-US" altLang="en-US" sz="1600"/>
              <a:t>Intent broadcast consumers. </a:t>
            </a:r>
          </a:p>
          <a:p>
            <a:pPr lvl="1" eaLnBrk="1" hangingPunct="1"/>
            <a:r>
              <a:rPr lang="en-US" altLang="en-US" sz="1600"/>
              <a:t>By creating and registering a Broadcast Receiver, your application can listen for broadcast Intents that match specific filter criteria. </a:t>
            </a:r>
          </a:p>
          <a:p>
            <a:pPr lvl="1" eaLnBrk="1" hangingPunct="1"/>
            <a:r>
              <a:rPr lang="en-US" altLang="en-US" sz="1600"/>
              <a:t>Broadcast Receivers will automatically start your application to respond to an incoming Intent, making them ideal for event-driven applications.</a:t>
            </a:r>
          </a:p>
          <a:p>
            <a:pPr eaLnBrk="1" hangingPunct="1"/>
            <a:endParaRPr lang="en-US" altLang="en-US" sz="2000"/>
          </a:p>
          <a:p>
            <a:pPr eaLnBrk="1" hangingPunct="1"/>
            <a:r>
              <a:rPr lang="en-US" altLang="en-US" sz="2000"/>
              <a:t>❑ </a:t>
            </a:r>
            <a:r>
              <a:rPr lang="en-US" altLang="en-US" sz="2000" b="1"/>
              <a:t>Notifications</a:t>
            </a:r>
            <a:r>
              <a:rPr lang="en-US" altLang="en-US" sz="2000"/>
              <a:t> </a:t>
            </a:r>
          </a:p>
          <a:p>
            <a:pPr lvl="1" eaLnBrk="1" hangingPunct="1"/>
            <a:r>
              <a:rPr lang="en-US" altLang="en-US" sz="1600"/>
              <a:t>A user notification framework. </a:t>
            </a:r>
          </a:p>
          <a:p>
            <a:pPr lvl="1" eaLnBrk="1" hangingPunct="1"/>
            <a:r>
              <a:rPr lang="en-US" altLang="en-US" sz="1600"/>
              <a:t>Notifications let you signal users without stealing focus or interrupting their current Activities. </a:t>
            </a:r>
          </a:p>
          <a:p>
            <a:pPr lvl="1" eaLnBrk="1" hangingPunct="1"/>
            <a:r>
              <a:rPr lang="en-US" altLang="en-US" sz="1600"/>
              <a:t>They’re the preferred technique for getting a user’s attention from within a Service or Broadcast Receiver. </a:t>
            </a:r>
          </a:p>
          <a:p>
            <a:pPr lvl="1" eaLnBrk="1" hangingPunct="1"/>
            <a:r>
              <a:rPr lang="en-US" altLang="en-US" sz="1600"/>
              <a:t>For example, when a device receives a text message or an incoming call, it alerts you by flashing lights, making sounds, displaying icons, or showing dialog messages. </a:t>
            </a:r>
          </a:p>
          <a:p>
            <a:pPr lvl="1" eaLnBrk="1" hangingPunct="1"/>
            <a:r>
              <a:rPr lang="en-US" altLang="en-US" sz="1600"/>
              <a:t>You can trigger these same events from your own applications using Notifications.</a:t>
            </a:r>
          </a:p>
        </p:txBody>
      </p:sp>
    </p:spTree>
    <p:extLst>
      <p:ext uri="{BB962C8B-B14F-4D97-AF65-F5344CB8AC3E}">
        <p14:creationId xmlns:p14="http://schemas.microsoft.com/office/powerpoint/2010/main" val="82383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6862" y="246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83387222"/>
              </p:ext>
            </p:extLst>
          </p:nvPr>
        </p:nvGraphicFramePr>
        <p:xfrm>
          <a:off x="2268414" y="246184"/>
          <a:ext cx="8405446" cy="6304085"/>
        </p:xfrm>
        <a:graphic>
          <a:graphicData uri="http://schemas.openxmlformats.org/presentationml/2006/ole">
            <mc:AlternateContent xmlns:mc="http://schemas.openxmlformats.org/markup-compatibility/2006">
              <mc:Choice xmlns:v="urn:schemas-microsoft-com:vml" Requires="v">
                <p:oleObj spid="_x0000_s1057" name="Slide" r:id="rId4" imgW="4568804" imgH="3425985" progId="PowerPoint.Slide.12">
                  <p:embed/>
                </p:oleObj>
              </mc:Choice>
              <mc:Fallback>
                <p:oleObj name="Slide" r:id="rId4" imgW="4568804" imgH="3425985" progId="PowerPoint.Slide.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414" y="246184"/>
                        <a:ext cx="8405446" cy="6304085"/>
                      </a:xfrm>
                      <a:prstGeom prst="rect">
                        <a:avLst/>
                      </a:prstGeom>
                      <a:noFill/>
                    </p:spPr>
                  </p:pic>
                </p:oleObj>
              </mc:Fallback>
            </mc:AlternateContent>
          </a:graphicData>
        </a:graphic>
      </p:graphicFrame>
    </p:spTree>
    <p:extLst>
      <p:ext uri="{BB962C8B-B14F-4D97-AF65-F5344CB8AC3E}">
        <p14:creationId xmlns:p14="http://schemas.microsoft.com/office/powerpoint/2010/main" val="3697486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46184" y="175845"/>
            <a:ext cx="226020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33517601"/>
              </p:ext>
            </p:extLst>
          </p:nvPr>
        </p:nvGraphicFramePr>
        <p:xfrm>
          <a:off x="2074985" y="198704"/>
          <a:ext cx="8475784" cy="6356838"/>
        </p:xfrm>
        <a:graphic>
          <a:graphicData uri="http://schemas.openxmlformats.org/presentationml/2006/ole">
            <mc:AlternateContent xmlns:mc="http://schemas.openxmlformats.org/markup-compatibility/2006">
              <mc:Choice xmlns:v="urn:schemas-microsoft-com:vml" Requires="v">
                <p:oleObj spid="_x0000_s2081" name="Slide" r:id="rId4" imgW="4568804" imgH="3425985" progId="PowerPoint.Slide.12">
                  <p:embed/>
                </p:oleObj>
              </mc:Choice>
              <mc:Fallback>
                <p:oleObj name="Slide" r:id="rId4" imgW="4568804" imgH="3425985" progId="PowerPoint.Slide.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4985" y="198704"/>
                        <a:ext cx="8475784" cy="6356838"/>
                      </a:xfrm>
                      <a:prstGeom prst="rect">
                        <a:avLst/>
                      </a:prstGeom>
                      <a:noFill/>
                    </p:spPr>
                  </p:pic>
                </p:oleObj>
              </mc:Fallback>
            </mc:AlternateContent>
          </a:graphicData>
        </a:graphic>
      </p:graphicFrame>
    </p:spTree>
    <p:extLst>
      <p:ext uri="{BB962C8B-B14F-4D97-AF65-F5344CB8AC3E}">
        <p14:creationId xmlns:p14="http://schemas.microsoft.com/office/powerpoint/2010/main" val="3649251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93430" y="281353"/>
            <a:ext cx="220862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11992780"/>
              </p:ext>
            </p:extLst>
          </p:nvPr>
        </p:nvGraphicFramePr>
        <p:xfrm>
          <a:off x="193431" y="281354"/>
          <a:ext cx="8282354" cy="6211766"/>
        </p:xfrm>
        <a:graphic>
          <a:graphicData uri="http://schemas.openxmlformats.org/presentationml/2006/ole">
            <mc:AlternateContent xmlns:mc="http://schemas.openxmlformats.org/markup-compatibility/2006">
              <mc:Choice xmlns:v="urn:schemas-microsoft-com:vml" Requires="v">
                <p:oleObj spid="_x0000_s3102" name="Slide" r:id="rId4" imgW="4568804" imgH="3425985" progId="PowerPoint.Slide.12">
                  <p:embed/>
                </p:oleObj>
              </mc:Choice>
              <mc:Fallback>
                <p:oleObj name="Slide" r:id="rId4" imgW="4568804" imgH="3425985" progId="PowerPoint.Slide.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431" y="281354"/>
                        <a:ext cx="8282354" cy="6211766"/>
                      </a:xfrm>
                      <a:prstGeom prst="rect">
                        <a:avLst/>
                      </a:prstGeom>
                      <a:noFill/>
                    </p:spPr>
                  </p:pic>
                </p:oleObj>
              </mc:Fallback>
            </mc:AlternateContent>
          </a:graphicData>
        </a:graphic>
      </p:graphicFrame>
    </p:spTree>
    <p:extLst>
      <p:ext uri="{BB962C8B-B14F-4D97-AF65-F5344CB8AC3E}">
        <p14:creationId xmlns:p14="http://schemas.microsoft.com/office/powerpoint/2010/main" val="3903576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Android Virtual Device Manager</a:t>
            </a:r>
            <a:endParaRPr lang="en-US" dirty="0"/>
          </a:p>
        </p:txBody>
      </p:sp>
      <p:sp>
        <p:nvSpPr>
          <p:cNvPr id="3" name="Content Placeholder 2"/>
          <p:cNvSpPr>
            <a:spLocks noGrp="1"/>
          </p:cNvSpPr>
          <p:nvPr>
            <p:ph idx="1"/>
          </p:nvPr>
        </p:nvSpPr>
        <p:spPr>
          <a:xfrm>
            <a:off x="838200" y="1825625"/>
            <a:ext cx="6328719" cy="4351338"/>
          </a:xfrm>
        </p:spPr>
        <p:txBody>
          <a:bodyPr/>
          <a:lstStyle/>
          <a:p>
            <a:r>
              <a:rPr lang="en-US" dirty="0"/>
              <a:t>The Android Virtual Device Manager is used to create and manage the virtual devices that will </a:t>
            </a:r>
            <a:r>
              <a:rPr lang="en-US" dirty="0" smtClean="0"/>
              <a:t>host instances </a:t>
            </a:r>
            <a:r>
              <a:rPr lang="en-US" dirty="0"/>
              <a:t>of the Emulator.</a:t>
            </a:r>
          </a:p>
          <a:p>
            <a:r>
              <a:rPr lang="en-US" dirty="0"/>
              <a:t>AVDs are used to simulate the software builds and hardware </a:t>
            </a:r>
            <a:r>
              <a:rPr lang="en-US" dirty="0" smtClean="0"/>
              <a:t>configurations </a:t>
            </a:r>
            <a:r>
              <a:rPr lang="en-US" dirty="0"/>
              <a:t>available on </a:t>
            </a:r>
            <a:r>
              <a:rPr lang="en-US" dirty="0" smtClean="0"/>
              <a:t>different physical </a:t>
            </a:r>
            <a:r>
              <a:rPr lang="en-US" dirty="0"/>
              <a:t>devices. This lets you test your application on a variety of hardware platforms </a:t>
            </a:r>
            <a:r>
              <a:rPr lang="en-US" dirty="0" smtClean="0"/>
              <a:t>without needing </a:t>
            </a:r>
            <a:r>
              <a:rPr lang="en-US" dirty="0"/>
              <a:t>to buy a variety of phones.</a:t>
            </a:r>
          </a:p>
        </p:txBody>
      </p:sp>
      <p:pic>
        <p:nvPicPr>
          <p:cNvPr id="4" name="Picture 3"/>
          <p:cNvPicPr>
            <a:picLocks noChangeAspect="1"/>
          </p:cNvPicPr>
          <p:nvPr/>
        </p:nvPicPr>
        <p:blipFill>
          <a:blip r:embed="rId3"/>
          <a:stretch>
            <a:fillRect/>
          </a:stretch>
        </p:blipFill>
        <p:spPr>
          <a:xfrm>
            <a:off x="7427167" y="1262996"/>
            <a:ext cx="3926633" cy="5460694"/>
          </a:xfrm>
          <a:prstGeom prst="rect">
            <a:avLst/>
          </a:prstGeom>
        </p:spPr>
      </p:pic>
    </p:spTree>
    <p:extLst>
      <p:ext uri="{BB962C8B-B14F-4D97-AF65-F5344CB8AC3E}">
        <p14:creationId xmlns:p14="http://schemas.microsoft.com/office/powerpoint/2010/main" val="4181745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70" y="321276"/>
            <a:ext cx="10859530" cy="5855687"/>
          </a:xfrm>
        </p:spPr>
        <p:txBody>
          <a:bodyPr/>
          <a:lstStyle/>
          <a:p>
            <a:r>
              <a:rPr lang="en-US" dirty="0"/>
              <a:t>The additional settings include the following:</a:t>
            </a:r>
          </a:p>
          <a:p>
            <a:r>
              <a:rPr lang="en-US" dirty="0"/>
              <a:t>‰ Maximum VM heap size</a:t>
            </a:r>
          </a:p>
          <a:p>
            <a:r>
              <a:rPr lang="en-US" dirty="0"/>
              <a:t>‰ Screen pixel density</a:t>
            </a:r>
          </a:p>
          <a:p>
            <a:r>
              <a:rPr lang="en-US" dirty="0"/>
              <a:t>‰ SD card support</a:t>
            </a:r>
          </a:p>
          <a:p>
            <a:r>
              <a:rPr lang="en-US" dirty="0"/>
              <a:t>‰ Existence of D-pad, touchscreen, keyboard,</a:t>
            </a:r>
          </a:p>
          <a:p>
            <a:r>
              <a:rPr lang="en-US" dirty="0"/>
              <a:t>and trackball hardware</a:t>
            </a:r>
          </a:p>
          <a:p>
            <a:r>
              <a:rPr lang="en-US" dirty="0"/>
              <a:t>‰ Accelerometer, GPS, and proximity sensor support</a:t>
            </a:r>
          </a:p>
          <a:p>
            <a:r>
              <a:rPr lang="en-US" dirty="0"/>
              <a:t>‰ Available device memory</a:t>
            </a:r>
          </a:p>
          <a:p>
            <a:r>
              <a:rPr lang="en-US" dirty="0"/>
              <a:t>‰ Camera hardware (and resolution)</a:t>
            </a:r>
          </a:p>
          <a:p>
            <a:r>
              <a:rPr lang="en-US" dirty="0"/>
              <a:t>‰ Support for audio recording</a:t>
            </a:r>
          </a:p>
          <a:p>
            <a:r>
              <a:rPr lang="en-US" dirty="0"/>
              <a:t>‰ Existence of hardware back and home keys</a:t>
            </a:r>
          </a:p>
        </p:txBody>
      </p:sp>
    </p:spTree>
    <p:extLst>
      <p:ext uri="{BB962C8B-B14F-4D97-AF65-F5344CB8AC3E}">
        <p14:creationId xmlns:p14="http://schemas.microsoft.com/office/powerpoint/2010/main" val="272779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b="1" smtClean="0"/>
              <a:t>History of Android</a:t>
            </a:r>
            <a:endParaRPr lang="en-US" altLang="en-US" smtClean="0"/>
          </a:p>
        </p:txBody>
      </p:sp>
      <p:sp>
        <p:nvSpPr>
          <p:cNvPr id="3" name="Content Placeholder 2"/>
          <p:cNvSpPr>
            <a:spLocks noGrp="1"/>
          </p:cNvSpPr>
          <p:nvPr>
            <p:ph idx="1"/>
          </p:nvPr>
        </p:nvSpPr>
        <p:spPr/>
        <p:txBody>
          <a:bodyPr rtlCol="0">
            <a:normAutofit/>
          </a:bodyPr>
          <a:lstStyle/>
          <a:p>
            <a:pPr fontAlgn="auto">
              <a:spcAft>
                <a:spcPts val="0"/>
              </a:spcAft>
              <a:defRPr/>
            </a:pPr>
            <a:r>
              <a:rPr lang="en-US" b="1" dirty="0" smtClean="0"/>
              <a:t>Android Inc.</a:t>
            </a:r>
            <a:endParaRPr lang="en-US" dirty="0" smtClean="0"/>
          </a:p>
          <a:p>
            <a:pPr fontAlgn="auto">
              <a:spcAft>
                <a:spcPts val="0"/>
              </a:spcAft>
              <a:defRPr/>
            </a:pPr>
            <a:r>
              <a:rPr lang="en-US" dirty="0" smtClean="0"/>
              <a:t>Android, Inc. was founded in Palo Alto, California in October 2003 by Andy Rubin, Rich Miner, Nick Sears and Chris White.</a:t>
            </a:r>
          </a:p>
          <a:p>
            <a:pPr marL="0" indent="0" fontAlgn="auto">
              <a:spcAft>
                <a:spcPts val="0"/>
              </a:spcAft>
              <a:buFont typeface="Arial" panose="020B0604020202020204" pitchFamily="34" charset="0"/>
              <a:buNone/>
              <a:defRPr/>
            </a:pPr>
            <a:endParaRPr lang="en-US" dirty="0" smtClean="0"/>
          </a:p>
        </p:txBody>
      </p:sp>
      <p:pic>
        <p:nvPicPr>
          <p:cNvPr id="7172" name="Picture 6" descr="https://pbs.twimg.com/profile_images/1135569782/andyrubin-131107_400x40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75" y="3295650"/>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612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manager</a:t>
            </a:r>
            <a:endParaRPr lang="en-US" dirty="0"/>
          </a:p>
        </p:txBody>
      </p:sp>
      <p:sp>
        <p:nvSpPr>
          <p:cNvPr id="3" name="Content Placeholder 2"/>
          <p:cNvSpPr>
            <a:spLocks noGrp="1"/>
          </p:cNvSpPr>
          <p:nvPr>
            <p:ph idx="1"/>
          </p:nvPr>
        </p:nvSpPr>
        <p:spPr/>
        <p:txBody>
          <a:bodyPr/>
          <a:lstStyle/>
          <a:p>
            <a:r>
              <a:rPr lang="en-US" dirty="0"/>
              <a:t>The Android SDK Manager can be used to see which version of the SDK you have installed and </a:t>
            </a:r>
            <a:r>
              <a:rPr lang="en-US" dirty="0" smtClean="0"/>
              <a:t>to install </a:t>
            </a:r>
            <a:r>
              <a:rPr lang="en-US" dirty="0"/>
              <a:t>new SDKs when they are released</a:t>
            </a:r>
            <a:r>
              <a:rPr lang="en-US" dirty="0" smtClean="0"/>
              <a:t>.</a:t>
            </a:r>
          </a:p>
          <a:p>
            <a:endParaRPr lang="en-US" dirty="0"/>
          </a:p>
          <a:p>
            <a:r>
              <a:rPr lang="en-US" dirty="0"/>
              <a:t>Each platform release is displayed, along with the platform tools and a number of additional </a:t>
            </a:r>
            <a:r>
              <a:rPr lang="en-US" dirty="0" smtClean="0"/>
              <a:t>support packages</a:t>
            </a:r>
            <a:r>
              <a:rPr lang="en-US" dirty="0"/>
              <a:t>. Each platform release includes the SDK platform, documentation, tools, and </a:t>
            </a:r>
            <a:r>
              <a:rPr lang="en-US" dirty="0" smtClean="0"/>
              <a:t>examples corresponding </a:t>
            </a:r>
            <a:r>
              <a:rPr lang="en-US" dirty="0"/>
              <a:t>to that release.</a:t>
            </a:r>
          </a:p>
        </p:txBody>
      </p:sp>
    </p:spTree>
    <p:extLst>
      <p:ext uri="{BB962C8B-B14F-4D97-AF65-F5344CB8AC3E}">
        <p14:creationId xmlns:p14="http://schemas.microsoft.com/office/powerpoint/2010/main" val="1464266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configuring Android SDK, ADT and AVD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47896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1353" y="228599"/>
            <a:ext cx="181473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66650019"/>
              </p:ext>
            </p:extLst>
          </p:nvPr>
        </p:nvGraphicFramePr>
        <p:xfrm>
          <a:off x="281353" y="228599"/>
          <a:ext cx="8732018" cy="6549013"/>
        </p:xfrm>
        <a:graphic>
          <a:graphicData uri="http://schemas.openxmlformats.org/presentationml/2006/ole">
            <mc:AlternateContent xmlns:mc="http://schemas.openxmlformats.org/markup-compatibility/2006">
              <mc:Choice xmlns:v="urn:schemas-microsoft-com:vml" Requires="v">
                <p:oleObj spid="_x0000_s4123" name="Slide" r:id="rId4" imgW="4568804" imgH="3425985" progId="PowerPoint.Slide.12">
                  <p:embed/>
                </p:oleObj>
              </mc:Choice>
              <mc:Fallback>
                <p:oleObj name="Slide" r:id="rId4" imgW="4568804" imgH="3425985" progId="PowerPoint.Slide.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353" y="228599"/>
                        <a:ext cx="8732018" cy="6549013"/>
                      </a:xfrm>
                      <a:prstGeom prst="rect">
                        <a:avLst/>
                      </a:prstGeom>
                      <a:noFill/>
                    </p:spPr>
                  </p:pic>
                </p:oleObj>
              </mc:Fallback>
            </mc:AlternateContent>
          </a:graphicData>
        </a:graphic>
      </p:graphicFrame>
    </p:spTree>
    <p:extLst>
      <p:ext uri="{BB962C8B-B14F-4D97-AF65-F5344CB8AC3E}">
        <p14:creationId xmlns:p14="http://schemas.microsoft.com/office/powerpoint/2010/main" val="2604920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1014" y="316522"/>
            <a:ext cx="18241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97054865"/>
              </p:ext>
            </p:extLst>
          </p:nvPr>
        </p:nvGraphicFramePr>
        <p:xfrm>
          <a:off x="211014" y="316522"/>
          <a:ext cx="8042031" cy="6031523"/>
        </p:xfrm>
        <a:graphic>
          <a:graphicData uri="http://schemas.openxmlformats.org/presentationml/2006/ole">
            <mc:AlternateContent xmlns:mc="http://schemas.openxmlformats.org/markup-compatibility/2006">
              <mc:Choice xmlns:v="urn:schemas-microsoft-com:vml" Requires="v">
                <p:oleObj spid="_x0000_s5147" name="Slide" r:id="rId4" imgW="4568804" imgH="3425985" progId="PowerPoint.Slide.12">
                  <p:embed/>
                </p:oleObj>
              </mc:Choice>
              <mc:Fallback>
                <p:oleObj name="Slide" r:id="rId4" imgW="4568804" imgH="3425985" progId="PowerPoint.Slide.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14" y="316522"/>
                        <a:ext cx="8042031" cy="6031523"/>
                      </a:xfrm>
                      <a:prstGeom prst="rect">
                        <a:avLst/>
                      </a:prstGeom>
                      <a:noFill/>
                    </p:spPr>
                  </p:pic>
                </p:oleObj>
              </mc:Fallback>
            </mc:AlternateContent>
          </a:graphicData>
        </a:graphic>
      </p:graphicFrame>
    </p:spTree>
    <p:extLst>
      <p:ext uri="{BB962C8B-B14F-4D97-AF65-F5344CB8AC3E}">
        <p14:creationId xmlns:p14="http://schemas.microsoft.com/office/powerpoint/2010/main" val="932118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754" y="2193925"/>
            <a:ext cx="6336323" cy="1325563"/>
          </a:xfrm>
        </p:spPr>
        <p:txBody>
          <a:bodyPr/>
          <a:lstStyle/>
          <a:p>
            <a:r>
              <a:rPr lang="en-US" dirty="0" smtClean="0"/>
              <a:t>Thank you</a:t>
            </a:r>
            <a:endParaRPr lang="en-US" dirty="0"/>
          </a:p>
        </p:txBody>
      </p:sp>
    </p:spTree>
    <p:extLst>
      <p:ext uri="{BB962C8B-B14F-4D97-AF65-F5344CB8AC3E}">
        <p14:creationId xmlns:p14="http://schemas.microsoft.com/office/powerpoint/2010/main" val="135098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925"/>
            <a:ext cx="10515600" cy="5761038"/>
          </a:xfrm>
        </p:spPr>
        <p:txBody>
          <a:bodyPr rtlCol="0">
            <a:normAutofit/>
          </a:bodyPr>
          <a:lstStyle/>
          <a:p>
            <a:pPr fontAlgn="auto">
              <a:spcAft>
                <a:spcPts val="0"/>
              </a:spcAft>
              <a:defRPr/>
            </a:pPr>
            <a:r>
              <a:rPr lang="en-US" dirty="0" smtClean="0"/>
              <a:t>The first android phone was HTC G1. Andy Rubin and his team were very excited about the first prototype of phone by Motorola and when it was brought in front of them this was their reaction: “It looked like a weapon. It was so sharp and jagged and full of hard lines. It looked like you could cut yourself on the edges”. Clearly, they were expecting something else.</a:t>
            </a:r>
          </a:p>
          <a:p>
            <a:pPr fontAlgn="auto">
              <a:spcAft>
                <a:spcPts val="0"/>
              </a:spcAft>
              <a:defRPr/>
            </a:pPr>
            <a:endParaRPr lang="en-US" dirty="0" smtClean="0"/>
          </a:p>
          <a:p>
            <a:pPr fontAlgn="auto">
              <a:spcAft>
                <a:spcPts val="0"/>
              </a:spcAft>
              <a:defRPr/>
            </a:pPr>
            <a:r>
              <a:rPr lang="en-US" b="1" dirty="0" smtClean="0"/>
              <a:t>Enter Google!</a:t>
            </a:r>
            <a:endParaRPr lang="en-US" dirty="0" smtClean="0"/>
          </a:p>
          <a:p>
            <a:pPr fontAlgn="auto">
              <a:spcAft>
                <a:spcPts val="0"/>
              </a:spcAft>
              <a:defRPr/>
            </a:pPr>
            <a:r>
              <a:rPr lang="en-US" dirty="0" smtClean="0"/>
              <a:t>Google acquired Android Inc. on August 17, 2005, making it a wholly owned subsidiary. As the development advanced, Google marketed the platform to handset makers, promising them a smarter, more flexible and customizable system.</a:t>
            </a:r>
          </a:p>
          <a:p>
            <a:pPr marL="0" indent="0" fontAlgn="auto">
              <a:spcAft>
                <a:spcPts val="0"/>
              </a:spcAft>
              <a:buFont typeface="Arial" panose="020B0604020202020204" pitchFamily="34" charset="0"/>
              <a:buNone/>
              <a:defRPr/>
            </a:pPr>
            <a:endParaRPr lang="en-US" dirty="0" smtClean="0"/>
          </a:p>
        </p:txBody>
      </p:sp>
    </p:spTree>
    <p:extLst>
      <p:ext uri="{BB962C8B-B14F-4D97-AF65-F5344CB8AC3E}">
        <p14:creationId xmlns:p14="http://schemas.microsoft.com/office/powerpoint/2010/main" val="210151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t>
            </a:r>
            <a:r>
              <a:rPr lang="en-US" dirty="0" smtClean="0"/>
              <a:t>Applications</a:t>
            </a:r>
            <a:endParaRPr lang="en-US" dirty="0"/>
          </a:p>
        </p:txBody>
      </p:sp>
      <p:sp>
        <p:nvSpPr>
          <p:cNvPr id="3" name="Content Placeholder 2"/>
          <p:cNvSpPr>
            <a:spLocks noGrp="1"/>
          </p:cNvSpPr>
          <p:nvPr>
            <p:ph idx="1"/>
          </p:nvPr>
        </p:nvSpPr>
        <p:spPr/>
        <p:txBody>
          <a:bodyPr/>
          <a:lstStyle/>
          <a:p>
            <a:r>
              <a:rPr lang="en-US" dirty="0"/>
              <a:t>Android applications are usually developed in the Java language using the Android Software Development Kit.</a:t>
            </a:r>
          </a:p>
          <a:p>
            <a:r>
              <a:rPr lang="en-US" dirty="0"/>
              <a:t>Once developed, Android applications can be packaged easily and sold out either through a store such as </a:t>
            </a:r>
            <a:r>
              <a:rPr lang="en-US" b="1" dirty="0"/>
              <a:t>Google Play</a:t>
            </a:r>
            <a:r>
              <a:rPr lang="en-US" dirty="0"/>
              <a:t>, </a:t>
            </a:r>
            <a:r>
              <a:rPr lang="en-US" b="1" dirty="0" err="1"/>
              <a:t>SlideME</a:t>
            </a:r>
            <a:r>
              <a:rPr lang="en-US" dirty="0"/>
              <a:t>, </a:t>
            </a:r>
            <a:r>
              <a:rPr lang="en-US" b="1" dirty="0"/>
              <a:t>Opera Mobile Store</a:t>
            </a:r>
            <a:r>
              <a:rPr lang="en-US" dirty="0"/>
              <a:t>, </a:t>
            </a:r>
            <a:r>
              <a:rPr lang="en-US" b="1" dirty="0" err="1"/>
              <a:t>Mobango</a:t>
            </a:r>
            <a:r>
              <a:rPr lang="en-US" dirty="0"/>
              <a:t>, </a:t>
            </a:r>
            <a:r>
              <a:rPr lang="en-US" b="1" dirty="0"/>
              <a:t>F-droid</a:t>
            </a:r>
            <a:r>
              <a:rPr lang="en-US" dirty="0"/>
              <a:t> and the </a:t>
            </a:r>
            <a:r>
              <a:rPr lang="en-US" b="1" dirty="0"/>
              <a:t>Amazon </a:t>
            </a:r>
            <a:r>
              <a:rPr lang="en-US" b="1" dirty="0" err="1"/>
              <a:t>Appstore</a:t>
            </a:r>
            <a:r>
              <a:rPr lang="en-US" dirty="0"/>
              <a:t>.</a:t>
            </a:r>
          </a:p>
          <a:p>
            <a:endParaRPr lang="en-US" dirty="0"/>
          </a:p>
        </p:txBody>
      </p:sp>
    </p:spTree>
    <p:extLst>
      <p:ext uri="{BB962C8B-B14F-4D97-AF65-F5344CB8AC3E}">
        <p14:creationId xmlns:p14="http://schemas.microsoft.com/office/powerpoint/2010/main" val="369884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Android </a:t>
            </a:r>
            <a:r>
              <a:rPr lang="en-US" dirty="0" smtClean="0"/>
              <a:t>applications</a:t>
            </a:r>
            <a:endParaRPr lang="en-US" dirty="0"/>
          </a:p>
        </p:txBody>
      </p:sp>
      <p:pic>
        <p:nvPicPr>
          <p:cNvPr id="4" name="Picture 3"/>
          <p:cNvPicPr>
            <a:picLocks noChangeAspect="1"/>
          </p:cNvPicPr>
          <p:nvPr/>
        </p:nvPicPr>
        <p:blipFill>
          <a:blip r:embed="rId2"/>
          <a:stretch>
            <a:fillRect/>
          </a:stretch>
        </p:blipFill>
        <p:spPr>
          <a:xfrm>
            <a:off x="838199" y="1690688"/>
            <a:ext cx="8933345" cy="4481512"/>
          </a:xfrm>
          <a:prstGeom prst="rect">
            <a:avLst/>
          </a:prstGeom>
        </p:spPr>
      </p:pic>
    </p:spTree>
    <p:extLst>
      <p:ext uri="{BB962C8B-B14F-4D97-AF65-F5344CB8AC3E}">
        <p14:creationId xmlns:p14="http://schemas.microsoft.com/office/powerpoint/2010/main" val="280040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Android versions?	</a:t>
            </a:r>
            <a:endParaRPr lang="en-US" dirty="0"/>
          </a:p>
        </p:txBody>
      </p:sp>
      <p:sp>
        <p:nvSpPr>
          <p:cNvPr id="3" name="Content Placeholder 2"/>
          <p:cNvSpPr>
            <a:spLocks noGrp="1"/>
          </p:cNvSpPr>
          <p:nvPr>
            <p:ph idx="1"/>
          </p:nvPr>
        </p:nvSpPr>
        <p:spPr/>
        <p:txBody>
          <a:bodyPr/>
          <a:lstStyle/>
          <a:p>
            <a:r>
              <a:rPr lang="en-US" dirty="0" smtClean="0"/>
              <a:t>Android is released in series of versions. Starting from 1.0 version ( where 2.0, 3.0, …. Are latest releases ).</a:t>
            </a:r>
          </a:p>
          <a:p>
            <a:r>
              <a:rPr lang="en-US" dirty="0" smtClean="0"/>
              <a:t>Google name these versions with some food items like ice cream, jelly bean, sandwich etc. which is one of the specialty of android versions.</a:t>
            </a:r>
            <a:endParaRPr lang="en-US" dirty="0"/>
          </a:p>
        </p:txBody>
      </p:sp>
    </p:spTree>
    <p:extLst>
      <p:ext uri="{BB962C8B-B14F-4D97-AF65-F5344CB8AC3E}">
        <p14:creationId xmlns:p14="http://schemas.microsoft.com/office/powerpoint/2010/main" val="4183208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2184</TotalTime>
  <Words>3622</Words>
  <Application>Microsoft Office PowerPoint</Application>
  <PresentationFormat>Widescreen</PresentationFormat>
  <Paragraphs>288</Paragraphs>
  <Slides>54</Slides>
  <Notes>21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9" baseType="lpstr">
      <vt:lpstr>Arial</vt:lpstr>
      <vt:lpstr>Calibri</vt:lpstr>
      <vt:lpstr>Calibri Light</vt:lpstr>
      <vt:lpstr>Office Theme</vt:lpstr>
      <vt:lpstr>Slide</vt:lpstr>
      <vt:lpstr>Android Notes Unit I</vt:lpstr>
      <vt:lpstr>Introduction to Android</vt:lpstr>
      <vt:lpstr>What is Android?</vt:lpstr>
      <vt:lpstr>Android Ecosystem</vt:lpstr>
      <vt:lpstr>History of Android</vt:lpstr>
      <vt:lpstr>PowerPoint Presentation</vt:lpstr>
      <vt:lpstr>Android Applications</vt:lpstr>
      <vt:lpstr>Categories of Android applications</vt:lpstr>
      <vt:lpstr>What is Android versions? </vt:lpstr>
      <vt:lpstr>PowerPoint Presentation</vt:lpstr>
      <vt:lpstr>Android Architecture</vt:lpstr>
      <vt:lpstr>PowerPoint Presentation</vt:lpstr>
      <vt:lpstr>PowerPoint Presentation</vt:lpstr>
      <vt:lpstr>PowerPoint Presentation</vt:lpstr>
      <vt:lpstr>What is Android Run-time? Android Runtime consists of Dalvik Virtual machine and Core Java libraries.</vt:lpstr>
      <vt:lpstr>PowerPoint Presentation</vt:lpstr>
      <vt:lpstr>PowerPoint Presentation</vt:lpstr>
      <vt:lpstr>PowerPoint Presentation</vt:lpstr>
      <vt:lpstr>Android Building blocks</vt:lpstr>
      <vt:lpstr>PowerPoint Presentation</vt:lpstr>
      <vt:lpstr>What is Android Activity?</vt:lpstr>
      <vt:lpstr>What is Android Intent?</vt:lpstr>
      <vt:lpstr>Services</vt:lpstr>
      <vt:lpstr>What is Android Content Provider?</vt:lpstr>
      <vt:lpstr>PowerPoint Presentation</vt:lpstr>
      <vt:lpstr>What are Broadcast Receivers?</vt:lpstr>
      <vt:lpstr>INTRODUCING THE DEVELOPMENT FRAMEWORK</vt:lpstr>
      <vt:lpstr>What Comes in the Box</vt:lpstr>
      <vt:lpstr>PowerPoint Presentation</vt:lpstr>
      <vt:lpstr>PowerPoint Presentation</vt:lpstr>
      <vt:lpstr>Android Application Architecture</vt:lpstr>
      <vt:lpstr>PowerPoint Presentation</vt:lpstr>
      <vt:lpstr>Types of Android Applications</vt:lpstr>
      <vt:lpstr>PowerPoint Presentation</vt:lpstr>
      <vt:lpstr>PowerPoint Presentation</vt:lpstr>
      <vt:lpstr>PowerPoint Presentation</vt:lpstr>
      <vt:lpstr>Android Development Tools</vt:lpstr>
      <vt:lpstr>PowerPoint Presentation</vt:lpstr>
      <vt:lpstr>The Android Emulator</vt:lpstr>
      <vt:lpstr>PowerPoint Presentation</vt:lpstr>
      <vt:lpstr>PowerPoint Presentation</vt:lpstr>
      <vt:lpstr>What Makes an Android Application?</vt:lpstr>
      <vt:lpstr>PowerPoint Presentation</vt:lpstr>
      <vt:lpstr>PowerPoint Presentation</vt:lpstr>
      <vt:lpstr>PowerPoint Presentation</vt:lpstr>
      <vt:lpstr>PowerPoint Presentation</vt:lpstr>
      <vt:lpstr>PowerPoint Presentation</vt:lpstr>
      <vt:lpstr>Android Virtual Device Manager</vt:lpstr>
      <vt:lpstr>PowerPoint Presentation</vt:lpstr>
      <vt:lpstr>SDK manager</vt:lpstr>
      <vt:lpstr>Installing and configuring Android SDK, ADT and AVD</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dc:creator>
  <cp:lastModifiedBy>Srinivas</cp:lastModifiedBy>
  <cp:revision>44</cp:revision>
  <dcterms:created xsi:type="dcterms:W3CDTF">2021-04-06T15:49:26Z</dcterms:created>
  <dcterms:modified xsi:type="dcterms:W3CDTF">2023-05-18T17:52:49Z</dcterms:modified>
</cp:coreProperties>
</file>