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67" r:id="rId4"/>
    <p:sldId id="286" r:id="rId5"/>
    <p:sldId id="265" r:id="rId6"/>
    <p:sldId id="270" r:id="rId7"/>
    <p:sldId id="274" r:id="rId8"/>
    <p:sldId id="273" r:id="rId9"/>
    <p:sldId id="271" r:id="rId10"/>
    <p:sldId id="257" r:id="rId11"/>
    <p:sldId id="261" r:id="rId12"/>
    <p:sldId id="258" r:id="rId13"/>
    <p:sldId id="260" r:id="rId14"/>
    <p:sldId id="262" r:id="rId15"/>
    <p:sldId id="264" r:id="rId16"/>
    <p:sldId id="263" r:id="rId17"/>
    <p:sldId id="26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59F9-EF3F-4AFF-8A5F-EBFB437B09E2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4F94-6D84-463D-B08E-C78338C37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7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4F94-6D84-463D-B08E-C78338C37A4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6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87BB-648D-86FA-2EA7-BC4B3192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E3511-A12B-8033-B644-892DB083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B518-55D0-B025-B907-A8E2A9C4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608-7566-4220-A7CA-B464198221FF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532A-A69B-6A01-C2AA-A3C6A25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1E66-7D8A-1727-A492-F45E97C8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6FB0-3A04-E100-B70E-219BE34F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6EA7-0377-10EB-6722-10055C87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30F1-1980-2E4A-5A81-CBAC667E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4CA0-ADED-4FA9-84C1-55D103F15BD4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E65E-7159-C033-A0BB-D9200656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03B7-7228-6C97-76C0-8327F9BF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AF845-FD79-25A1-743D-EE7D2FAD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7673-5BDC-E8BE-6F9C-1CF2D351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53A4-F790-FBA3-56AC-9BAE801C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40C7-9D93-4BEC-9957-75B5B873EB03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7586-75A6-7042-E616-1DDB6BB2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017B-01F8-B536-1B12-9FA64E2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2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EF27-D581-C4DB-8028-C4A558C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F97A-A206-9408-0496-8B9AE32B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84F1-C740-1886-53DD-3E0FF02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49F3-09EE-4B0F-8EFE-4AF4005F79B7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D0ED-79E7-D486-1069-DBC39396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01A5-31CB-28DD-EF95-B6B257F1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1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139-BB92-C739-E667-E70EE875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233F-5906-CD0B-B15F-C416B28C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BEC-AC59-3686-A610-70C5E02A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A219-8FE0-4DF2-8D16-2907F74994E1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56A5-DDAC-D714-A05A-E024EFED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BEFF-9203-1CFA-CFD1-7247D2F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5780-FD5A-9EBB-640E-31BD397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FC02-1382-5A68-FA63-1053FCB2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C21D-B0B1-6166-74A9-71516227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E0A4-FFCC-6663-0F33-BCDB718B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276E-C3C9-4B28-A07C-79DE38204528}" type="datetime1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357CD-3D89-FB64-887A-5F9075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C8EC-653C-BA2A-13B8-D65A1FD0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E29-6EBB-DF3D-9081-5BD6CEC7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27AA-441E-A4AB-8FAF-40E4676B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FBAC7-6200-E6E0-DBCB-54FD1263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47263-5036-E14B-8A05-8EA5F5CAB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7646-DBC8-25EC-ECE9-D0BD03AA6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AB863-6AF5-CCD3-A6CB-91DFF8B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4F01-95FC-4931-A194-39EDEDCECDAA}" type="datetime1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4D1D1-0C85-2C96-803E-1DBE55F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7F054-7203-F6BB-393D-6EFDB7AE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9A8F-DCA6-E49F-69E8-D3C9280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7B3B-0E3C-F56C-AF4C-9A42BA5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CC5F-BEEE-4B8D-A6C2-3A8BCD5DA940}" type="datetime1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B4508-2A7B-F094-D18C-D62D0A4A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A351-85E4-EE8D-7C18-721C829C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66E87-9F5F-CB34-22DE-2307DDF9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4EE9-31BD-443D-85A0-9AE18C11FF0C}" type="datetime1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19CF9-924E-793C-BF37-1AB19991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876A3-538D-FC51-3B59-ECF3660D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1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629B-3AA0-5DED-8ACA-5899B22F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4873-5EE4-82C3-B75D-D7B9E2D5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E6C8-1678-E98C-CF3E-64849808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55A4-83FB-3505-64F7-10D633B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B089-4EF6-4ECC-B6B5-2832E546F18F}" type="datetime1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413B-B613-4C84-D567-4BED9D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9D51-EE9D-3D30-036D-58B50E44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FEFD-4B56-A371-179D-60AC1E4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DE458-5358-C955-C38C-4E647481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EE84D-9685-6D44-B35B-0C3E7D79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3779-0386-C44D-D276-1279A9CB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22D0-0FA0-4C5E-B863-82653C2D7B8C}" type="datetime1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E187-A507-9372-4977-C5A68053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54AEE-2EF6-6101-2EB6-1F632F6E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5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69F50-F978-8070-7B39-D71C13FB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3765-5AE2-D8AC-C2AC-FC645C8A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B096-9694-FEA5-FBB9-19124BCCD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3371-828F-4793-B68F-0480C465127E}" type="datetime1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806F-454A-5A78-4618-A32D209B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Created By: Rahul Majukar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8663-FE33-39C5-F323-C2F46633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6913-F654-42D1-9890-B63368063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3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9D3C-485A-02EC-6AD7-A4F0C098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683" y="932496"/>
            <a:ext cx="7814037" cy="2898975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JDK,JRE,JVM,Internal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Execution,Data</a:t>
            </a:r>
            <a:r>
              <a:rPr lang="en-US" sz="6600" dirty="0">
                <a:solidFill>
                  <a:srgbClr val="FFFFFF"/>
                </a:solidFill>
              </a:rPr>
              <a:t> Types </a:t>
            </a:r>
            <a:endParaRPr lang="en-IN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338B7-06A9-EB00-25B1-103FB5A7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By: Rahul Majukar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1E6DE-5D5E-305E-5A06-313B7CC2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38159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5C46C-0B9A-9720-6CD3-F96C427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Java Variables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CE7E-3E5C-1678-40A9-C6B4D159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3"/>
            <a:ext cx="10607211" cy="4646078"/>
          </a:xfrm>
        </p:spPr>
        <p:txBody>
          <a:bodyPr>
            <a:normAutofit fontScale="92500" lnSpcReduction="10000"/>
          </a:bodyPr>
          <a:lstStyle/>
          <a:p>
            <a:r>
              <a:rPr lang="en-IN" sz="2200" b="0" i="0" dirty="0">
                <a:effectLst/>
                <a:latin typeface="Verdana" panose="020B0604030504040204" pitchFamily="34" charset="0"/>
              </a:rPr>
              <a:t>Variables are containers for storing data values.</a:t>
            </a:r>
          </a:p>
          <a:p>
            <a:r>
              <a:rPr lang="en-IN" sz="2200" dirty="0">
                <a:latin typeface="Verdana" panose="020B0604030504040204" pitchFamily="34" charset="0"/>
              </a:rPr>
              <a:t>Variable is a name of memory location</a:t>
            </a:r>
          </a:p>
          <a:p>
            <a:pPr marL="0" indent="0">
              <a:buNone/>
            </a:pPr>
            <a:endParaRPr lang="en-IN" sz="2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Verdana" panose="020B0604030504040204" pitchFamily="34" charset="0"/>
              </a:rPr>
              <a:t>Syntax: </a:t>
            </a:r>
            <a:r>
              <a:rPr lang="en-IN" sz="2200" dirty="0">
                <a:solidFill>
                  <a:schemeClr val="accent1"/>
                </a:solidFill>
                <a:latin typeface="Verdana" panose="020B0604030504040204" pitchFamily="34" charset="0"/>
              </a:rPr>
              <a:t>type </a:t>
            </a:r>
            <a:r>
              <a:rPr lang="en-IN" sz="2200" dirty="0" err="1">
                <a:solidFill>
                  <a:schemeClr val="accent1"/>
                </a:solidFill>
                <a:latin typeface="Verdana" panose="020B0604030504040204" pitchFamily="34" charset="0"/>
              </a:rPr>
              <a:t>variableName</a:t>
            </a:r>
            <a:r>
              <a:rPr lang="en-IN" sz="2200" dirty="0">
                <a:solidFill>
                  <a:schemeClr val="accent1"/>
                </a:solidFill>
                <a:latin typeface="Verdana" panose="020B0604030504040204" pitchFamily="34" charset="0"/>
              </a:rPr>
              <a:t> = value;</a:t>
            </a:r>
          </a:p>
          <a:p>
            <a:pPr marL="0" indent="0">
              <a:buNone/>
            </a:pPr>
            <a:endParaRPr lang="en-IN" sz="2200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Verdana" panose="020B0604030504040204" pitchFamily="34" charset="0"/>
              </a:rPr>
              <a:t>Data types of variables</a:t>
            </a:r>
          </a:p>
          <a:p>
            <a:pPr marL="0" indent="0">
              <a:buNone/>
            </a:pPr>
            <a:r>
              <a:rPr lang="en-IN" sz="2200" dirty="0">
                <a:latin typeface="Verdana" panose="020B0604030504040204" pitchFamily="34" charset="0"/>
              </a:rPr>
              <a:t>String - stores text, values are surrounded by double quotes</a:t>
            </a:r>
          </a:p>
          <a:p>
            <a:pPr marL="0" indent="0">
              <a:buNone/>
            </a:pPr>
            <a:r>
              <a:rPr lang="en-IN" sz="2200" dirty="0">
                <a:latin typeface="Verdana" panose="020B0604030504040204" pitchFamily="34" charset="0"/>
              </a:rPr>
              <a:t>int - stores integers, without decimals, such as 123 or -123</a:t>
            </a:r>
          </a:p>
          <a:p>
            <a:pPr marL="0" indent="0">
              <a:buNone/>
            </a:pPr>
            <a:r>
              <a:rPr lang="en-IN" sz="2200" dirty="0">
                <a:latin typeface="Verdana" panose="020B0604030504040204" pitchFamily="34" charset="0"/>
              </a:rPr>
              <a:t>float - stores floating point numbers, with decimals, such as 19.99 or -19.99</a:t>
            </a:r>
          </a:p>
          <a:p>
            <a:pPr marL="0" indent="0">
              <a:buNone/>
            </a:pPr>
            <a:r>
              <a:rPr lang="en-IN" sz="2200" dirty="0">
                <a:latin typeface="Verdana" panose="020B0604030504040204" pitchFamily="34" charset="0"/>
              </a:rPr>
              <a:t>char - stores single characters, such as 'a' or 'B'. Char values are surrounded by single quotes</a:t>
            </a:r>
          </a:p>
          <a:p>
            <a:pPr marL="0" indent="0">
              <a:buNone/>
            </a:pPr>
            <a:r>
              <a:rPr lang="en-IN" sz="2200" dirty="0" err="1">
                <a:latin typeface="Verdana" panose="020B0604030504040204" pitchFamily="34" charset="0"/>
              </a:rPr>
              <a:t>boolean</a:t>
            </a:r>
            <a:r>
              <a:rPr lang="en-IN" sz="2200" dirty="0">
                <a:latin typeface="Verdana" panose="020B0604030504040204" pitchFamily="34" charset="0"/>
              </a:rPr>
              <a:t> - stores values with two states: true or false</a:t>
            </a:r>
          </a:p>
          <a:p>
            <a:pPr marL="0" indent="0">
              <a:buNone/>
            </a:pPr>
            <a:endParaRPr lang="en-IN" sz="2200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CA77-AA04-A389-0F5C-416B6C22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4864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B660E-E291-BE98-3C8B-7ECF2B4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Java Variables Types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1D60-EE80-CF96-A97E-47DE55E7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Verdana" panose="020B0604030504040204" pitchFamily="34" charset="0"/>
              </a:rPr>
              <a:t>1) Local Variable</a:t>
            </a:r>
          </a:p>
          <a:p>
            <a:r>
              <a:rPr lang="en-IN" sz="2200" dirty="0">
                <a:latin typeface="Verdana" panose="020B0604030504040204" pitchFamily="34" charset="0"/>
              </a:rPr>
              <a:t>A variable declared inside the body of the method is called local variable.</a:t>
            </a:r>
          </a:p>
          <a:p>
            <a:r>
              <a:rPr lang="en-IN" sz="2200" dirty="0">
                <a:latin typeface="Verdana" panose="020B0604030504040204" pitchFamily="34" charset="0"/>
              </a:rPr>
              <a:t>A local variable cannot be defined with "static" keyword.</a:t>
            </a:r>
          </a:p>
          <a:p>
            <a:pPr marL="0" indent="0">
              <a:buNone/>
            </a:pPr>
            <a:endParaRPr lang="en-IN" sz="2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Verdana" panose="020B0604030504040204" pitchFamily="34" charset="0"/>
              </a:rPr>
              <a:t>2) Instance Variable</a:t>
            </a:r>
          </a:p>
          <a:p>
            <a:r>
              <a:rPr lang="en-IN" sz="2200" dirty="0">
                <a:latin typeface="Verdana" panose="020B0604030504040204" pitchFamily="34" charset="0"/>
              </a:rPr>
              <a:t>A variable declared inside the class but outside the body of the method, is called an instance variable.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4AD-BCFB-78D2-1AAD-89723EF3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798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2859C-4AC7-7E52-BBA9-5464884F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0" i="0">
                <a:effectLst/>
                <a:latin typeface="Segoe UI" panose="020B0502040204020203" pitchFamily="34" charset="0"/>
              </a:rPr>
              <a:t>Java Variables Types</a:t>
            </a:r>
            <a:endParaRPr lang="en-IN" sz="5400" dirty="0"/>
          </a:p>
        </p:txBody>
      </p:sp>
      <p:sp>
        <p:nvSpPr>
          <p:cNvPr id="206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D7DA-1841-62C6-B071-B2A7B271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3) Static variable</a:t>
            </a:r>
          </a:p>
          <a:p>
            <a:r>
              <a:rPr lang="en-I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variable that is declared as static is called a static variable. </a:t>
            </a:r>
          </a:p>
          <a:p>
            <a:r>
              <a:rPr lang="en-I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cannot be local </a:t>
            </a:r>
            <a:r>
              <a:rPr lang="en-US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en-I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 can create a single copy of the static variable</a:t>
            </a:r>
          </a:p>
          <a:p>
            <a:pPr marL="0" indent="0">
              <a:buNone/>
            </a:pP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Variables in Java - GeeksforGeeks">
            <a:extLst>
              <a:ext uri="{FF2B5EF4-FFF2-40B4-BE49-F238E27FC236}">
                <a16:creationId xmlns:a16="http://schemas.microsoft.com/office/drawing/2014/main" id="{8D3336EF-9739-355A-48F2-CAD97FA9F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7" r="15982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1ABD1-C273-704C-B387-8F19DC0E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1930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31F60-D4B0-7959-EBE7-504BE50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Java Variables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E3D3-B1C7-10FC-7584-3544B5E9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    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data=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 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//instance variable 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 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//static variable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method()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{  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n=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 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//local variable 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[])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myNum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 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//local variable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9EDA1-5A69-696C-720F-E11A2702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67590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BAF27-0960-7C96-C225-F659154B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Final Variables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4E-4F39-3E12-30FD-B6049B11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When the variable is declared as final,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value of the variable cannot be changed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will declare the variable as "final" or "constant", which means unchangeable and read-only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Ex: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final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speedlimit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//final variable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	 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speedlimit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=120; 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//Compile </a:t>
            </a:r>
            <a:r>
              <a:rPr lang="en-IN" sz="2400" dirty="0">
                <a:solidFill>
                  <a:srgbClr val="008200"/>
                </a:solidFill>
                <a:latin typeface="inter-regular"/>
              </a:rPr>
              <a:t>T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ime Error</a:t>
            </a:r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D6687-50B4-2262-6B14-3FD7E0A3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24721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829B-CACB-7E6C-A032-89805282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erdana"/>
              </a:rPr>
              <a:t>Data Types in Java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3D8-D988-0739-08A5-C7C2C3AD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0" i="0" dirty="0">
                <a:effectLst/>
                <a:latin typeface="inter-regular"/>
              </a:rPr>
              <a:t>Data types specify the different sizes and values that can be stored in the variable</a:t>
            </a:r>
          </a:p>
          <a:p>
            <a:r>
              <a:rPr lang="en-IN" sz="2200" b="0" i="0" dirty="0">
                <a:effectLst/>
                <a:latin typeface="inter-regular"/>
              </a:rPr>
              <a:t>There are two types of data types in Java:</a:t>
            </a:r>
          </a:p>
          <a:p>
            <a:pPr>
              <a:buFont typeface="+mj-lt"/>
              <a:buAutoNum type="arabicPeriod"/>
            </a:pPr>
            <a:r>
              <a:rPr lang="en-IN" sz="2200" b="1" i="0" dirty="0">
                <a:effectLst/>
                <a:latin typeface="inter-bold"/>
              </a:rPr>
              <a:t>Primitive data types:</a:t>
            </a:r>
            <a:r>
              <a:rPr lang="en-IN" sz="2200" b="0" i="0" dirty="0">
                <a:effectLst/>
                <a:latin typeface="inter-regular"/>
              </a:rPr>
              <a:t> The primitive data types include </a:t>
            </a:r>
            <a:r>
              <a:rPr lang="en-IN" sz="2200" b="0" i="0" dirty="0" err="1">
                <a:effectLst/>
                <a:latin typeface="inter-regular"/>
              </a:rPr>
              <a:t>boolean</a:t>
            </a:r>
            <a:r>
              <a:rPr lang="en-IN" sz="2200" b="0" i="0" dirty="0">
                <a:effectLst/>
                <a:latin typeface="inter-regular"/>
              </a:rPr>
              <a:t>, char, byte, short, int, long, float and double.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200" dirty="0">
                <a:latin typeface="inter-regular"/>
              </a:rPr>
              <a:t>A primitive type is predefined by the language and is named by a reserved keyword.</a:t>
            </a:r>
          </a:p>
          <a:p>
            <a:pPr>
              <a:buFont typeface="+mj-lt"/>
              <a:buAutoNum type="arabicPeriod"/>
            </a:pPr>
            <a:r>
              <a:rPr lang="en-IN" sz="2200" b="1" i="0" dirty="0">
                <a:effectLst/>
                <a:latin typeface="inter-bold"/>
              </a:rPr>
              <a:t>Non-primitive data types:</a:t>
            </a:r>
            <a:r>
              <a:rPr lang="en-IN" sz="2200" b="0" i="0" dirty="0">
                <a:effectLst/>
                <a:latin typeface="inter-regular"/>
              </a:rPr>
              <a:t> The non-primitive data types include </a:t>
            </a:r>
            <a:r>
              <a:rPr lang="en-IN" sz="2200" dirty="0">
                <a:latin typeface="inter-regular"/>
              </a:rPr>
              <a:t>Class, Interface and Arrays, They cannot store the value of a variable directly in memory.</a:t>
            </a:r>
          </a:p>
          <a:p>
            <a:pPr marL="0" indent="0">
              <a:buNone/>
            </a:pPr>
            <a:r>
              <a:rPr lang="en-IN" sz="2200" b="1" dirty="0"/>
              <a:t>Point to remember:</a:t>
            </a:r>
          </a:p>
          <a:p>
            <a:pPr marL="0" indent="0">
              <a:buNone/>
            </a:pPr>
            <a:r>
              <a:rPr lang="en-IN" sz="2200" dirty="0">
                <a:latin typeface="inter-regular"/>
              </a:rPr>
              <a:t>Java is a statically-typed programming language. It means, all variables must be declared before its use. That is why we need to declare variable's type and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5BF1-AB35-75D2-B257-214D25A3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40128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9906-3E78-A386-E81B-02A7F8FA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674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Types in Java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Java Data Types">
            <a:extLst>
              <a:ext uri="{FF2B5EF4-FFF2-40B4-BE49-F238E27FC236}">
                <a16:creationId xmlns:a16="http://schemas.microsoft.com/office/drawing/2014/main" id="{0FB78BCE-7F17-A001-A724-D2FAA3F332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3273" y="2567598"/>
            <a:ext cx="6620322" cy="364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871AE-7E22-9435-B4D1-E5CAB057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78398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615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Data types in Java - GeeksforGeeks">
            <a:extLst>
              <a:ext uri="{FF2B5EF4-FFF2-40B4-BE49-F238E27FC236}">
                <a16:creationId xmlns:a16="http://schemas.microsoft.com/office/drawing/2014/main" id="{B12D0616-8893-CAC4-02F3-A3A9CC6E1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E29EDF-EEFF-6BFC-E36F-30D7A99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63496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97B76-21C1-8219-9597-FEBBFCB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egoe UI" panose="020B0502040204020203" pitchFamily="34" charset="0"/>
              </a:rPr>
              <a:t>Java Data Types Example’s</a:t>
            </a:r>
            <a:endParaRPr lang="en-IN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BA0E9D-B755-AD61-FE80-68216E701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58700" rIns="0" bIns="15870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Integer (whole number)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5.99f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Floating point 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Character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F598-D2D1-0801-C281-8CEF7B6B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92469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012E-9DEA-93E3-C46D-AC50BE1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Segoe UI" panose="020B0502040204020203" pitchFamily="34" charset="0"/>
              </a:rPr>
              <a:t>Integer Types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97E6-50FE-552E-97B9-3FC1F0AB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Byte: </a:t>
            </a:r>
            <a:r>
              <a:rPr lang="en-IN" sz="1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The byte </a:t>
            </a:r>
            <a:r>
              <a:rPr lang="en-IN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data type can store whole numbers from -128 to 127. This can be used instead of int or other integer types to save memory.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IN" sz="18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IN" sz="18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Short</a:t>
            </a:r>
            <a:r>
              <a:rPr lang="en-IN" sz="1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: The short data type can store whole numbers from -32768 to 32767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IN" sz="18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IN" sz="18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90C5A-5231-F2E7-E60F-76CF6E96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4662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A1D3-A2DA-2FB6-E65D-CE54DBD1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latin typeface="Segoe UI" panose="020B0502040204020203" pitchFamily="34" charset="0"/>
              </a:rPr>
              <a:t>JDK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FAE9-1411-C49A-B042-BFAD6C3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The Java Development Kit (JDK) is a software development environment which is used to develop Java applications.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It is possible to install more than one JDK versions on the same computer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Can be installed on all the 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platform’s (windows, Linux, mac etc..)</a:t>
            </a:r>
            <a:endParaRPr lang="en-IN" sz="1600" dirty="0">
              <a:solidFill>
                <a:srgbClr val="333333"/>
              </a:solidFill>
              <a:latin typeface="inter-regular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It physically exists.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Jdk=JRE 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+ Development tools.</a:t>
            </a:r>
          </a:p>
          <a:p>
            <a:pPr algn="l"/>
            <a:endParaRPr lang="en-IN" sz="12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4" name="Picture 2" descr="JDK">
            <a:extLst>
              <a:ext uri="{FF2B5EF4-FFF2-40B4-BE49-F238E27FC236}">
                <a16:creationId xmlns:a16="http://schemas.microsoft.com/office/drawing/2014/main" id="{FE2E529E-558D-EDAD-F22E-B03D05B3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82" y="3211561"/>
            <a:ext cx="5078164" cy="29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9083-1559-E732-2B4E-44EB0ED2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37087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012E-9DEA-93E3-C46D-AC50BE1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0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Integer Types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97E6-50FE-552E-97B9-3FC1F0AB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7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Int: </a:t>
            </a:r>
            <a:r>
              <a:rPr lang="en-IN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The int data type can store whole numbers from -2147483648 to 2147483647. 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700" dirty="0">
                <a:solidFill>
                  <a:srgbClr val="0077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7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1000;</a:t>
            </a:r>
            <a:endParaRPr lang="en-IN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IN" sz="16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IN" sz="16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6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6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7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IN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The long data type can store whole numbers from -9223372036854775808 to 9223372036854775807. This is used when int is not large enough to store the value. Note that you should end the value with an "L":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700" dirty="0">
                <a:solidFill>
                  <a:srgbClr val="0077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lang="en-IN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7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7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500000000L;</a:t>
            </a:r>
            <a:endParaRPr lang="en-IN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IN" sz="16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IN" sz="1600" dirty="0" err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6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IN" sz="16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</a:t>
            </a:r>
            <a:r>
              <a:rPr lang="en-IN" sz="16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17CD0-07A3-D91D-962B-EB5563AC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505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012E-9DEA-93E3-C46D-AC50BE1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Integer Types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97E6-50FE-552E-97B9-3FC1F0AB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700" b="1" dirty="0">
                <a:latin typeface="Verdana" panose="020B0604030504040204" pitchFamily="34" charset="0"/>
                <a:cs typeface="Times New Roman" panose="02020603050405020304" pitchFamily="18" charset="0"/>
              </a:rPr>
              <a:t>float and double: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 a floating point type whenever you need a number with a decimal, such as 9.99 or 3.14515.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data types can store fractional numbers. Note that you should end the value with an "f" for floats and "d" for doubles: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Example for float: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5.75f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Example for double: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19.99d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precision of float is only six or seven decimal digits, while double variables have a precision of about 15 digits. Therefore it is safer to use double for most calculations.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DEDB5-26DA-873C-6A34-B23878CA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24743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012E-9DEA-93E3-C46D-AC50BE1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Integer Types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97E6-50FE-552E-97B9-3FC1F0AB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700" b="1" dirty="0">
                <a:latin typeface="Verdana" panose="020B0604030504040204" pitchFamily="34" charset="0"/>
                <a:cs typeface="Times New Roman" panose="02020603050405020304" pitchFamily="18" charset="0"/>
              </a:rPr>
              <a:t>char: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type is used to store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character. The character must be surrounded by single quotes, like 'A' or 'c’: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Example1: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myGrade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'B’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myGrade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	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7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myVar1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myVar2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myVar3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java uses Unicode system not ASCII code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b="0" i="0" dirty="0">
                <a:solidFill>
                  <a:srgbClr val="333333"/>
                </a:solidFill>
                <a:effectLst/>
                <a:latin typeface="inter-regular"/>
              </a:rPr>
              <a:t>The \u0000 is the lowest range of Unicode system.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rgbClr val="333333"/>
                </a:solidFill>
                <a:latin typeface="inter-regular"/>
              </a:rPr>
              <a:t> java uses 2 byte for characters</a:t>
            </a:r>
            <a:endParaRPr lang="en-US" altLang="en-US" sz="1700" dirty="0">
              <a:latin typeface="Verdana" panose="020B060403050404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22D64-05C8-152B-4DB2-E314B77C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66753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012E-9DEA-93E3-C46D-AC50BE1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Segoe UI" panose="020B0502040204020203" pitchFamily="34" charset="0"/>
              </a:rPr>
              <a:t>Integer Types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97E6-50FE-552E-97B9-3FC1F0AB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700" b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boolean</a:t>
            </a:r>
            <a:r>
              <a:rPr lang="en-IN" sz="1700" b="1" dirty="0">
                <a:latin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data type, which can only take the values true or false.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Boolean values are used for conditional testing.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Boolean is by default false.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isJavaFun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ts val="750"/>
              </a:spcBef>
              <a:spcAft>
                <a:spcPts val="750"/>
              </a:spcAft>
              <a:buNone/>
            </a:pP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A808-DA5B-1B51-DE30-E7A4740B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71217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6332-E60C-1D5B-0C19-6E8616D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Non-Primitive Data Types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E2DE-4F74-5865-1259-EF137866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/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Non-primitive data types are called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 types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because they refer to objects.</a:t>
            </a:r>
          </a:p>
          <a:p>
            <a:pPr marL="0" indent="0" algn="l">
              <a:buNone/>
            </a:pPr>
            <a:endParaRPr lang="en-IN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Primitive types are predefined (already defined) in Java. Non-primitive types are created by the programmer and is not defined by Java (except for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primitive type has always a value, while non-primitive types can be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primitive type starts with a lowercase letter, while non-primitive types starts with an uppercase letter.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size of a primitive type depends on the data type, while non-primitive types have all the same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non-primitive types are String , Array, 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0A34-59CA-0592-EF72-7D575431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932978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6332-E60C-1D5B-0C19-6E8616D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 Casting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E2DE-4F74-5865-1259-EF137866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52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>
                <a:solidFill>
                  <a:srgbClr val="333333"/>
                </a:solidFill>
                <a:latin typeface="inter-bold"/>
              </a:rPr>
              <a:t>T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ype casting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is a process that converts a data type into another data type in both ways manually and automatically. The automatic conversion is done by the compiler and manual conversion performed by the programmer.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b="1" dirty="0"/>
              <a:t>Definition: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Convert a value from one data type to another data type is known as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type casting</a:t>
            </a:r>
          </a:p>
          <a:p>
            <a:pPr algn="just"/>
            <a:r>
              <a:rPr lang="en-IN" sz="2000" b="1" i="0" dirty="0">
                <a:solidFill>
                  <a:srgbClr val="333333"/>
                </a:solidFill>
                <a:effectLst/>
                <a:latin typeface="inter-regular"/>
              </a:rPr>
              <a:t>There are two types of type casting: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Widening Type Casting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Narrowing Type Casting</a:t>
            </a: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0A34-59CA-0592-EF72-7D575431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5"/>
            <a:ext cx="4114800" cy="365125"/>
          </a:xfrm>
        </p:spPr>
        <p:txBody>
          <a:bodyPr/>
          <a:lstStyle/>
          <a:p>
            <a:r>
              <a:rPr lang="en-IN" dirty="0"/>
              <a:t>Created By: Rahul Majukar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158C8-E63E-05E4-4043-075039C8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51" y="4257852"/>
            <a:ext cx="8096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6332-E60C-1D5B-0C19-6E8616D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 Casting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E2DE-4F74-5865-1259-EF137866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52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i="0" dirty="0">
                <a:solidFill>
                  <a:srgbClr val="610B4B"/>
                </a:solidFill>
                <a:effectLst/>
                <a:latin typeface="erdana"/>
              </a:rPr>
              <a:t>Widening Type Casting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Converting a lower data type into a higher one is called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widening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type casting. It is also known as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implicit conversion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casting down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. It is done automatically. It is safe because there is no chance to lose data.</a:t>
            </a:r>
          </a:p>
          <a:p>
            <a:pPr algn="just"/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byte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short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2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sz="2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Example:</a:t>
            </a:r>
          </a:p>
          <a:p>
            <a:pPr marL="457200" lvl="1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x = 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7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457200" lvl="1" indent="0" algn="just">
              <a:buNone/>
            </a:pP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//automatically converts the integer type into long type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y = x;  </a:t>
            </a:r>
          </a:p>
          <a:p>
            <a:pPr marL="457200" lvl="1" indent="0" algn="just">
              <a:buNone/>
            </a:pP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//automatically converts the long type into float type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z = y;  </a:t>
            </a: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0A34-59CA-0592-EF72-7D575431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5"/>
            <a:ext cx="4114800" cy="365125"/>
          </a:xfrm>
        </p:spPr>
        <p:txBody>
          <a:bodyPr/>
          <a:lstStyle/>
          <a:p>
            <a:r>
              <a:rPr lang="en-IN" dirty="0"/>
              <a:t>Created By: Rahul Majukar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C274A68-6AA3-40B0-0CD1-D0DE4B8432CD}"/>
              </a:ext>
            </a:extLst>
          </p:cNvPr>
          <p:cNvSpPr/>
          <p:nvPr/>
        </p:nvSpPr>
        <p:spPr>
          <a:xfrm>
            <a:off x="9631149" y="37826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4E0CEE-0A88-DD39-95C1-D75AF97E508E}"/>
              </a:ext>
            </a:extLst>
          </p:cNvPr>
          <p:cNvSpPr/>
          <p:nvPr/>
        </p:nvSpPr>
        <p:spPr>
          <a:xfrm>
            <a:off x="9370032" y="3267182"/>
            <a:ext cx="1006867" cy="60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FDC7E-F3F8-F1C0-6289-EDAF429FC659}"/>
              </a:ext>
            </a:extLst>
          </p:cNvPr>
          <p:cNvSpPr/>
          <p:nvPr/>
        </p:nvSpPr>
        <p:spPr>
          <a:xfrm>
            <a:off x="9144000" y="4761061"/>
            <a:ext cx="1458930" cy="971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26332-E60C-1D5B-0C19-6E8616D6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 Casting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E2DE-4F74-5865-1259-EF137866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052"/>
            <a:ext cx="10515600" cy="4251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i="0" dirty="0">
                <a:solidFill>
                  <a:srgbClr val="610B4B"/>
                </a:solidFill>
                <a:effectLst/>
                <a:latin typeface="erdana"/>
              </a:rPr>
              <a:t>Narrowing Type Casting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Converting a higher data type into a lower one is called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narrowing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type casting. It is also known as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explicit conversion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inter-bold"/>
              </a:rPr>
              <a:t>casting up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. It is done manually by the programmer. If we do not perform casting then the compiler reports a compile-time error.</a:t>
            </a:r>
          </a:p>
          <a:p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char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short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-&gt;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byte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sz="2000" dirty="0">
              <a:solidFill>
                <a:srgbClr val="000000"/>
              </a:solidFill>
              <a:latin typeface="inter-regular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inter-regular"/>
              </a:rPr>
              <a:t>Example:</a:t>
            </a:r>
          </a:p>
          <a:p>
            <a:pPr marL="914400" lvl="2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 =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166.66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914400" lvl="2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//converting double data type into long data 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l = 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)d;  </a:t>
            </a:r>
          </a:p>
          <a:p>
            <a:pPr marL="914400" lvl="2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//converting long data type into int data type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14400" lvl="2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)l;  </a:t>
            </a: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0A34-59CA-0592-EF72-7D575431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6" y="6492875"/>
            <a:ext cx="4114800" cy="365125"/>
          </a:xfrm>
        </p:spPr>
        <p:txBody>
          <a:bodyPr/>
          <a:lstStyle/>
          <a:p>
            <a:r>
              <a:rPr lang="en-IN" dirty="0"/>
              <a:t>Created By: Rahul Majukar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5422E-8DD2-1CE0-69C8-75C3BC33C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2" t="11980" r="25298" b="7883"/>
          <a:stretch/>
        </p:blipFill>
        <p:spPr>
          <a:xfrm>
            <a:off x="7296423" y="3148096"/>
            <a:ext cx="4050610" cy="3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E893A-3A7C-C2BC-5E18-AAE9A14E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 of System.out.println()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084A1-5F60-1266-40DC-18455E7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Created By: Rahul Majukar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004B5-FF8D-FEC0-7134-9132F18F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" r="109" b="15919"/>
          <a:stretch/>
        </p:blipFill>
        <p:spPr>
          <a:xfrm>
            <a:off x="429855" y="2694933"/>
            <a:ext cx="11484000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A1D3-A2DA-2FB6-E65D-CE54DBD1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latin typeface="Segoe UI" panose="020B0502040204020203" pitchFamily="34" charset="0"/>
              </a:rPr>
              <a:t>JRE(</a:t>
            </a:r>
            <a:r>
              <a:rPr lang="en-IN" sz="4400" b="0" i="0" dirty="0">
                <a:solidFill>
                  <a:srgbClr val="333333"/>
                </a:solidFill>
                <a:effectLst/>
                <a:latin typeface="inter-regular"/>
              </a:rPr>
              <a:t>Java Runtime Environment)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FAE9-1411-C49A-B042-BFAD6C3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The Java Runtime Environment is a set of software tools which are used for developing Java applications.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It is used to provide the runtime environment. It is the implementation of JVM.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A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partition of region is created during runtime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It contains a set of libraries + other files that JVM uses at runtime.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inter-regular"/>
              </a:rPr>
              <a:t>JRE = JVM + 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Library classes.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Libraries will be at java\</a:t>
            </a: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jre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\lib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All basic lib are @ java\</a:t>
            </a: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jre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\lib\rt.jar\java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sz="2200" b="0" i="0" dirty="0">
              <a:effectLst/>
            </a:endParaRPr>
          </a:p>
        </p:txBody>
      </p:sp>
      <p:pic>
        <p:nvPicPr>
          <p:cNvPr id="8194" name="Picture 2" descr="JRE">
            <a:extLst>
              <a:ext uri="{FF2B5EF4-FFF2-40B4-BE49-F238E27FC236}">
                <a16:creationId xmlns:a16="http://schemas.microsoft.com/office/drawing/2014/main" id="{3E1E0E93-B87D-2364-B587-639619B3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55" y="3368959"/>
            <a:ext cx="5876817" cy="34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70AA-51B7-6E1C-B896-8CDD352E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26635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F8AABFB-7C58-F40A-CD5C-8B5A78E8C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1" b="1401"/>
          <a:stretch/>
        </p:blipFill>
        <p:spPr>
          <a:xfrm>
            <a:off x="1370335" y="914400"/>
            <a:ext cx="9375130" cy="49688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5816-C22F-E651-712A-8075849A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2539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779-E5B4-BA9C-EF1C-8E9D1023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JVM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(Java Virtual Machine)</a:t>
            </a:r>
            <a:b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0303-1A72-071B-33FE-D87E1DE7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It is called a virtual machine because it doesn't physically exist.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that provides a runtime environment in which Java bytecode can be executed.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JVMs are available for many hardware and software platforms.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It converts Java bytecode into machines language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7170" name="Picture 2" descr="How JVM Works">
            <a:extLst>
              <a:ext uri="{FF2B5EF4-FFF2-40B4-BE49-F238E27FC236}">
                <a16:creationId xmlns:a16="http://schemas.microsoft.com/office/drawing/2014/main" id="{5FA9ED75-EAD4-6F92-64F0-84701B8D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42" y="4566221"/>
            <a:ext cx="7117186" cy="12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F4ACE-2CAF-B899-7FBC-6930ACB5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31272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A1D3-A2DA-2FB6-E65D-CE54DBD1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latin typeface="Segoe UI" panose="020B0502040204020203" pitchFamily="34" charset="0"/>
              </a:rPr>
              <a:t>Java Interpreter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FAE9-1411-C49A-B042-BFAD6C3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333333"/>
                </a:solidFill>
                <a:effectLst/>
                <a:latin typeface="inter-bold"/>
              </a:rPr>
              <a:t>Java interpreter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 is a computer program (system software) that implements the JVM.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The Java interpreter converts the Java bytecode (.class file) into the code understand by the operating system(MLL).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inter-regular"/>
              </a:rPr>
              <a:t>It is responsible for reading and executing the program.</a:t>
            </a:r>
            <a:endParaRPr lang="en-US" sz="2200" b="0" i="0" dirty="0">
              <a:effectLst/>
            </a:endParaRPr>
          </a:p>
        </p:txBody>
      </p:sp>
      <p:pic>
        <p:nvPicPr>
          <p:cNvPr id="10242" name="Picture 2" descr="Java Interpreter - Javatpoint">
            <a:extLst>
              <a:ext uri="{FF2B5EF4-FFF2-40B4-BE49-F238E27FC236}">
                <a16:creationId xmlns:a16="http://schemas.microsoft.com/office/drawing/2014/main" id="{9D87EC7E-ABA9-AE7C-0448-A746FF408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82" y="3429000"/>
            <a:ext cx="6705278" cy="25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58D3-FC01-F152-58DB-651188D4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65496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97F8-B4C6-77EA-EB64-459EEAA9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JIT(Just In Time) compiler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34C4-9443-378D-C119-99000629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681502"/>
            <a:ext cx="10515600" cy="958672"/>
          </a:xfrm>
        </p:spPr>
        <p:txBody>
          <a:bodyPr>
            <a:normAutofit/>
          </a:bodyPr>
          <a:lstStyle/>
          <a:p>
            <a:r>
              <a:rPr lang="en-IN" dirty="0"/>
              <a:t>restricts to perform actions that are obviously damaging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2E3B7D-FEAB-30F9-A3DB-D813BCF991BC}"/>
              </a:ext>
            </a:extLst>
          </p:cNvPr>
          <p:cNvSpPr txBox="1">
            <a:spLocks/>
          </p:cNvSpPr>
          <p:nvPr/>
        </p:nvSpPr>
        <p:spPr>
          <a:xfrm>
            <a:off x="838200" y="2644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Loader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283DE-1D88-D483-C39B-09F6AAF1F118}"/>
              </a:ext>
            </a:extLst>
          </p:cNvPr>
          <p:cNvSpPr txBox="1">
            <a:spLocks/>
          </p:cNvSpPr>
          <p:nvPr/>
        </p:nvSpPr>
        <p:spPr>
          <a:xfrm>
            <a:off x="838200" y="3726129"/>
            <a:ext cx="10515600" cy="95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part of the Java Runtime Environment that dynamically loads Java classes into the Java Virtual Machine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994FC6-476C-E43C-8648-7D076E995D76}"/>
              </a:ext>
            </a:extLst>
          </p:cNvPr>
          <p:cNvSpPr txBox="1">
            <a:spLocks/>
          </p:cNvSpPr>
          <p:nvPr/>
        </p:nvSpPr>
        <p:spPr>
          <a:xfrm>
            <a:off x="990600" y="1611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It is enabled by default when a method is invoked. The JVM directly invokes the compiled code of the method without interpreting it. </a:t>
            </a:r>
          </a:p>
          <a:p>
            <a:r>
              <a:rPr lang="en-IN" dirty="0">
                <a:solidFill>
                  <a:srgbClr val="000000"/>
                </a:solidFill>
                <a:latin typeface="inter-regular"/>
              </a:rPr>
              <a:t>It does not require much memory usage, remove redundant code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192702-098B-65AD-2CAA-80DFC840C55A}"/>
              </a:ext>
            </a:extLst>
          </p:cNvPr>
          <p:cNvSpPr txBox="1">
            <a:spLocks/>
          </p:cNvSpPr>
          <p:nvPr/>
        </p:nvSpPr>
        <p:spPr>
          <a:xfrm>
            <a:off x="990600" y="4648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Byte Code Verifier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73299-0F35-F355-37DB-A4520C33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15911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0" name="Rectangle 1332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32" name="Rectangle 133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4" name="Rectangle: Rounded Corners 133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318" name="Picture 6" descr="Execution Process of Java Program in Detail | Working of JUST-IT-TIME  Compiler (JIT) in Detail - Simple Snippets">
            <a:extLst>
              <a:ext uri="{FF2B5EF4-FFF2-40B4-BE49-F238E27FC236}">
                <a16:creationId xmlns:a16="http://schemas.microsoft.com/office/drawing/2014/main" id="{7D31107C-AFF7-E140-E1AC-DEE6F53B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2138363"/>
            <a:ext cx="6599238" cy="4095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xecution Process of Java Program in Detail | Working of JUST-IT-TIME  Compiler (JIT) in Detail - Simple Snippets">
            <a:extLst>
              <a:ext uri="{FF2B5EF4-FFF2-40B4-BE49-F238E27FC236}">
                <a16:creationId xmlns:a16="http://schemas.microsoft.com/office/drawing/2014/main" id="{BF0908A8-5CAC-6F42-48EA-EF59EA25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138363"/>
            <a:ext cx="4440238" cy="4095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AA1D3-A2DA-2FB6-E65D-CE54DBD1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2589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Segoe UI" panose="020B0502040204020203" pitchFamily="34" charset="0"/>
                <a:ea typeface="+mj-ea"/>
                <a:cs typeface="+mj-cs"/>
              </a:rPr>
              <a:t>Execution of a </a:t>
            </a:r>
            <a:r>
              <a:rPr lang="en-US" sz="2800" dirty="0">
                <a:latin typeface="Segoe UI" panose="020B0502040204020203" pitchFamily="34" charset="0"/>
              </a:rPr>
              <a:t>J</a:t>
            </a:r>
            <a:r>
              <a:rPr lang="en-US" sz="2800" kern="1200" dirty="0">
                <a:latin typeface="Segoe UI" panose="020B0502040204020203" pitchFamily="34" charset="0"/>
                <a:ea typeface="+mj-ea"/>
                <a:cs typeface="+mj-cs"/>
              </a:rPr>
              <a:t>ava Program Internally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C533-C9A5-3F7F-DC03-4F89C78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15631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A1D3-A2DA-2FB6-E65D-CE54DBD1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400" dirty="0">
                <a:latin typeface="Segoe UI" panose="020B0502040204020203" pitchFamily="34" charset="0"/>
              </a:rPr>
              <a:t>Java Comments</a:t>
            </a:r>
            <a:br>
              <a:rPr lang="en-US" sz="4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FAE9-1411-C49A-B042-BFAD6C3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Comments can be used to explain Java code, and to make it more readable.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Single-line Comments</a:t>
            </a:r>
            <a:r>
              <a:rPr lang="en-US" sz="2200" b="1" i="0" dirty="0">
                <a:effectLst/>
                <a:sym typeface="Wingdings" panose="05000000000000000000" pitchFamily="2" charset="2"/>
              </a:rPr>
              <a:t>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Single-line comments start with two forward slashes (//)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Java Multi-line Comments: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Multi-line comments start with /* and ends with */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Any text between /* and */ will be ignored by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7415D-7A9D-9635-D8E2-E6864FD9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Created By: Rahul Majukar</a:t>
            </a:r>
          </a:p>
        </p:txBody>
      </p:sp>
    </p:spTree>
    <p:extLst>
      <p:ext uri="{BB962C8B-B14F-4D97-AF65-F5344CB8AC3E}">
        <p14:creationId xmlns:p14="http://schemas.microsoft.com/office/powerpoint/2010/main" val="295126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1930</Words>
  <Application>Microsoft Office PowerPoint</Application>
  <PresentationFormat>Widescreen</PresentationFormat>
  <Paragraphs>233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Segoe UI</vt:lpstr>
      <vt:lpstr>Source Sans Pro</vt:lpstr>
      <vt:lpstr>Verdana</vt:lpstr>
      <vt:lpstr>Office Theme</vt:lpstr>
      <vt:lpstr>JDK,JRE,JVM,Internal Execution,Data Types </vt:lpstr>
      <vt:lpstr>JDK</vt:lpstr>
      <vt:lpstr>JRE(Java Runtime Environment)</vt:lpstr>
      <vt:lpstr>PowerPoint Presentation</vt:lpstr>
      <vt:lpstr>JVM(Java Virtual Machine) </vt:lpstr>
      <vt:lpstr>Java Interpreter</vt:lpstr>
      <vt:lpstr>JIT(Just In Time) compiler</vt:lpstr>
      <vt:lpstr>Execution of a Java Program Internally</vt:lpstr>
      <vt:lpstr>Java Comments </vt:lpstr>
      <vt:lpstr>Java Variables</vt:lpstr>
      <vt:lpstr>Java Variables Types</vt:lpstr>
      <vt:lpstr>Java Variables Types</vt:lpstr>
      <vt:lpstr>Java Variables</vt:lpstr>
      <vt:lpstr>Final Variables</vt:lpstr>
      <vt:lpstr>Data Types in Java</vt:lpstr>
      <vt:lpstr>Data Types in Java</vt:lpstr>
      <vt:lpstr>PowerPoint Presentation</vt:lpstr>
      <vt:lpstr>Java Data Types Example’s</vt:lpstr>
      <vt:lpstr>Integer Types</vt:lpstr>
      <vt:lpstr>Integer Types</vt:lpstr>
      <vt:lpstr>Integer Types</vt:lpstr>
      <vt:lpstr>Integer Types</vt:lpstr>
      <vt:lpstr>Integer Types</vt:lpstr>
      <vt:lpstr>Non-Primitive Data Types</vt:lpstr>
      <vt:lpstr>Type Casting</vt:lpstr>
      <vt:lpstr>Type Casting</vt:lpstr>
      <vt:lpstr>Type Casting</vt:lpstr>
      <vt:lpstr>Structure of System.out.println()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Comments </dc:title>
  <dc:creator>Majukar, Rahul</dc:creator>
  <cp:lastModifiedBy>Majukar, Rahul</cp:lastModifiedBy>
  <cp:revision>27</cp:revision>
  <dcterms:created xsi:type="dcterms:W3CDTF">2022-11-04T14:45:24Z</dcterms:created>
  <dcterms:modified xsi:type="dcterms:W3CDTF">2023-05-26T14:16:58Z</dcterms:modified>
</cp:coreProperties>
</file>